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77" r:id="rId5"/>
    <p:sldId id="275" r:id="rId6"/>
    <p:sldId id="279" r:id="rId7"/>
    <p:sldId id="280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8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theme" Target="theme/theme1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viewProps" Target="viewProps.xml" /><Relationship Id="rId5" Type="http://schemas.openxmlformats.org/officeDocument/2006/relationships/slide" Target="slides/slide1.xml" /><Relationship Id="rId10" Type="http://schemas.openxmlformats.org/officeDocument/2006/relationships/presProps" Target="presProps.xml" /><Relationship Id="rId4" Type="http://schemas.openxmlformats.org/officeDocument/2006/relationships/slideMaster" Target="slideMasters/slideMaster1.xml" /><Relationship Id="rId9" Type="http://schemas.openxmlformats.org/officeDocument/2006/relationships/notesMaster" Target="notesMasters/notesMaster1.xml" /><Relationship Id="rId14" Type="http://schemas.microsoft.com/office/2016/11/relationships/changesInfo" Target="changesInfos/changesInfo1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 Heiden" userId="ad932f5d-1516-4d29-9255-20874549b5c4" providerId="ADAL" clId="{78C15B9E-2AAD-4E49-A045-EDFC726512C7}"/>
    <pc:docChg chg="undo custSel addSld delSld modSld sldOrd">
      <pc:chgData name="Henri Heiden" userId="ad932f5d-1516-4d29-9255-20874549b5c4" providerId="ADAL" clId="{78C15B9E-2AAD-4E49-A045-EDFC726512C7}" dt="2021-06-28T20:18:27.227" v="346" actId="20577"/>
      <pc:docMkLst>
        <pc:docMk/>
      </pc:docMkLst>
      <pc:sldChg chg="modSp">
        <pc:chgData name="Henri Heiden" userId="ad932f5d-1516-4d29-9255-20874549b5c4" providerId="ADAL" clId="{78C15B9E-2AAD-4E49-A045-EDFC726512C7}" dt="2021-06-28T20:18:27.227" v="346" actId="20577"/>
        <pc:sldMkLst>
          <pc:docMk/>
          <pc:sldMk cId="3224163059" sldId="275"/>
        </pc:sldMkLst>
        <pc:spChg chg="mod">
          <ac:chgData name="Henri Heiden" userId="ad932f5d-1516-4d29-9255-20874549b5c4" providerId="ADAL" clId="{78C15B9E-2AAD-4E49-A045-EDFC726512C7}" dt="2021-06-28T20:18:27.227" v="346" actId="20577"/>
          <ac:spMkLst>
            <pc:docMk/>
            <pc:sldMk cId="3224163059" sldId="275"/>
            <ac:spMk id="10" creationId="{00000000-0000-0000-0000-000000000000}"/>
          </ac:spMkLst>
        </pc:spChg>
      </pc:sldChg>
      <pc:sldChg chg="del">
        <pc:chgData name="Henri Heiden" userId="ad932f5d-1516-4d29-9255-20874549b5c4" providerId="ADAL" clId="{78C15B9E-2AAD-4E49-A045-EDFC726512C7}" dt="2021-06-28T20:15:51.654" v="298" actId="2696"/>
        <pc:sldMkLst>
          <pc:docMk/>
          <pc:sldMk cId="3765748355" sldId="276"/>
        </pc:sldMkLst>
      </pc:sldChg>
      <pc:sldChg chg="addSp modSp">
        <pc:chgData name="Henri Heiden" userId="ad932f5d-1516-4d29-9255-20874549b5c4" providerId="ADAL" clId="{78C15B9E-2AAD-4E49-A045-EDFC726512C7}" dt="2021-06-28T20:11:21.914" v="274" actId="1076"/>
        <pc:sldMkLst>
          <pc:docMk/>
          <pc:sldMk cId="2146405856" sldId="277"/>
        </pc:sldMkLst>
        <pc:spChg chg="mod">
          <ac:chgData name="Henri Heiden" userId="ad932f5d-1516-4d29-9255-20874549b5c4" providerId="ADAL" clId="{78C15B9E-2AAD-4E49-A045-EDFC726512C7}" dt="2021-06-28T20:01:17.737" v="59" actId="20577"/>
          <ac:spMkLst>
            <pc:docMk/>
            <pc:sldMk cId="2146405856" sldId="277"/>
            <ac:spMk id="5" creationId="{00000000-0000-0000-0000-000000000000}"/>
          </ac:spMkLst>
        </pc:spChg>
        <pc:spChg chg="mod">
          <ac:chgData name="Henri Heiden" userId="ad932f5d-1516-4d29-9255-20874549b5c4" providerId="ADAL" clId="{78C15B9E-2AAD-4E49-A045-EDFC726512C7}" dt="2021-06-28T20:03:15.949" v="100" actId="14100"/>
          <ac:spMkLst>
            <pc:docMk/>
            <pc:sldMk cId="2146405856" sldId="277"/>
            <ac:spMk id="6" creationId="{00000000-0000-0000-0000-000000000000}"/>
          </ac:spMkLst>
        </pc:spChg>
        <pc:spChg chg="add mod">
          <ac:chgData name="Henri Heiden" userId="ad932f5d-1516-4d29-9255-20874549b5c4" providerId="ADAL" clId="{78C15B9E-2AAD-4E49-A045-EDFC726512C7}" dt="2021-06-28T20:10:57.536" v="273" actId="1076"/>
          <ac:spMkLst>
            <pc:docMk/>
            <pc:sldMk cId="2146405856" sldId="277"/>
            <ac:spMk id="8" creationId="{14DD3732-3684-374D-B08E-B1FE4AE95FB9}"/>
          </ac:spMkLst>
        </pc:spChg>
        <pc:picChg chg="mod">
          <ac:chgData name="Henri Heiden" userId="ad932f5d-1516-4d29-9255-20874549b5c4" providerId="ADAL" clId="{78C15B9E-2AAD-4E49-A045-EDFC726512C7}" dt="2021-06-28T20:11:21.914" v="274" actId="1076"/>
          <ac:picMkLst>
            <pc:docMk/>
            <pc:sldMk cId="2146405856" sldId="277"/>
            <ac:picMk id="7" creationId="{00000000-0000-0000-0000-000000000000}"/>
          </ac:picMkLst>
        </pc:picChg>
      </pc:sldChg>
      <pc:sldChg chg="modSp">
        <pc:chgData name="Henri Heiden" userId="ad932f5d-1516-4d29-9255-20874549b5c4" providerId="ADAL" clId="{78C15B9E-2AAD-4E49-A045-EDFC726512C7}" dt="2021-06-28T20:12:21.975" v="277" actId="1076"/>
        <pc:sldMkLst>
          <pc:docMk/>
          <pc:sldMk cId="2455617644" sldId="279"/>
        </pc:sldMkLst>
        <pc:picChg chg="mod">
          <ac:chgData name="Henri Heiden" userId="ad932f5d-1516-4d29-9255-20874549b5c4" providerId="ADAL" clId="{78C15B9E-2AAD-4E49-A045-EDFC726512C7}" dt="2021-06-28T20:12:21.975" v="277" actId="1076"/>
          <ac:picMkLst>
            <pc:docMk/>
            <pc:sldMk cId="2455617644" sldId="279"/>
            <ac:picMk id="19" creationId="{00000000-0000-0000-0000-000000000000}"/>
          </ac:picMkLst>
        </pc:picChg>
      </pc:sldChg>
      <pc:sldChg chg="del ord">
        <pc:chgData name="Henri Heiden" userId="ad932f5d-1516-4d29-9255-20874549b5c4" providerId="ADAL" clId="{78C15B9E-2AAD-4E49-A045-EDFC726512C7}" dt="2021-06-28T19:58:20.886" v="1" actId="2696"/>
        <pc:sldMkLst>
          <pc:docMk/>
          <pc:sldMk cId="197962027" sldId="280"/>
        </pc:sldMkLst>
      </pc:sldChg>
      <pc:sldChg chg="new del">
        <pc:chgData name="Henri Heiden" userId="ad932f5d-1516-4d29-9255-20874549b5c4" providerId="ADAL" clId="{78C15B9E-2AAD-4E49-A045-EDFC726512C7}" dt="2021-06-28T20:12:57.932" v="279" actId="2696"/>
        <pc:sldMkLst>
          <pc:docMk/>
          <pc:sldMk cId="1554568609" sldId="280"/>
        </pc:sldMkLst>
      </pc:sldChg>
      <pc:sldChg chg="addSp delSp modSp add">
        <pc:chgData name="Henri Heiden" userId="ad932f5d-1516-4d29-9255-20874549b5c4" providerId="ADAL" clId="{78C15B9E-2AAD-4E49-A045-EDFC726512C7}" dt="2021-06-28T20:15:42.812" v="297" actId="1076"/>
        <pc:sldMkLst>
          <pc:docMk/>
          <pc:sldMk cId="1702045772" sldId="280"/>
        </pc:sldMkLst>
        <pc:spChg chg="add mod">
          <ac:chgData name="Henri Heiden" userId="ad932f5d-1516-4d29-9255-20874549b5c4" providerId="ADAL" clId="{78C15B9E-2AAD-4E49-A045-EDFC726512C7}" dt="2021-06-28T20:15:42.812" v="297" actId="1076"/>
          <ac:spMkLst>
            <pc:docMk/>
            <pc:sldMk cId="1702045772" sldId="280"/>
            <ac:spMk id="2" creationId="{B7C822FD-FC6A-5C4A-8156-BAAD42E822FD}"/>
          </ac:spMkLst>
        </pc:spChg>
        <pc:spChg chg="add mod">
          <ac:chgData name="Henri Heiden" userId="ad932f5d-1516-4d29-9255-20874549b5c4" providerId="ADAL" clId="{78C15B9E-2AAD-4E49-A045-EDFC726512C7}" dt="2021-06-28T20:15:32.792" v="296" actId="1076"/>
          <ac:spMkLst>
            <pc:docMk/>
            <pc:sldMk cId="1702045772" sldId="280"/>
            <ac:spMk id="5" creationId="{9344574E-E303-B24D-9F57-619C212A9DCD}"/>
          </ac:spMkLst>
        </pc:spChg>
        <pc:spChg chg="del">
          <ac:chgData name="Henri Heiden" userId="ad932f5d-1516-4d29-9255-20874549b5c4" providerId="ADAL" clId="{78C15B9E-2AAD-4E49-A045-EDFC726512C7}" dt="2021-06-28T20:13:50.631" v="283" actId="478"/>
          <ac:spMkLst>
            <pc:docMk/>
            <pc:sldMk cId="1702045772" sldId="280"/>
            <ac:spMk id="10" creationId="{00000000-0000-0000-0000-000000000000}"/>
          </ac:spMkLst>
        </pc:spChg>
      </pc:sldChg>
      <pc:sldChg chg="new del">
        <pc:chgData name="Henri Heiden" userId="ad932f5d-1516-4d29-9255-20874549b5c4" providerId="ADAL" clId="{78C15B9E-2AAD-4E49-A045-EDFC726512C7}" dt="2021-06-28T20:13:23.661" v="281" actId="2696"/>
        <pc:sldMkLst>
          <pc:docMk/>
          <pc:sldMk cId="4106935932" sldId="28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ACA40-FD32-4D6C-95E9-5A18B97BCE64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4788E-51DF-4CD7-9F4C-1CDDC8FE4E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1550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733"/>
            </a:lvl1pPr>
          </a:lstStyle>
          <a:p>
            <a:r>
              <a:rPr lang="nl-NL" dirty="0"/>
              <a:t>Titel </a:t>
            </a:r>
            <a:r>
              <a:rPr lang="nl-NL" dirty="0" err="1"/>
              <a:t>volgblad</a:t>
            </a:r>
            <a:r>
              <a:rPr lang="nl-NL" dirty="0"/>
              <a:t> </a:t>
            </a:r>
            <a:r>
              <a:rPr lang="nl-NL" dirty="0" err="1"/>
              <a:t>Arial</a:t>
            </a:r>
            <a:r>
              <a:rPr lang="nl-NL" dirty="0"/>
              <a:t> 28pt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200">
                <a:latin typeface="Arial"/>
                <a:cs typeface="Arial"/>
              </a:defRPr>
            </a:lvl1pPr>
            <a:lvl2pPr>
              <a:defRPr sz="2667"/>
            </a:lvl2pPr>
          </a:lstStyle>
          <a:p>
            <a:pPr lvl="0"/>
            <a:r>
              <a:rPr lang="nl-NL" dirty="0"/>
              <a:t>Klik om de tekststijl van het sjabloon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549519" y="6173788"/>
            <a:ext cx="6494064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9293723" y="6189315"/>
            <a:ext cx="1106396" cy="365125"/>
          </a:xfrm>
          <a:prstGeom prst="rect">
            <a:avLst/>
          </a:prstGeom>
        </p:spPr>
        <p:txBody>
          <a:bodyPr/>
          <a:lstStyle/>
          <a:p>
            <a:fld id="{CC1A7FFB-7E9A-E347-8F80-8E2C647B3625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97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nl-NL" dirty="0"/>
              <a:t>Titel </a:t>
            </a:r>
            <a:r>
              <a:rPr lang="nl-NL" dirty="0" err="1"/>
              <a:t>volgblad</a:t>
            </a:r>
            <a:r>
              <a:rPr lang="nl-NL" dirty="0"/>
              <a:t> </a:t>
            </a:r>
            <a:r>
              <a:rPr lang="nl-NL" dirty="0" err="1"/>
              <a:t>Arial</a:t>
            </a:r>
            <a:r>
              <a:rPr lang="nl-NL" dirty="0"/>
              <a:t> 28pt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3859939"/>
          </a:xfrm>
        </p:spPr>
        <p:txBody>
          <a:bodyPr>
            <a:normAutofit/>
          </a:bodyPr>
          <a:lstStyle>
            <a:lvl1pPr>
              <a:defRPr sz="2667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3859940"/>
          </a:xfrm>
        </p:spPr>
        <p:txBody>
          <a:bodyPr>
            <a:normAutofit/>
          </a:bodyPr>
          <a:lstStyle>
            <a:lvl1pPr>
              <a:defRPr sz="2667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549519" y="6173788"/>
            <a:ext cx="6494064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9293723" y="6189315"/>
            <a:ext cx="1106396" cy="365125"/>
          </a:xfrm>
          <a:prstGeom prst="rect">
            <a:avLst/>
          </a:prstGeom>
        </p:spPr>
        <p:txBody>
          <a:bodyPr/>
          <a:lstStyle/>
          <a:p>
            <a:fld id="{CC1A7FFB-7E9A-E347-8F80-8E2C647B3625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0357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nl-NL" dirty="0"/>
              <a:t>Titel </a:t>
            </a:r>
            <a:r>
              <a:rPr lang="nl-NL" dirty="0" err="1"/>
              <a:t>volgblad</a:t>
            </a:r>
            <a:r>
              <a:rPr lang="nl-NL" dirty="0"/>
              <a:t> </a:t>
            </a:r>
            <a:r>
              <a:rPr lang="nl-NL" dirty="0" err="1"/>
              <a:t>Arial</a:t>
            </a:r>
            <a:r>
              <a:rPr lang="nl-NL" dirty="0"/>
              <a:t> 28pt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1714131"/>
            <a:ext cx="5386917" cy="3949700"/>
          </a:xfrm>
        </p:spPr>
        <p:txBody>
          <a:bodyPr>
            <a:normAutofit/>
          </a:bodyPr>
          <a:lstStyle>
            <a:lvl1pPr>
              <a:defRPr sz="2667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1714131"/>
            <a:ext cx="5389033" cy="3949700"/>
          </a:xfrm>
        </p:spPr>
        <p:txBody>
          <a:bodyPr>
            <a:normAutofit/>
          </a:bodyPr>
          <a:lstStyle>
            <a:lvl1pPr>
              <a:defRPr sz="2667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/>
          <a:p>
            <a:fld id="{4ED2B493-C1EE-714C-B8A9-F38F4D8CE6E7}" type="datetimeFigureOut">
              <a:rPr lang="nl-NL" smtClean="0"/>
              <a:t>28-6-2021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2318189" y="6356351"/>
            <a:ext cx="5708211" cy="366183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737601" y="6356351"/>
            <a:ext cx="2147023" cy="366183"/>
          </a:xfrm>
          <a:prstGeom prst="rect">
            <a:avLst/>
          </a:prstGeom>
        </p:spPr>
        <p:txBody>
          <a:bodyPr/>
          <a:lstStyle/>
          <a:p>
            <a:fld id="{F3BC6476-EA18-C04A-BD06-B622CA55CE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4015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7267"/>
          </a:xfrm>
        </p:spPr>
        <p:txBody>
          <a:bodyPr anchor="b">
            <a:noAutofit/>
          </a:bodyPr>
          <a:lstStyle>
            <a:lvl1pPr algn="l">
              <a:defRPr sz="2667" b="1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3833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867"/>
            <a:ext cx="7315200" cy="8043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57920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blad_N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" y="2705"/>
            <a:ext cx="12178767" cy="6852587"/>
          </a:xfrm>
          <a:prstGeom prst="rect">
            <a:avLst/>
          </a:prstGeom>
        </p:spPr>
      </p:pic>
      <p:sp>
        <p:nvSpPr>
          <p:cNvPr id="9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989958" y="6173788"/>
            <a:ext cx="848815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0728253" y="6189315"/>
            <a:ext cx="110639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1A7FFB-7E9A-E347-8F80-8E2C647B3625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9957" y="1867700"/>
            <a:ext cx="9844691" cy="1143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2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989957" y="2962013"/>
            <a:ext cx="9844691" cy="2923743"/>
          </a:xfrm>
        </p:spPr>
        <p:txBody>
          <a:bodyPr/>
          <a:lstStyle>
            <a:lvl1pPr>
              <a:defRPr sz="3200">
                <a:latin typeface="Arial"/>
                <a:cs typeface="Arial"/>
              </a:defRPr>
            </a:lvl1pPr>
            <a:lvl2pPr>
              <a:defRPr sz="2667"/>
            </a:lvl2pPr>
          </a:lstStyle>
          <a:p>
            <a:pPr lvl="0"/>
            <a:r>
              <a:rPr lang="nl-NL" dirty="0"/>
              <a:t>Klik om de tekststijl van het sjabloon te bewerken</a:t>
            </a:r>
          </a:p>
          <a:p>
            <a:pPr lvl="1"/>
            <a:r>
              <a:rPr lang="nl-NL" dirty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39059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blad_N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" y="2706"/>
            <a:ext cx="12178767" cy="6852585"/>
          </a:xfrm>
          <a:prstGeom prst="rect">
            <a:avLst/>
          </a:prstGeom>
        </p:spPr>
      </p:pic>
      <p:sp>
        <p:nvSpPr>
          <p:cNvPr id="9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989958" y="6173788"/>
            <a:ext cx="848815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0728253" y="6189315"/>
            <a:ext cx="110639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1A7FFB-7E9A-E347-8F80-8E2C647B3625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9957" y="1867700"/>
            <a:ext cx="9844691" cy="1143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2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989957" y="2962013"/>
            <a:ext cx="9844691" cy="2923743"/>
          </a:xfrm>
        </p:spPr>
        <p:txBody>
          <a:bodyPr/>
          <a:lstStyle>
            <a:lvl1pPr>
              <a:defRPr sz="3200">
                <a:latin typeface="Arial"/>
                <a:cs typeface="Arial"/>
              </a:defRPr>
            </a:lvl1pPr>
            <a:lvl2pPr>
              <a:defRPr sz="2667"/>
            </a:lvl2pPr>
          </a:lstStyle>
          <a:p>
            <a:pPr lvl="0"/>
            <a:r>
              <a:rPr lang="nl-NL" dirty="0"/>
              <a:t>Klik om de tekststijl van het sjabloon te bewerken</a:t>
            </a:r>
          </a:p>
          <a:p>
            <a:pPr lvl="1"/>
            <a:r>
              <a:rPr lang="nl-NL" dirty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312111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3" y="2705"/>
            <a:ext cx="12178767" cy="6852587"/>
          </a:xfrm>
          <a:prstGeom prst="rect">
            <a:avLst/>
          </a:prstGeom>
        </p:spPr>
      </p:pic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235200" y="6173788"/>
            <a:ext cx="8242909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728250" y="6189315"/>
            <a:ext cx="1106396" cy="365125"/>
          </a:xfrm>
          <a:prstGeom prst="rect">
            <a:avLst/>
          </a:prstGeom>
        </p:spPr>
        <p:txBody>
          <a:bodyPr/>
          <a:lstStyle/>
          <a:p>
            <a:fld id="{CC1A7FFB-7E9A-E347-8F80-8E2C647B3625}" type="slidenum">
              <a:rPr lang="nl-NL"/>
              <a:t>‹nr.›</a:t>
            </a:fld>
            <a:endParaRPr lang="nl-NL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2235200" y="1605795"/>
            <a:ext cx="9599448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4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2235200" y="2809462"/>
            <a:ext cx="9599448" cy="3263820"/>
          </a:xfrm>
        </p:spPr>
        <p:txBody>
          <a:bodyPr/>
          <a:lstStyle>
            <a:lvl1pPr algn="r">
              <a:defRPr sz="3200">
                <a:latin typeface="Arial"/>
                <a:cs typeface="Arial"/>
              </a:defRPr>
            </a:lvl1pPr>
            <a:lvl2pPr algn="r">
              <a:defRPr sz="2667"/>
            </a:lvl2pPr>
          </a:lstStyle>
          <a:p>
            <a:pPr lvl="0"/>
            <a:r>
              <a:rPr lang="nl-NL" dirty="0"/>
              <a:t>Klik om de tekststijl van het sjabloon te bewerken</a:t>
            </a:r>
          </a:p>
          <a:p>
            <a:pPr lvl="1"/>
            <a:r>
              <a:rPr lang="nl-NL" dirty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381663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Relationship Id="rId9" Type="http://schemas.openxmlformats.org/officeDocument/2006/relationships/image" Target="../media/image1.jp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" y="2707"/>
            <a:ext cx="12178768" cy="6852587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 van presentatie, </a:t>
            </a:r>
            <a:r>
              <a:rPr lang="nl-NL" dirty="0" err="1"/>
              <a:t>Arial</a:t>
            </a:r>
            <a:r>
              <a:rPr lang="nl-NL" dirty="0"/>
              <a:t> 32pt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3832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sjabloon te bewerken</a:t>
            </a:r>
          </a:p>
        </p:txBody>
      </p:sp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549519" y="6173788"/>
            <a:ext cx="6494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nl-NL" dirty="0"/>
          </a:p>
        </p:txBody>
      </p:sp>
      <p:sp>
        <p:nvSpPr>
          <p:cNvPr id="11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293723" y="6189315"/>
            <a:ext cx="11063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CC1A7FFB-7E9A-E347-8F80-8E2C647B3625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90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609585" rtl="0" eaLnBrk="1" latinLnBrk="0" hangingPunct="1">
        <a:spcBef>
          <a:spcPct val="0"/>
        </a:spcBef>
        <a:buNone/>
        <a:defRPr sz="4267" b="1" kern="1200" baseline="0">
          <a:solidFill>
            <a:srgbClr val="660066"/>
          </a:solidFill>
          <a:latin typeface="Arial"/>
          <a:ea typeface="+mj-ea"/>
          <a:cs typeface="Arial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5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9.png" /><Relationship Id="rId4" Type="http://schemas.openxmlformats.org/officeDocument/2006/relationships/image" Target="../media/image5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10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75936" y="1895980"/>
            <a:ext cx="9844691" cy="1143000"/>
          </a:xfrm>
        </p:spPr>
        <p:txBody>
          <a:bodyPr/>
          <a:lstStyle/>
          <a:p>
            <a:r>
              <a:rPr lang="nl-NL" dirty="0" err="1"/>
              <a:t>Designing</a:t>
            </a:r>
            <a:r>
              <a:rPr lang="nl-NL" dirty="0"/>
              <a:t> a </a:t>
            </a:r>
            <a:r>
              <a:rPr lang="nl-NL"/>
              <a:t>roller coaster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575936" y="2990293"/>
            <a:ext cx="9844691" cy="1880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i="1" dirty="0"/>
              <a:t>Casus </a:t>
            </a:r>
            <a:r>
              <a:rPr lang="nl-NL" sz="2800" i="1" dirty="0" err="1"/>
              <a:t>Proefstuderen</a:t>
            </a:r>
            <a:r>
              <a:rPr lang="nl-NL" sz="2800" i="1" dirty="0"/>
              <a:t> </a:t>
            </a:r>
            <a:br>
              <a:rPr lang="nl-NL" sz="2800" i="1" dirty="0"/>
            </a:br>
            <a:r>
              <a:rPr lang="nl-NL" sz="2800" i="1"/>
              <a:t>Toegepaste Wiskunde</a:t>
            </a:r>
          </a:p>
        </p:txBody>
      </p:sp>
      <p:pic>
        <p:nvPicPr>
          <p:cNvPr id="7" name="fullResImage" descr="http://www.coasterimage.com/wp-content/uploads/2012/03/millenniumforce02wide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20"/>
          <a:stretch/>
        </p:blipFill>
        <p:spPr bwMode="auto">
          <a:xfrm>
            <a:off x="5076302" y="3038980"/>
            <a:ext cx="6539762" cy="29788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14DD3732-3684-374D-B08E-B1FE4AE95FB9}"/>
              </a:ext>
            </a:extLst>
          </p:cNvPr>
          <p:cNvSpPr txBox="1"/>
          <p:nvPr/>
        </p:nvSpPr>
        <p:spPr>
          <a:xfrm>
            <a:off x="575936" y="6423462"/>
            <a:ext cx="105403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* Gebaseerd op Stewart, </a:t>
            </a:r>
            <a:r>
              <a:rPr lang="nl-NL" sz="1200" i="1">
                <a:latin typeface="Arial" panose="020B0604020202020204" pitchFamily="34" charset="0"/>
                <a:cs typeface="Arial" panose="020B0604020202020204" pitchFamily="34" charset="0"/>
              </a:rPr>
              <a:t>Vector Calculus – Early Transcendentals</a:t>
            </a: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, 8th Ed., 2014. Applied Project “Building a better roller coaster”, pp.182.</a:t>
            </a:r>
          </a:p>
        </p:txBody>
      </p:sp>
    </p:spTree>
    <p:extLst>
      <p:ext uri="{BB962C8B-B14F-4D97-AF65-F5344CB8AC3E}">
        <p14:creationId xmlns:p14="http://schemas.microsoft.com/office/powerpoint/2010/main" val="2146405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al 25"/>
          <p:cNvSpPr/>
          <p:nvPr/>
        </p:nvSpPr>
        <p:spPr>
          <a:xfrm>
            <a:off x="8851399" y="3065961"/>
            <a:ext cx="2033086" cy="177808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/>
          <p:cNvSpPr/>
          <p:nvPr/>
        </p:nvSpPr>
        <p:spPr>
          <a:xfrm>
            <a:off x="168154" y="5626886"/>
            <a:ext cx="11855692" cy="10863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09600" y="275167"/>
            <a:ext cx="7085162" cy="1143000"/>
          </a:xfrm>
        </p:spPr>
        <p:txBody>
          <a:bodyPr>
            <a:normAutofit/>
          </a:bodyPr>
          <a:lstStyle/>
          <a:p>
            <a:r>
              <a:rPr lang="nl-NL" dirty="0" err="1"/>
              <a:t>Designing</a:t>
            </a:r>
            <a:r>
              <a:rPr lang="nl-NL" dirty="0"/>
              <a:t> a roller coaster</a:t>
            </a:r>
            <a:br>
              <a:rPr lang="nl-NL" dirty="0"/>
            </a:br>
            <a:r>
              <a:rPr lang="nl-NL" sz="1400" b="0" dirty="0"/>
              <a:t>Casus </a:t>
            </a:r>
            <a:r>
              <a:rPr lang="nl-NL" sz="1400" b="0" dirty="0" err="1"/>
              <a:t>Proefstuderen</a:t>
            </a:r>
            <a:r>
              <a:rPr lang="nl-NL" sz="1400" b="0" dirty="0"/>
              <a:t> Toegepaste Wiskunde</a:t>
            </a:r>
            <a:endParaRPr lang="nl-NL" sz="1400" b="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hthoek 9"/>
              <p:cNvSpPr/>
              <p:nvPr/>
            </p:nvSpPr>
            <p:spPr>
              <a:xfrm>
                <a:off x="609600" y="1596688"/>
                <a:ext cx="7069921" cy="48936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l-N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 </a:t>
                </a:r>
                <a:r>
                  <a:rPr lang="nl-NL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deze casus gaan we </a:t>
                </a:r>
                <a:r>
                  <a:rPr lang="nl-N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een stukje van een achtbaan ontwerpen met wiskunde! We gebruiken </a:t>
                </a:r>
                <a:r>
                  <a:rPr lang="nl-NL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wiskunde hier om </a:t>
                </a:r>
                <a:r>
                  <a:rPr lang="nl-N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 </a:t>
                </a:r>
                <a:r>
                  <a:rPr lang="nl-NL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vorm van de achtbaan onder </a:t>
                </a:r>
                <a:r>
                  <a:rPr lang="nl-N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het vraagteken </a:t>
                </a:r>
                <a:r>
                  <a:rPr lang="nl-NL" sz="24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r>
                  <a:rPr lang="nl-NL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rechtsonder </a:t>
                </a:r>
                <a:r>
                  <a:rPr lang="nl-N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 te vullen.</a:t>
                </a:r>
              </a:p>
              <a:p>
                <a:endParaRPr lang="nl-NL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nl-NL" dirty="0">
                    <a:latin typeface="Arial" panose="020B0604020202020204" pitchFamily="34" charset="0"/>
                    <a:cs typeface="Arial" panose="020B0604020202020204" pitchFamily="34" charset="0"/>
                  </a:rPr>
                  <a:t>We moeten rekening houden met enkele </a:t>
                </a:r>
                <a:r>
                  <a:rPr lang="nl-NL" b="1" dirty="0">
                    <a:solidFill>
                      <a:srgbClr val="66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randvoorwaarden</a:t>
                </a:r>
                <a:r>
                  <a:rPr lang="nl-NL" dirty="0">
                    <a:solidFill>
                      <a:srgbClr val="66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nl-NL" dirty="0">
                    <a:latin typeface="Arial" panose="020B0604020202020204" pitchFamily="34" charset="0"/>
                    <a:cs typeface="Arial" panose="020B0604020202020204" pitchFamily="34" charset="0"/>
                  </a:rPr>
                  <a:t>De helling waarop de achtbaan </a:t>
                </a:r>
                <a:r>
                  <a:rPr lang="nl-NL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links</a:t>
                </a:r>
                <a:r>
                  <a:rPr lang="nl-NL" dirty="0">
                    <a:latin typeface="Arial" panose="020B0604020202020204" pitchFamily="34" charset="0"/>
                    <a:cs typeface="Arial" panose="020B0604020202020204" pitchFamily="34" charset="0"/>
                  </a:rPr>
                  <a:t> moet aansluiten is 0,8.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nl-NL" dirty="0">
                    <a:latin typeface="Arial" panose="020B0604020202020204" pitchFamily="34" charset="0"/>
                    <a:cs typeface="Arial" panose="020B0604020202020204" pitchFamily="34" charset="0"/>
                  </a:rPr>
                  <a:t>De helling waarop de achtbaan </a:t>
                </a:r>
                <a:r>
                  <a:rPr lang="nl-NL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rechts</a:t>
                </a:r>
                <a:r>
                  <a:rPr lang="nl-NL" dirty="0">
                    <a:latin typeface="Arial" panose="020B0604020202020204" pitchFamily="34" charset="0"/>
                    <a:cs typeface="Arial" panose="020B0604020202020204" pitchFamily="34" charset="0"/>
                  </a:rPr>
                  <a:t> moet aansluiten is -1,6.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nl-NL" dirty="0">
                    <a:latin typeface="Arial" panose="020B0604020202020204" pitchFamily="34" charset="0"/>
                    <a:cs typeface="Arial" panose="020B0604020202020204" pitchFamily="34" charset="0"/>
                  </a:rPr>
                  <a:t>De horizontale afstand tussen de punten P en Q waarop de achtbaan moet aansluiten is 30 meter.</a:t>
                </a:r>
              </a:p>
              <a:p>
                <a:endParaRPr lang="nl-NL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nl-NL" b="1" dirty="0">
                    <a:solidFill>
                      <a:srgbClr val="66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VRAGEN</a:t>
                </a:r>
              </a:p>
              <a:p>
                <a:r>
                  <a:rPr lang="nl-N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 willen de punten P en Q verbinden met </a:t>
                </a:r>
                <a:br>
                  <a:rPr lang="nl-N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nl-N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een kwadratisch polynoom: </a:t>
                </a: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d>
                      <m:dPr>
                        <m:ctrlPr>
                          <a:rPr lang="nl-NL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nl-NL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sSup>
                      <m:sSupPr>
                        <m:ctrlPr>
                          <a:rPr lang="nl-NL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nl-NL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𝑏𝑥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nl-NL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nl-NL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nl-N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a.) Waarom kiezen we voor een kwadratisch polynoom?</a:t>
                </a:r>
              </a:p>
              <a:p>
                <a:r>
                  <a:rPr lang="nl-N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b.) Welke waarden moeten we kiezen voor </a:t>
                </a:r>
                <a14:m>
                  <m:oMath xmlns:m="http://schemas.openxmlformats.org/officeDocument/2006/math">
                    <m:r>
                      <a:rPr lang="nl-NL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nl-NL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nl-NL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nl-NL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nl-NL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nl-N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r>
                  <a:rPr lang="nl-N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c.) Wat is het hoogteverschil tussen P en Q?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nl-NL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Rechthoe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596688"/>
                <a:ext cx="7069921" cy="4893647"/>
              </a:xfrm>
              <a:prstGeom prst="rect">
                <a:avLst/>
              </a:prstGeom>
              <a:blipFill>
                <a:blip r:embed="rId2"/>
                <a:stretch>
                  <a:fillRect l="-690" t="-49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fullResImage" descr="http://www.coasterimage.com/wp-content/uploads/2012/03/millenniumforce02wid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757" y="216983"/>
            <a:ext cx="4329084" cy="235931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Rechte verbindingslijn 12"/>
          <p:cNvCxnSpPr/>
          <p:nvPr/>
        </p:nvCxnSpPr>
        <p:spPr>
          <a:xfrm flipV="1">
            <a:off x="8120967" y="4145736"/>
            <a:ext cx="724619" cy="81088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821036" y="4377211"/>
            <a:ext cx="646981" cy="1469366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>
            <a:off x="8849574" y="5626886"/>
            <a:ext cx="197545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al 19"/>
          <p:cNvSpPr/>
          <p:nvPr/>
        </p:nvSpPr>
        <p:spPr>
          <a:xfrm>
            <a:off x="8808564" y="4108987"/>
            <a:ext cx="74043" cy="73497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10784014" y="4340462"/>
            <a:ext cx="74043" cy="73497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8478543" y="3858845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nl-NL" dirty="0"/>
          </a:p>
        </p:txBody>
      </p:sp>
      <p:sp>
        <p:nvSpPr>
          <p:cNvPr id="23" name="Rechthoek 22"/>
          <p:cNvSpPr/>
          <p:nvPr/>
        </p:nvSpPr>
        <p:spPr>
          <a:xfrm>
            <a:off x="10882865" y="4108987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nl-NL" dirty="0"/>
          </a:p>
        </p:txBody>
      </p:sp>
      <p:sp>
        <p:nvSpPr>
          <p:cNvPr id="27" name="Rechthoek 26"/>
          <p:cNvSpPr/>
          <p:nvPr/>
        </p:nvSpPr>
        <p:spPr>
          <a:xfrm>
            <a:off x="9555563" y="3430395"/>
            <a:ext cx="6543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l-NL" sz="6000" dirty="0"/>
          </a:p>
        </p:txBody>
      </p:sp>
      <p:sp>
        <p:nvSpPr>
          <p:cNvPr id="28" name="Rechthoek 27"/>
          <p:cNvSpPr/>
          <p:nvPr/>
        </p:nvSpPr>
        <p:spPr>
          <a:xfrm>
            <a:off x="9432375" y="5626886"/>
            <a:ext cx="8899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meter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22416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742"/>
    </mc:Choice>
    <mc:Fallback xmlns="">
      <p:transition spd="slow" advTm="6974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hoek 28"/>
          <p:cNvSpPr/>
          <p:nvPr/>
        </p:nvSpPr>
        <p:spPr>
          <a:xfrm>
            <a:off x="168154" y="5626886"/>
            <a:ext cx="11833687" cy="10863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66" r="6676"/>
          <a:stretch/>
        </p:blipFill>
        <p:spPr>
          <a:xfrm>
            <a:off x="7107811" y="2772513"/>
            <a:ext cx="5084190" cy="3833981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09600" y="275167"/>
            <a:ext cx="7085162" cy="1143000"/>
          </a:xfrm>
        </p:spPr>
        <p:txBody>
          <a:bodyPr>
            <a:normAutofit/>
          </a:bodyPr>
          <a:lstStyle/>
          <a:p>
            <a:r>
              <a:rPr lang="nl-NL" dirty="0" err="1"/>
              <a:t>Designing</a:t>
            </a:r>
            <a:r>
              <a:rPr lang="nl-NL" dirty="0"/>
              <a:t> a roller coaster</a:t>
            </a:r>
            <a:br>
              <a:rPr lang="nl-NL" dirty="0"/>
            </a:br>
            <a:r>
              <a:rPr lang="nl-NL" sz="1400" b="0" dirty="0"/>
              <a:t>Casus </a:t>
            </a:r>
            <a:r>
              <a:rPr lang="nl-NL" sz="1400" b="0" dirty="0" err="1"/>
              <a:t>Proefstuderen</a:t>
            </a:r>
            <a:r>
              <a:rPr lang="nl-NL" sz="1400" b="0" dirty="0"/>
              <a:t> Toegepaste Wiskunde</a:t>
            </a:r>
            <a:endParaRPr lang="nl-NL" sz="1400" b="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hoek 9"/>
              <p:cNvSpPr/>
              <p:nvPr/>
            </p:nvSpPr>
            <p:spPr>
              <a:xfrm>
                <a:off x="609600" y="1596688"/>
                <a:ext cx="7012693" cy="48787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l-NL" b="1" dirty="0">
                    <a:solidFill>
                      <a:srgbClr val="66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ANTWOORDEN</a:t>
                </a:r>
              </a:p>
              <a:p>
                <a:r>
                  <a:rPr lang="nl-N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 willen de punten P en Q verbinden met </a:t>
                </a:r>
                <a:br>
                  <a:rPr lang="nl-N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nl-N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een kwadratisch polynoom: </a:t>
                </a:r>
                <a14:m>
                  <m:oMath xmlns:m="http://schemas.openxmlformats.org/officeDocument/2006/math">
                    <m:r>
                      <a:rPr lang="nl-NL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d>
                      <m:dPr>
                        <m:ctrlPr>
                          <a:rPr lang="nl-NL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nl-NL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nl-NL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nl-NL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sSup>
                      <m:sSupPr>
                        <m:ctrlPr>
                          <a:rPr lang="nl-NL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nl-NL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nl-NL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nl-NL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𝑏𝑥</m:t>
                    </m:r>
                    <m:r>
                      <a:rPr lang="nl-NL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nl-NL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nl-NL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nl-NL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42913" indent="-442913"/>
                <a:r>
                  <a:rPr lang="nl-N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a.) 	Waarom kiezen we voor een kwadratisch polynoom?</a:t>
                </a:r>
              </a:p>
              <a:p>
                <a:pPr marL="442913" indent="-442913"/>
                <a:r>
                  <a:rPr lang="nl-NL" dirty="0">
                    <a:solidFill>
                      <a:srgbClr val="66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We hebben drie vergelijkingen (de randvoorwaarden) gekregen voor drie </a:t>
                </a:r>
                <a14:m>
                  <m:oMath xmlns:m="http://schemas.openxmlformats.org/officeDocument/2006/math">
                    <m:r>
                      <a:rPr lang="nl-NL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nl-NL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nl-NL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nl-NL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nl-NL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nl-NL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nl-NL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nl-NL" dirty="0">
                    <a:solidFill>
                      <a:srgbClr val="66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onbekenden: dat is op te lossen!</a:t>
                </a:r>
              </a:p>
              <a:p>
                <a:pPr marL="442913" indent="-442913"/>
                <a:r>
                  <a:rPr lang="nl-N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b.) 	Welke waarden moeten we kiezen voor </a:t>
                </a:r>
                <a14:m>
                  <m:oMath xmlns:m="http://schemas.openxmlformats.org/officeDocument/2006/math">
                    <m:r>
                      <a:rPr lang="nl-NL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nl-NL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nl-NL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nl-NL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nl-NL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nl-N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marL="442913" indent="-442913"/>
                <a:r>
                  <a:rPr lang="nl-NL" dirty="0">
                    <a:solidFill>
                      <a:srgbClr val="66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Kies een assenstelsel met, voor het gemak, P in de oorsprong!</a:t>
                </a:r>
              </a:p>
              <a:p>
                <a:pPr marL="442913" indent="-442913"/>
                <a:r>
                  <a:rPr lang="nl-NL" dirty="0">
                    <a:solidFill>
                      <a:srgbClr val="66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Dus: </a:t>
                </a: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d>
                      <m:dPr>
                        <m:ctrlPr>
                          <a:rPr lang="nl-NL" b="0" i="1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nl-NL" b="0" i="1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d>
                    <m:r>
                      <a:rPr lang="nl-NL" b="0" i="1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 ⇒ </m:t>
                    </m:r>
                    <m:r>
                      <a:rPr lang="nl-NL" b="0" i="1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nl-NL" b="0" i="1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endParaRPr lang="nl-NL" b="0" dirty="0">
                  <a:solidFill>
                    <a:srgbClr val="66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42913" indent="-442913"/>
                <a:r>
                  <a:rPr lang="nl-NL" dirty="0">
                    <a:solidFill>
                      <a:srgbClr val="66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Helling heeft relatie met de afgeleide: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dirty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nl-NL" dirty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d</m:t>
                        </m:r>
                        <m:r>
                          <a:rPr lang="nl-NL" i="1" dirty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nl-NL" dirty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d</m:t>
                        </m:r>
                        <m:r>
                          <a:rPr lang="nl-NL" i="1" dirty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  <m:r>
                      <a:rPr lang="nl-NL" b="0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nl-NL" b="0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𝑎𝑥</m:t>
                    </m:r>
                    <m:r>
                      <a:rPr lang="nl-NL" b="0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nl-NL" b="0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nl-NL" b="0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br>
                  <a:rPr lang="nl-NL" dirty="0">
                    <a:solidFill>
                      <a:srgbClr val="66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nl-NL" dirty="0">
                    <a:solidFill>
                      <a:srgbClr val="66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Afgeleide in P is dan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b="0" i="1" dirty="0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nl-NL" b="0" i="0" dirty="0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d</m:t>
                        </m:r>
                        <m:r>
                          <a:rPr lang="nl-NL" i="1" dirty="0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nl-NL" b="0" i="0" dirty="0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d</m:t>
                        </m:r>
                        <m:r>
                          <a:rPr lang="nl-NL" b="0" i="1" dirty="0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nl-NL" b="0" i="1" dirty="0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nl-NL" b="0" i="1" dirty="0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d>
                    <m:r>
                      <a:rPr lang="nl-NL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nl-NL" b="0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nl-NL" b="0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=0,8.</m:t>
                    </m:r>
                  </m:oMath>
                </a14:m>
                <a:endParaRPr lang="nl-NL" dirty="0">
                  <a:solidFill>
                    <a:srgbClr val="66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42913" indent="-442913"/>
                <a:r>
                  <a:rPr lang="nl-NL" dirty="0">
                    <a:solidFill>
                      <a:srgbClr val="66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	Afgeleide in Q is dan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dirty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nl-NL" dirty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d</m:t>
                        </m:r>
                        <m:r>
                          <a:rPr lang="nl-NL" i="1" dirty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nl-NL" dirty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d</m:t>
                        </m:r>
                        <m:r>
                          <a:rPr lang="nl-NL" i="1" dirty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nl-NL" i="1" dirty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nl-NL" b="0" i="1" dirty="0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nl-NL" i="1" dirty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d>
                    <m:r>
                      <a:rPr lang="nl-NL" i="1" dirty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nl-NL" b="0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60</m:t>
                    </m:r>
                    <m:r>
                      <a:rPr lang="nl-NL" b="0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nl-NL" b="0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+0,8=−1,6.  </m:t>
                    </m:r>
                  </m:oMath>
                </a14:m>
                <a:endParaRPr lang="nl-NL" b="0" i="1" dirty="0">
                  <a:solidFill>
                    <a:srgbClr val="660066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442913" indent="-442913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dirty="0" smtClean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nl-NL" b="0" i="1" dirty="0" smtClean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nl-NL" b="0" i="1" dirty="0" smtClean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f>
                        <m:fPr>
                          <m:ctrlPr>
                            <a:rPr lang="nl-NL" b="0" i="1" dirty="0" smtClean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2,4</m:t>
                          </m:r>
                        </m:num>
                        <m:den>
                          <m:r>
                            <a:rPr lang="nl-NL" b="0" i="1" dirty="0" smtClean="0">
                              <a:solidFill>
                                <a:srgbClr val="660066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60</m:t>
                          </m:r>
                        </m:den>
                      </m:f>
                      <m:r>
                        <a:rPr lang="nl-NL" b="0" i="1" dirty="0" smtClean="0">
                          <a:solidFill>
                            <a:srgbClr val="660066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=−0,04</m:t>
                      </m:r>
                    </m:oMath>
                  </m:oMathPara>
                </a14:m>
                <a:endParaRPr lang="nl-NL" dirty="0">
                  <a:solidFill>
                    <a:srgbClr val="66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42913" indent="-442913"/>
                <a:r>
                  <a:rPr lang="nl-N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c.) 	Wat is het hoogteverschil tussen P en Q?</a:t>
                </a:r>
              </a:p>
              <a:p>
                <a:pPr marL="442913" indent="-442913"/>
                <a:r>
                  <a:rPr lang="nl-NL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	</a:t>
                </a:r>
                <a:r>
                  <a:rPr lang="nl-NL" dirty="0">
                    <a:solidFill>
                      <a:srgbClr val="66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Dat is </a:t>
                </a:r>
                <a14:m>
                  <m:oMath xmlns:m="http://schemas.openxmlformats.org/officeDocument/2006/math">
                    <m:r>
                      <a:rPr lang="nl-NL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d>
                      <m:dPr>
                        <m:ctrlPr>
                          <a:rPr lang="nl-NL" i="1" dirty="0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nl-NL" i="1" dirty="0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30</m:t>
                        </m:r>
                      </m:e>
                    </m:d>
                    <m:r>
                      <a:rPr lang="nl-NL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nl-NL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d>
                      <m:dPr>
                        <m:ctrlPr>
                          <a:rPr lang="nl-NL" i="1" dirty="0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nl-NL" i="1" dirty="0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d>
                    <m:r>
                      <a:rPr lang="nl-NL" b="0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=−0,04⋅</m:t>
                    </m:r>
                    <m:sSup>
                      <m:sSupPr>
                        <m:ctrlPr>
                          <a:rPr lang="nl-NL" b="0" i="1" dirty="0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nl-NL" b="0" i="1" dirty="0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30</m:t>
                        </m:r>
                      </m:e>
                      <m:sup>
                        <m:r>
                          <a:rPr lang="nl-NL" b="0" i="1" dirty="0" smtClean="0">
                            <a:solidFill>
                              <a:srgbClr val="66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nl-NL" b="0" i="1" dirty="0" smtClean="0">
                        <a:solidFill>
                          <a:srgbClr val="66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+0,8⋅30−0=−12</m:t>
                    </m:r>
                  </m:oMath>
                </a14:m>
                <a:r>
                  <a:rPr lang="nl-NL" dirty="0">
                    <a:solidFill>
                      <a:srgbClr val="66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meter</a:t>
                </a:r>
              </a:p>
            </p:txBody>
          </p:sp>
        </mc:Choice>
        <mc:Fallback xmlns="">
          <p:sp>
            <p:nvSpPr>
              <p:cNvPr id="10" name="Rechthoe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596688"/>
                <a:ext cx="7012693" cy="4878708"/>
              </a:xfrm>
              <a:prstGeom prst="rect">
                <a:avLst/>
              </a:prstGeom>
              <a:blipFill>
                <a:blip r:embed="rId3"/>
                <a:stretch>
                  <a:fillRect l="-696" t="-750" r="-435" b="-112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fullResImage" descr="http://www.coasterimage.com/wp-content/uploads/2012/03/millenniumforce02wide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24"/>
          <a:stretch/>
        </p:blipFill>
        <p:spPr bwMode="auto">
          <a:xfrm>
            <a:off x="7672757" y="216984"/>
            <a:ext cx="4329084" cy="20166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Rechte verbindingslijn met pijl 17"/>
          <p:cNvCxnSpPr/>
          <p:nvPr/>
        </p:nvCxnSpPr>
        <p:spPr>
          <a:xfrm>
            <a:off x="8343633" y="5152001"/>
            <a:ext cx="316110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hoek 27"/>
          <p:cNvSpPr/>
          <p:nvPr/>
        </p:nvSpPr>
        <p:spPr>
          <a:xfrm>
            <a:off x="9479189" y="4877514"/>
            <a:ext cx="8899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meter</a:t>
            </a:r>
            <a:endParaRPr lang="nl-NL" sz="1400" dirty="0"/>
          </a:p>
        </p:txBody>
      </p:sp>
      <p:sp>
        <p:nvSpPr>
          <p:cNvPr id="16" name="Rechthoek 15"/>
          <p:cNvSpPr/>
          <p:nvPr/>
        </p:nvSpPr>
        <p:spPr>
          <a:xfrm rot="18884119">
            <a:off x="7664028" y="3374600"/>
            <a:ext cx="9076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Helling 0,8</a:t>
            </a:r>
            <a:endParaRPr lang="nl-NL" sz="1200" dirty="0"/>
          </a:p>
        </p:txBody>
      </p:sp>
      <p:sp>
        <p:nvSpPr>
          <p:cNvPr id="17" name="Rechthoek 16"/>
          <p:cNvSpPr/>
          <p:nvPr/>
        </p:nvSpPr>
        <p:spPr>
          <a:xfrm rot="3857176">
            <a:off x="11329801" y="5240513"/>
            <a:ext cx="9589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Helling -1,6</a:t>
            </a:r>
            <a:endParaRPr lang="nl-NL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hoek 2"/>
              <p:cNvSpPr/>
              <p:nvPr/>
            </p:nvSpPr>
            <p:spPr>
              <a:xfrm>
                <a:off x="8984138" y="3752121"/>
                <a:ext cx="182267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  <m:d>
                        <m:dPr>
                          <m:ctrlPr>
                            <a:rPr lang="nl-NL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nl-NL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nl-NL" sz="1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nl-NL" sz="1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  <m:sSup>
                        <m:sSupPr>
                          <m:ctrlPr>
                            <a:rPr lang="nl-NL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nl-NL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nl-NL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nl-NL" sz="1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nl-NL" sz="1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𝑏𝑥</m:t>
                      </m:r>
                      <m:r>
                        <a:rPr lang="nl-NL" sz="1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nl-NL" sz="1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" name="Rechthoe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4138" y="3752121"/>
                <a:ext cx="1822678" cy="307777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Vrije vorm 6"/>
          <p:cNvSpPr/>
          <p:nvPr/>
        </p:nvSpPr>
        <p:spPr>
          <a:xfrm>
            <a:off x="9733602" y="3167063"/>
            <a:ext cx="248597" cy="535957"/>
          </a:xfrm>
          <a:custGeom>
            <a:avLst/>
            <a:gdLst>
              <a:gd name="connsiteX0" fmla="*/ 251394 w 421077"/>
              <a:gd name="connsiteY0" fmla="*/ 518474 h 518474"/>
              <a:gd name="connsiteX1" fmla="*/ 175980 w 421077"/>
              <a:gd name="connsiteY1" fmla="*/ 452487 h 518474"/>
              <a:gd name="connsiteX2" fmla="*/ 6297 w 421077"/>
              <a:gd name="connsiteY2" fmla="*/ 197963 h 518474"/>
              <a:gd name="connsiteX3" fmla="*/ 421077 w 421077"/>
              <a:gd name="connsiteY3" fmla="*/ 0 h 51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1077" h="518474">
                <a:moveTo>
                  <a:pt x="251394" y="518474"/>
                </a:moveTo>
                <a:cubicBezTo>
                  <a:pt x="226256" y="496478"/>
                  <a:pt x="216829" y="505905"/>
                  <a:pt x="175980" y="452487"/>
                </a:cubicBezTo>
                <a:cubicBezTo>
                  <a:pt x="135131" y="399069"/>
                  <a:pt x="-34553" y="273377"/>
                  <a:pt x="6297" y="197963"/>
                </a:cubicBezTo>
                <a:cubicBezTo>
                  <a:pt x="47146" y="122548"/>
                  <a:pt x="234111" y="61274"/>
                  <a:pt x="421077" y="0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561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742"/>
    </mc:Choice>
    <mc:Fallback xmlns="">
      <p:transition spd="slow" advTm="6974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hoek 28"/>
          <p:cNvSpPr/>
          <p:nvPr/>
        </p:nvSpPr>
        <p:spPr>
          <a:xfrm>
            <a:off x="168154" y="5626886"/>
            <a:ext cx="11833687" cy="10863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66" r="6676"/>
          <a:stretch/>
        </p:blipFill>
        <p:spPr>
          <a:xfrm>
            <a:off x="7107811" y="2772513"/>
            <a:ext cx="5084190" cy="3833981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09600" y="275167"/>
            <a:ext cx="7085162" cy="1143000"/>
          </a:xfrm>
        </p:spPr>
        <p:txBody>
          <a:bodyPr>
            <a:normAutofit/>
          </a:bodyPr>
          <a:lstStyle/>
          <a:p>
            <a:r>
              <a:rPr lang="nl-NL" dirty="0" err="1"/>
              <a:t>Designing</a:t>
            </a:r>
            <a:r>
              <a:rPr lang="nl-NL" dirty="0"/>
              <a:t> a roller coaster</a:t>
            </a:r>
            <a:br>
              <a:rPr lang="nl-NL" dirty="0"/>
            </a:br>
            <a:r>
              <a:rPr lang="nl-NL" sz="1400" b="0" dirty="0"/>
              <a:t>Casus </a:t>
            </a:r>
            <a:r>
              <a:rPr lang="nl-NL" sz="1400" b="0" dirty="0" err="1"/>
              <a:t>Proefstuderen</a:t>
            </a:r>
            <a:r>
              <a:rPr lang="nl-NL" sz="1400" b="0" dirty="0"/>
              <a:t> Toegepaste Wiskunde</a:t>
            </a:r>
            <a:endParaRPr lang="nl-NL" sz="1400" b="0" i="1" dirty="0"/>
          </a:p>
        </p:txBody>
      </p:sp>
      <p:pic>
        <p:nvPicPr>
          <p:cNvPr id="11" name="fullResImage" descr="http://www.coasterimage.com/wp-content/uploads/2012/03/millenniumforce02wide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24"/>
          <a:stretch/>
        </p:blipFill>
        <p:spPr bwMode="auto">
          <a:xfrm>
            <a:off x="7672757" y="216984"/>
            <a:ext cx="4329084" cy="20166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Rechte verbindingslijn met pijl 17"/>
          <p:cNvCxnSpPr/>
          <p:nvPr/>
        </p:nvCxnSpPr>
        <p:spPr>
          <a:xfrm>
            <a:off x="8343633" y="5152001"/>
            <a:ext cx="316110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hoek 27"/>
          <p:cNvSpPr/>
          <p:nvPr/>
        </p:nvSpPr>
        <p:spPr>
          <a:xfrm>
            <a:off x="9479189" y="4877514"/>
            <a:ext cx="8899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meter</a:t>
            </a:r>
            <a:endParaRPr lang="nl-NL" sz="1400" dirty="0"/>
          </a:p>
        </p:txBody>
      </p:sp>
      <p:sp>
        <p:nvSpPr>
          <p:cNvPr id="16" name="Rechthoek 15"/>
          <p:cNvSpPr/>
          <p:nvPr/>
        </p:nvSpPr>
        <p:spPr>
          <a:xfrm rot="18884119">
            <a:off x="7664028" y="3374600"/>
            <a:ext cx="9076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Helling 0,8</a:t>
            </a:r>
            <a:endParaRPr lang="nl-NL" sz="1200" dirty="0"/>
          </a:p>
        </p:txBody>
      </p:sp>
      <p:sp>
        <p:nvSpPr>
          <p:cNvPr id="17" name="Rechthoek 16"/>
          <p:cNvSpPr/>
          <p:nvPr/>
        </p:nvSpPr>
        <p:spPr>
          <a:xfrm rot="3857176">
            <a:off x="11329801" y="5240513"/>
            <a:ext cx="9589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Helling -1,6</a:t>
            </a:r>
            <a:endParaRPr lang="nl-NL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hthoek 2"/>
              <p:cNvSpPr/>
              <p:nvPr/>
            </p:nvSpPr>
            <p:spPr>
              <a:xfrm>
                <a:off x="8984138" y="3752121"/>
                <a:ext cx="182267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  <m:d>
                        <m:dPr>
                          <m:ctrlPr>
                            <a:rPr lang="nl-NL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nl-NL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d>
                      <m:r>
                        <a:rPr lang="nl-NL" sz="1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nl-NL" sz="1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  <m:sSup>
                        <m:sSupPr>
                          <m:ctrlPr>
                            <a:rPr lang="nl-NL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nl-NL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nl-NL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nl-NL" sz="1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nl-NL" sz="1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𝑏𝑥</m:t>
                      </m:r>
                      <m:r>
                        <a:rPr lang="nl-NL" sz="1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nl-NL" sz="1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3" name="Rechthoe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4138" y="3752121"/>
                <a:ext cx="1822678" cy="307777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Vrije vorm 6"/>
          <p:cNvSpPr/>
          <p:nvPr/>
        </p:nvSpPr>
        <p:spPr>
          <a:xfrm>
            <a:off x="9733602" y="3167063"/>
            <a:ext cx="248597" cy="535957"/>
          </a:xfrm>
          <a:custGeom>
            <a:avLst/>
            <a:gdLst>
              <a:gd name="connsiteX0" fmla="*/ 251394 w 421077"/>
              <a:gd name="connsiteY0" fmla="*/ 518474 h 518474"/>
              <a:gd name="connsiteX1" fmla="*/ 175980 w 421077"/>
              <a:gd name="connsiteY1" fmla="*/ 452487 h 518474"/>
              <a:gd name="connsiteX2" fmla="*/ 6297 w 421077"/>
              <a:gd name="connsiteY2" fmla="*/ 197963 h 518474"/>
              <a:gd name="connsiteX3" fmla="*/ 421077 w 421077"/>
              <a:gd name="connsiteY3" fmla="*/ 0 h 51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1077" h="518474">
                <a:moveTo>
                  <a:pt x="251394" y="518474"/>
                </a:moveTo>
                <a:cubicBezTo>
                  <a:pt x="226256" y="496478"/>
                  <a:pt x="216829" y="505905"/>
                  <a:pt x="175980" y="452487"/>
                </a:cubicBezTo>
                <a:cubicBezTo>
                  <a:pt x="135131" y="399069"/>
                  <a:pt x="-34553" y="273377"/>
                  <a:pt x="6297" y="197963"/>
                </a:cubicBezTo>
                <a:cubicBezTo>
                  <a:pt x="47146" y="122548"/>
                  <a:pt x="234111" y="61274"/>
                  <a:pt x="421077" y="0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B7C822FD-FC6A-5C4A-8156-BAAD42E822FD}"/>
              </a:ext>
            </a:extLst>
          </p:cNvPr>
          <p:cNvSpPr/>
          <p:nvPr/>
        </p:nvSpPr>
        <p:spPr>
          <a:xfrm>
            <a:off x="609600" y="1757692"/>
            <a:ext cx="5695137" cy="124162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>
            <a:spAutoFit/>
          </a:bodyPr>
          <a:lstStyle/>
          <a:p>
            <a:pPr defTabSz="609585"/>
            <a:r>
              <a:rPr lang="nl-NL" sz="1867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Filmpje:</a:t>
            </a:r>
            <a:r>
              <a:rPr lang="nl-NL" sz="1867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(2,5 minuut!!!!)</a:t>
            </a:r>
          </a:p>
          <a:p>
            <a:pPr marL="342900" indent="-342900" defTabSz="609585">
              <a:buFont typeface="Arial" panose="020B0604020202020204" pitchFamily="34" charset="0"/>
              <a:buChar char="•"/>
            </a:pPr>
            <a:r>
              <a:rPr lang="nl-NL" sz="1867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Hoe maak ik zo’n mooie grafiek? MATLAB!</a:t>
            </a:r>
          </a:p>
          <a:p>
            <a:pPr marL="342900" indent="-342900" defTabSz="609585">
              <a:buFont typeface="Arial" panose="020B0604020202020204" pitchFamily="34" charset="0"/>
              <a:buChar char="•"/>
            </a:pPr>
            <a:r>
              <a:rPr lang="nl-NL" sz="1867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Hoe kan ik dit probleem met MATLAB oplossen? Programmeren!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9344574E-E303-B24D-9F57-619C212A9DCD}"/>
              </a:ext>
            </a:extLst>
          </p:cNvPr>
          <p:cNvSpPr/>
          <p:nvPr/>
        </p:nvSpPr>
        <p:spPr>
          <a:xfrm>
            <a:off x="609600" y="3369286"/>
            <a:ext cx="6357983" cy="2800767"/>
          </a:xfrm>
          <a:prstGeom prst="rect">
            <a:avLst/>
          </a:prstGeom>
          <a:solidFill>
            <a:schemeClr val="bg1"/>
          </a:solidFill>
          <a:ln>
            <a:solidFill>
              <a:srgbClr val="660066"/>
            </a:solidFill>
          </a:ln>
        </p:spPr>
        <p:txBody>
          <a:bodyPr wrap="square">
            <a:spAutoFit/>
          </a:bodyPr>
          <a:lstStyle/>
          <a:p>
            <a:r>
              <a:rPr lang="en-US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syms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>
                <a:solidFill>
                  <a:srgbClr val="A020F0"/>
                </a:solidFill>
                <a:latin typeface="Courier New" panose="02070309020205020404" pitchFamily="49" charset="0"/>
              </a:rPr>
              <a:t>a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>
                <a:solidFill>
                  <a:srgbClr val="A020F0"/>
                </a:solidFill>
                <a:latin typeface="Courier New" panose="02070309020205020404" pitchFamily="49" charset="0"/>
              </a:rPr>
              <a:t>b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>
                <a:solidFill>
                  <a:srgbClr val="A020F0"/>
                </a:solidFill>
                <a:latin typeface="Courier New" panose="02070309020205020404" pitchFamily="49" charset="0"/>
              </a:rPr>
              <a:t>c</a:t>
            </a:r>
            <a:r>
              <a:rPr lang="en-US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>
                <a:solidFill>
                  <a:srgbClr val="A020F0"/>
                </a:solidFill>
                <a:latin typeface="Courier New" panose="02070309020205020404" pitchFamily="49" charset="0"/>
              </a:rPr>
              <a:t>x</a:t>
            </a:r>
          </a:p>
          <a:p>
            <a:r>
              <a:rPr lang="nl-NL" sz="1100" dirty="0">
                <a:solidFill>
                  <a:srgbClr val="A020F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l-NL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xP</a:t>
            </a:r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0; </a:t>
            </a:r>
            <a:r>
              <a:rPr lang="nl-NL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yP</a:t>
            </a:r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0;   </a:t>
            </a:r>
            <a:r>
              <a:rPr lang="nl-NL" sz="1100" dirty="0">
                <a:solidFill>
                  <a:srgbClr val="3C763D"/>
                </a:solidFill>
                <a:latin typeface="Courier New" panose="02070309020205020404" pitchFamily="49" charset="0"/>
              </a:rPr>
              <a:t>% P ligt in de oorsprong</a:t>
            </a:r>
          </a:p>
          <a:p>
            <a:r>
              <a:rPr lang="nl-NL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xQ</a:t>
            </a:r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nl-NL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xP</a:t>
            </a:r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+ 30;     </a:t>
            </a:r>
            <a:r>
              <a:rPr lang="nl-NL" sz="1100" dirty="0">
                <a:solidFill>
                  <a:srgbClr val="3C763D"/>
                </a:solidFill>
                <a:latin typeface="Courier New" panose="02070309020205020404" pitchFamily="49" charset="0"/>
              </a:rPr>
              <a:t>% Q horizontaal 30 meter verder dan P</a:t>
            </a:r>
          </a:p>
          <a:p>
            <a:r>
              <a:rPr lang="nl-NL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helLinks</a:t>
            </a:r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0.8;   </a:t>
            </a:r>
            <a:r>
              <a:rPr lang="nl-NL" sz="1100" dirty="0">
                <a:solidFill>
                  <a:srgbClr val="3C763D"/>
                </a:solidFill>
                <a:latin typeface="Courier New" panose="02070309020205020404" pitchFamily="49" charset="0"/>
              </a:rPr>
              <a:t>% helling links is 0.8</a:t>
            </a:r>
          </a:p>
          <a:p>
            <a:r>
              <a:rPr lang="nl-NL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helRechts</a:t>
            </a:r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 -1.6; </a:t>
            </a:r>
            <a:r>
              <a:rPr lang="nl-NL" sz="1100" dirty="0">
                <a:solidFill>
                  <a:srgbClr val="3C763D"/>
                </a:solidFill>
                <a:latin typeface="Courier New" panose="02070309020205020404" pitchFamily="49" charset="0"/>
              </a:rPr>
              <a:t>% helling rechts is -1.6</a:t>
            </a:r>
          </a:p>
          <a:p>
            <a:r>
              <a:rPr lang="nl-NL" sz="1100" dirty="0">
                <a:solidFill>
                  <a:srgbClr val="3C763D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f(x) = a*x^2 + b*x + c; </a:t>
            </a:r>
            <a:r>
              <a:rPr lang="nl-NL" sz="1100" dirty="0">
                <a:solidFill>
                  <a:srgbClr val="3C763D"/>
                </a:solidFill>
                <a:latin typeface="Courier New" panose="02070309020205020404" pitchFamily="49" charset="0"/>
              </a:rPr>
              <a:t>% kwadratische functie </a:t>
            </a:r>
          </a:p>
          <a:p>
            <a:r>
              <a:rPr lang="nl-NL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dfdx</a:t>
            </a:r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(x) = </a:t>
            </a:r>
            <a:r>
              <a:rPr lang="nl-NL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diff</a:t>
            </a:r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(f,x,1);  </a:t>
            </a:r>
            <a:r>
              <a:rPr lang="nl-NL" sz="1100" dirty="0">
                <a:solidFill>
                  <a:srgbClr val="3C763D"/>
                </a:solidFill>
                <a:latin typeface="Courier New" panose="02070309020205020404" pitchFamily="49" charset="0"/>
              </a:rPr>
              <a:t>% afgeleide van f(x)</a:t>
            </a:r>
          </a:p>
          <a:p>
            <a:r>
              <a:rPr lang="nl-NL" sz="1100" dirty="0">
                <a:solidFill>
                  <a:srgbClr val="3C763D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vg1 = </a:t>
            </a:r>
            <a:r>
              <a:rPr lang="nl-NL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yP</a:t>
            </a:r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== f(</a:t>
            </a:r>
            <a:r>
              <a:rPr lang="nl-NL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xP</a:t>
            </a:r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           </a:t>
            </a:r>
            <a:r>
              <a:rPr lang="nl-NL" sz="1100" dirty="0">
                <a:solidFill>
                  <a:srgbClr val="3C763D"/>
                </a:solidFill>
                <a:latin typeface="Courier New" panose="02070309020205020404" pitchFamily="49" charset="0"/>
              </a:rPr>
              <a:t>% vergelijking vg1 voor functiewaarde in P</a:t>
            </a:r>
          </a:p>
          <a:p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vg2 = </a:t>
            </a:r>
            <a:r>
              <a:rPr lang="nl-NL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helLinks</a:t>
            </a:r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== </a:t>
            </a:r>
            <a:r>
              <a:rPr lang="nl-NL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dfdx</a:t>
            </a:r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nl-NL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xP</a:t>
            </a:r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  </a:t>
            </a:r>
            <a:r>
              <a:rPr lang="nl-NL" sz="1100" dirty="0">
                <a:solidFill>
                  <a:srgbClr val="3C763D"/>
                </a:solidFill>
                <a:latin typeface="Courier New" panose="02070309020205020404" pitchFamily="49" charset="0"/>
              </a:rPr>
              <a:t>% vergelijking vg2 voor helling in P</a:t>
            </a:r>
          </a:p>
          <a:p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vg3 = </a:t>
            </a:r>
            <a:r>
              <a:rPr lang="nl-NL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helRechts</a:t>
            </a:r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 == </a:t>
            </a:r>
            <a:r>
              <a:rPr lang="nl-NL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dfdx</a:t>
            </a:r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nl-NL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xQ</a:t>
            </a:r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  <a:r>
              <a:rPr lang="nl-NL" sz="1100" dirty="0">
                <a:solidFill>
                  <a:srgbClr val="3C763D"/>
                </a:solidFill>
                <a:latin typeface="Courier New" panose="02070309020205020404" pitchFamily="49" charset="0"/>
              </a:rPr>
              <a:t>% vergelijking vg3 voor helling in Q</a:t>
            </a:r>
          </a:p>
          <a:p>
            <a:r>
              <a:rPr lang="nl-NL" sz="1100" dirty="0">
                <a:solidFill>
                  <a:srgbClr val="3C763D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nl-NL" sz="1100" dirty="0">
                <a:solidFill>
                  <a:srgbClr val="3C763D"/>
                </a:solidFill>
                <a:latin typeface="Courier New" panose="02070309020205020404" pitchFamily="49" charset="0"/>
              </a:rPr>
              <a:t>% stelsel vergelijkingen oplossen:</a:t>
            </a:r>
          </a:p>
          <a:p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[</a:t>
            </a:r>
            <a:r>
              <a:rPr lang="nl-NL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a_opl</a:t>
            </a:r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nl-NL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b_opl</a:t>
            </a:r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nl-NL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c_opl</a:t>
            </a:r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nl-NL" sz="11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solve</a:t>
            </a:r>
            <a:r>
              <a:rPr lang="nl-NL" sz="1100" dirty="0">
                <a:solidFill>
                  <a:srgbClr val="000000"/>
                </a:solidFill>
                <a:latin typeface="Courier New" panose="02070309020205020404" pitchFamily="49" charset="0"/>
              </a:rPr>
              <a:t>([vg1, vg2, vg3],[a, b, c]);</a:t>
            </a:r>
          </a:p>
        </p:txBody>
      </p:sp>
    </p:spTree>
    <p:extLst>
      <p:ext uri="{BB962C8B-B14F-4D97-AF65-F5344CB8AC3E}">
        <p14:creationId xmlns:p14="http://schemas.microsoft.com/office/powerpoint/2010/main" val="1702045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9742"/>
    </mc:Choice>
    <mc:Fallback>
      <p:transition spd="slow" advTm="69742"/>
    </mc:Fallback>
  </mc:AlternateContent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E0E7A5A8A35D46B31AFEE8048757C9" ma:contentTypeVersion="8" ma:contentTypeDescription="Een nieuw document maken." ma:contentTypeScope="" ma:versionID="9b7b6725df61e9885813692a2f21b98f">
  <xsd:schema xmlns:xsd="http://www.w3.org/2001/XMLSchema" xmlns:xs="http://www.w3.org/2001/XMLSchema" xmlns:p="http://schemas.microsoft.com/office/2006/metadata/properties" xmlns:ns2="487c05cd-0738-4629-86d3-c545cf626b5d" targetNamespace="http://schemas.microsoft.com/office/2006/metadata/properties" ma:root="true" ma:fieldsID="81dc723bc0647c14646b569bc0d9485d" ns2:_="">
    <xsd:import namespace="487c05cd-0738-4629-86d3-c545cf626b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c05cd-0738-4629-86d3-c545cf626b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C31F83-3381-4F6E-BE06-B4CD1505BF52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BB3EA348-F214-43C1-A6FA-0DF5F12382BB}"/>
</file>

<file path=customXml/itemProps3.xml><?xml version="1.0" encoding="utf-8"?>
<ds:datastoreItem xmlns:ds="http://schemas.openxmlformats.org/officeDocument/2006/customXml" ds:itemID="{A928C8A0-2D92-4632-956D-12C96B0AE0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817</Words>
  <Application>Microsoft Office PowerPoint</Application>
  <PresentationFormat>Breedbeeld</PresentationFormat>
  <Paragraphs>76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Aangepast ontwerp</vt:lpstr>
      <vt:lpstr>Designing a roller coaster</vt:lpstr>
      <vt:lpstr>Designing a roller coaster Casus Proefstuderen Toegepaste Wiskunde</vt:lpstr>
      <vt:lpstr>Designing a roller coaster Casus Proefstuderen Toegepaste Wiskunde</vt:lpstr>
      <vt:lpstr>Designing a roller coaster Casus Proefstuderen Toegepaste Wiskunde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Leeuwen,Jean Paul J.P. van</dc:creator>
  <cp:lastModifiedBy>Heiden,Henri H.J.L. van der</cp:lastModifiedBy>
  <cp:revision>52</cp:revision>
  <dcterms:created xsi:type="dcterms:W3CDTF">2020-09-08T11:53:06Z</dcterms:created>
  <dcterms:modified xsi:type="dcterms:W3CDTF">2021-06-28T20:19:59Z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0x0101005AE0E7A5A8A35D46B31AFEE8048757C9</vt:lpwstr>
  </property>
</Properties>
</file>