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24"/>
  </p:notesMasterIdLst>
  <p:handoutMasterIdLst>
    <p:handoutMasterId r:id="rId25"/>
  </p:handoutMasterIdLst>
  <p:sldIdLst>
    <p:sldId id="295" r:id="rId5"/>
    <p:sldId id="303" r:id="rId6"/>
    <p:sldId id="305" r:id="rId7"/>
    <p:sldId id="297" r:id="rId8"/>
    <p:sldId id="311" r:id="rId9"/>
    <p:sldId id="291" r:id="rId10"/>
    <p:sldId id="306" r:id="rId11"/>
    <p:sldId id="298" r:id="rId12"/>
    <p:sldId id="307" r:id="rId13"/>
    <p:sldId id="299" r:id="rId14"/>
    <p:sldId id="313" r:id="rId15"/>
    <p:sldId id="308" r:id="rId16"/>
    <p:sldId id="300" r:id="rId17"/>
    <p:sldId id="309" r:id="rId18"/>
    <p:sldId id="301" r:id="rId19"/>
    <p:sldId id="312" r:id="rId20"/>
    <p:sldId id="310" r:id="rId21"/>
    <p:sldId id="302" r:id="rId22"/>
    <p:sldId id="304" r:id="rId23"/>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0BFA01C-CD74-7845-B021-672224978863}">
          <p14:sldIdLst>
            <p14:sldId id="295"/>
            <p14:sldId id="303"/>
            <p14:sldId id="305"/>
            <p14:sldId id="297"/>
            <p14:sldId id="311"/>
            <p14:sldId id="291"/>
            <p14:sldId id="306"/>
            <p14:sldId id="298"/>
            <p14:sldId id="307"/>
            <p14:sldId id="299"/>
            <p14:sldId id="313"/>
            <p14:sldId id="308"/>
            <p14:sldId id="300"/>
            <p14:sldId id="309"/>
            <p14:sldId id="301"/>
            <p14:sldId id="312"/>
            <p14:sldId id="310"/>
            <p14:sldId id="302"/>
            <p14:sldId id="30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4708" autoAdjust="0"/>
  </p:normalViewPr>
  <p:slideViewPr>
    <p:cSldViewPr snapToGrid="0" snapToObjects="1">
      <p:cViewPr varScale="1">
        <p:scale>
          <a:sx n="43" d="100"/>
          <a:sy n="43" d="100"/>
        </p:scale>
        <p:origin x="2148" y="4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12-10-2020</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47B21-E721-E94E-8C0A-F0532555091A}" type="datetimeFigureOut">
              <a:rPr lang="nl-NL" smtClean="0"/>
              <a:t>12-10-2020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ABE2E-621C-5C4E-A155-8FB9D216AC83}" type="slidenum">
              <a:rPr lang="nl-NL" smtClean="0"/>
              <a:t>‹nr.›</a:t>
            </a:fld>
            <a:endParaRPr lang="nl-NL"/>
          </a:p>
        </p:txBody>
      </p:sp>
    </p:spTree>
    <p:extLst>
      <p:ext uri="{BB962C8B-B14F-4D97-AF65-F5344CB8AC3E}">
        <p14:creationId xmlns:p14="http://schemas.microsoft.com/office/powerpoint/2010/main" val="174360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2</a:t>
            </a:fld>
            <a:endParaRPr lang="nl-NL"/>
          </a:p>
        </p:txBody>
      </p:sp>
    </p:spTree>
    <p:extLst>
      <p:ext uri="{BB962C8B-B14F-4D97-AF65-F5344CB8AC3E}">
        <p14:creationId xmlns:p14="http://schemas.microsoft.com/office/powerpoint/2010/main" val="1674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19</a:t>
            </a:fld>
            <a:endParaRPr lang="nl-NL"/>
          </a:p>
        </p:txBody>
      </p:sp>
    </p:spTree>
    <p:extLst>
      <p:ext uri="{BB962C8B-B14F-4D97-AF65-F5344CB8AC3E}">
        <p14:creationId xmlns:p14="http://schemas.microsoft.com/office/powerpoint/2010/main" val="240056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4</a:t>
            </a:fld>
            <a:endParaRPr lang="nl-NL"/>
          </a:p>
        </p:txBody>
      </p:sp>
    </p:spTree>
    <p:extLst>
      <p:ext uri="{BB962C8B-B14F-4D97-AF65-F5344CB8AC3E}">
        <p14:creationId xmlns:p14="http://schemas.microsoft.com/office/powerpoint/2010/main" val="378387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6</a:t>
            </a:fld>
            <a:endParaRPr lang="nl-NL"/>
          </a:p>
        </p:txBody>
      </p:sp>
    </p:spTree>
    <p:extLst>
      <p:ext uri="{BB962C8B-B14F-4D97-AF65-F5344CB8AC3E}">
        <p14:creationId xmlns:p14="http://schemas.microsoft.com/office/powerpoint/2010/main" val="252224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8</a:t>
            </a:fld>
            <a:endParaRPr lang="nl-NL"/>
          </a:p>
        </p:txBody>
      </p:sp>
    </p:spTree>
    <p:extLst>
      <p:ext uri="{BB962C8B-B14F-4D97-AF65-F5344CB8AC3E}">
        <p14:creationId xmlns:p14="http://schemas.microsoft.com/office/powerpoint/2010/main" val="152788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10</a:t>
            </a:fld>
            <a:endParaRPr lang="nl-NL"/>
          </a:p>
        </p:txBody>
      </p:sp>
    </p:spTree>
    <p:extLst>
      <p:ext uri="{BB962C8B-B14F-4D97-AF65-F5344CB8AC3E}">
        <p14:creationId xmlns:p14="http://schemas.microsoft.com/office/powerpoint/2010/main" val="55430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13</a:t>
            </a:fld>
            <a:endParaRPr lang="nl-NL"/>
          </a:p>
        </p:txBody>
      </p:sp>
    </p:spTree>
    <p:extLst>
      <p:ext uri="{BB962C8B-B14F-4D97-AF65-F5344CB8AC3E}">
        <p14:creationId xmlns:p14="http://schemas.microsoft.com/office/powerpoint/2010/main" val="80942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15</a:t>
            </a:fld>
            <a:endParaRPr lang="nl-NL"/>
          </a:p>
        </p:txBody>
      </p:sp>
    </p:spTree>
    <p:extLst>
      <p:ext uri="{BB962C8B-B14F-4D97-AF65-F5344CB8AC3E}">
        <p14:creationId xmlns:p14="http://schemas.microsoft.com/office/powerpoint/2010/main" val="244787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16</a:t>
            </a:fld>
            <a:endParaRPr lang="nl-NL"/>
          </a:p>
        </p:txBody>
      </p:sp>
    </p:spTree>
    <p:extLst>
      <p:ext uri="{BB962C8B-B14F-4D97-AF65-F5344CB8AC3E}">
        <p14:creationId xmlns:p14="http://schemas.microsoft.com/office/powerpoint/2010/main" val="182626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18</a:t>
            </a:fld>
            <a:endParaRPr lang="nl-NL"/>
          </a:p>
        </p:txBody>
      </p:sp>
    </p:spTree>
    <p:extLst>
      <p:ext uri="{BB962C8B-B14F-4D97-AF65-F5344CB8AC3E}">
        <p14:creationId xmlns:p14="http://schemas.microsoft.com/office/powerpoint/2010/main" val="202798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
        <p:nvSpPr>
          <p:cNvPr id="7"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1306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sz="half" idx="1"/>
          </p:nvPr>
        </p:nvSpPr>
        <p:spPr>
          <a:xfrm>
            <a:off x="457200" y="1200151"/>
            <a:ext cx="40386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200" y="1200150"/>
            <a:ext cx="4038600"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8"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298027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4" name="Tijdelijke aanduiding voor inhoud 3"/>
          <p:cNvSpPr>
            <a:spLocks noGrp="1"/>
          </p:cNvSpPr>
          <p:nvPr>
            <p:ph sz="half" idx="2"/>
          </p:nvPr>
        </p:nvSpPr>
        <p:spPr>
          <a:xfrm>
            <a:off x="457200" y="1285598"/>
            <a:ext cx="4040188"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p:txBody>
      </p:sp>
      <p:sp>
        <p:nvSpPr>
          <p:cNvPr id="6" name="Tijdelijke aanduiding voor inhoud 5"/>
          <p:cNvSpPr>
            <a:spLocks noGrp="1"/>
          </p:cNvSpPr>
          <p:nvPr>
            <p:ph sz="quarter" idx="4"/>
          </p:nvPr>
        </p:nvSpPr>
        <p:spPr>
          <a:xfrm>
            <a:off x="4645025" y="1285598"/>
            <a:ext cx="4041775"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p:txBody>
      </p:sp>
      <p:sp>
        <p:nvSpPr>
          <p:cNvPr id="7" name="Tijdelijke aanduiding voor datum 6"/>
          <p:cNvSpPr>
            <a:spLocks noGrp="1"/>
          </p:cNvSpPr>
          <p:nvPr>
            <p:ph type="dt" sz="half" idx="10"/>
          </p:nvPr>
        </p:nvSpPr>
        <p:spPr>
          <a:xfrm>
            <a:off x="457200" y="4767263"/>
            <a:ext cx="2133600" cy="274637"/>
          </a:xfrm>
          <a:prstGeom prst="rect">
            <a:avLst/>
          </a:prstGeom>
        </p:spPr>
        <p:txBody>
          <a:bodyPr/>
          <a:lstStyle/>
          <a:p>
            <a:fld id="{4ED2B493-C1EE-714C-B8A9-F38F4D8CE6E7}" type="datetimeFigureOut">
              <a:rPr lang="nl-NL" smtClean="0"/>
              <a:t>12-10-2020</a:t>
            </a:fld>
            <a:endParaRPr lang="nl-NL" dirty="0"/>
          </a:p>
        </p:txBody>
      </p:sp>
      <p:sp>
        <p:nvSpPr>
          <p:cNvPr id="8" name="Tijdelijke aanduiding voor voettekst 7"/>
          <p:cNvSpPr>
            <a:spLocks noGrp="1"/>
          </p:cNvSpPr>
          <p:nvPr>
            <p:ph type="ftr" sz="quarter" idx="11"/>
          </p:nvPr>
        </p:nvSpPr>
        <p:spPr>
          <a:xfrm>
            <a:off x="1738642" y="4767263"/>
            <a:ext cx="4281158" cy="274637"/>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4767263"/>
            <a:ext cx="1610267" cy="274637"/>
          </a:xfrm>
          <a:prstGeom prst="rect">
            <a:avLst/>
          </a:prstGeom>
        </p:spPr>
        <p:txBody>
          <a:bodyPr/>
          <a:lstStyle/>
          <a:p>
            <a:fld id="{F3BC6476-EA18-C04A-BD06-B622CA55CE7C}" type="slidenum">
              <a:rPr lang="nl-NL" smtClean="0"/>
              <a:t>‹nr.›</a:t>
            </a:fld>
            <a:endParaRPr lang="nl-NL"/>
          </a:p>
        </p:txBody>
      </p:sp>
    </p:spTree>
    <p:extLst>
      <p:ext uri="{BB962C8B-B14F-4D97-AF65-F5344CB8AC3E}">
        <p14:creationId xmlns:p14="http://schemas.microsoft.com/office/powerpoint/2010/main" val="357815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2029"/>
            <a:ext cx="9134075" cy="5139440"/>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400775"/>
            <a:ext cx="7383518" cy="857250"/>
          </a:xfr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3480479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2029"/>
            <a:ext cx="9134075" cy="513943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400775"/>
            <a:ext cx="7383518" cy="857250"/>
          </a:xfrm>
        </p:spPr>
        <p:txBody>
          <a:bodyPr/>
          <a:lstStyle/>
          <a:p>
            <a:r>
              <a:rPr lang="nl-NL" smtClean="0"/>
              <a:t>Klik om de stijl te bewerken</a:t>
            </a:r>
            <a:endParaRPr lang="nl-NL" dirty="0"/>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4" y="2029"/>
            <a:ext cx="9134075" cy="5139440"/>
          </a:xfrm>
          <a:prstGeom prst="rect">
            <a:avLst/>
          </a:prstGeom>
        </p:spPr>
      </p:pic>
      <p:sp>
        <p:nvSpPr>
          <p:cNvPr id="8" name="Tijdelijke aanduiding voor voettekst 4"/>
          <p:cNvSpPr>
            <a:spLocks noGrp="1"/>
          </p:cNvSpPr>
          <p:nvPr>
            <p:ph type="ftr" sz="quarter" idx="11"/>
          </p:nvPr>
        </p:nvSpPr>
        <p:spPr>
          <a:xfrm>
            <a:off x="1676400" y="4630341"/>
            <a:ext cx="6182182"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8046187" y="4641986"/>
            <a:ext cx="829797" cy="273844"/>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p:nvPr>
        </p:nvSpPr>
        <p:spPr>
          <a:xfrm>
            <a:off x="1676400" y="1204346"/>
            <a:ext cx="7199586" cy="857250"/>
          </a:xfrm>
        </p:spPr>
        <p:txBody>
          <a:bodyPr/>
          <a:lstStyle>
            <a:lvl1pPr algn="r">
              <a:defRPr/>
            </a:lvl1pPr>
          </a:lstStyle>
          <a:p>
            <a:r>
              <a:rPr lang="nl-NL" smtClean="0"/>
              <a:t>Klik om de stijl te bewerken</a:t>
            </a:r>
            <a:endParaRPr lang="nl-NL" dirty="0"/>
          </a:p>
        </p:txBody>
      </p:sp>
      <p:sp>
        <p:nvSpPr>
          <p:cNvPr id="14" name="Tijdelijke aanduiding voor inhoud 2"/>
          <p:cNvSpPr>
            <a:spLocks noGrp="1"/>
          </p:cNvSpPr>
          <p:nvPr>
            <p:ph idx="1" hasCustomPrompt="1"/>
          </p:nvPr>
        </p:nvSpPr>
        <p:spPr>
          <a:xfrm>
            <a:off x="1676400" y="2107096"/>
            <a:ext cx="7199586" cy="2447865"/>
          </a:xfrm>
        </p:spPr>
        <p:txBody>
          <a:bodyPr/>
          <a:lstStyle>
            <a:lvl1pPr algn="r">
              <a:defRPr sz="2400">
                <a:latin typeface="Arial"/>
                <a:cs typeface="Arial"/>
              </a:defRPr>
            </a:lvl1pPr>
            <a:lvl2pPr algn="r">
              <a:defRPr sz="2000"/>
            </a:lvl2pPr>
          </a:lstStyle>
          <a:p>
            <a:pPr lvl="0"/>
            <a:r>
              <a:rPr lang="nl-NL" dirty="0" smtClean="0"/>
              <a:t>Klik om de tekststijl van het sjabloon te bewerken</a:t>
            </a:r>
          </a:p>
          <a:p>
            <a:pPr lvl="1"/>
            <a:r>
              <a:rPr lang="nl-NL" dirty="0" smtClean="0"/>
              <a:t>Tweede niveau</a:t>
            </a:r>
          </a:p>
        </p:txBody>
      </p:sp>
    </p:spTree>
    <p:extLst>
      <p:ext uri="{BB962C8B-B14F-4D97-AF65-F5344CB8AC3E}">
        <p14:creationId xmlns:p14="http://schemas.microsoft.com/office/powerpoint/2010/main" val="43737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07" y="2030"/>
            <a:ext cx="9134076" cy="5139440"/>
          </a:xfrm>
          <a:prstGeom prst="rect">
            <a:avLst/>
          </a:prstGeom>
        </p:spPr>
      </p:pic>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dirty="0" smtClean="0"/>
              <a:t>Titel van presentatie, </a:t>
            </a:r>
            <a:r>
              <a:rPr lang="nl-NL" dirty="0" err="1" smtClean="0"/>
              <a:t>Arial</a:t>
            </a:r>
            <a:r>
              <a:rPr lang="nl-NL" dirty="0" smtClean="0"/>
              <a:t> 32pt</a:t>
            </a:r>
            <a:endParaRPr lang="nl-NL" dirty="0"/>
          </a:p>
        </p:txBody>
      </p:sp>
      <p:sp>
        <p:nvSpPr>
          <p:cNvPr id="3" name="Tijdelijke aanduiding voor tekst 2"/>
          <p:cNvSpPr>
            <a:spLocks noGrp="1"/>
          </p:cNvSpPr>
          <p:nvPr>
            <p:ph type="body" idx="1"/>
          </p:nvPr>
        </p:nvSpPr>
        <p:spPr>
          <a:xfrm>
            <a:off x="457200" y="1200151"/>
            <a:ext cx="8229600" cy="2874582"/>
          </a:xfrm>
          <a:prstGeom prst="rect">
            <a:avLst/>
          </a:prstGeom>
        </p:spPr>
        <p:txBody>
          <a:bodyPr vert="horz" lIns="91440" tIns="45720" rIns="91440" bIns="45720" rtlCol="0">
            <a:normAutofit/>
          </a:bodyPr>
          <a:lstStyle/>
          <a:p>
            <a:pPr lvl="0"/>
            <a:r>
              <a:rPr lang="nl-NL" dirty="0" smtClean="0"/>
              <a:t>Klik om de tekststijl van het sjabloon te bewerken</a:t>
            </a:r>
          </a:p>
        </p:txBody>
      </p:sp>
      <p:sp>
        <p:nvSpPr>
          <p:cNvPr id="10" name="Tijdelijke aanduiding voor voettekst 4"/>
          <p:cNvSpPr>
            <a:spLocks noGrp="1"/>
          </p:cNvSpPr>
          <p:nvPr>
            <p:ph type="ftr" sz="quarter" idx="3"/>
          </p:nvPr>
        </p:nvSpPr>
        <p:spPr>
          <a:xfrm>
            <a:off x="1912139" y="4630341"/>
            <a:ext cx="4870548"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30" r:id="rId4"/>
    <p:sldLayoutId id="2147483831" r:id="rId5"/>
    <p:sldLayoutId id="2147483833" r:id="rId6"/>
    <p:sldLayoutId id="2147483832" r:id="rId7"/>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2468" y="1400774"/>
            <a:ext cx="7383518" cy="1632511"/>
          </a:xfrm>
        </p:spPr>
        <p:txBody>
          <a:bodyPr>
            <a:normAutofit fontScale="90000"/>
          </a:bodyPr>
          <a:lstStyle/>
          <a:p>
            <a:r>
              <a:rPr lang="nl-NL" dirty="0" smtClean="0"/>
              <a:t>De leerreis van vier jaar werken in </a:t>
            </a:r>
            <a:r>
              <a:rPr lang="nl-NL" u="sng" dirty="0" err="1" smtClean="0"/>
              <a:t>ResultaatVerantwoordelijke</a:t>
            </a:r>
            <a:r>
              <a:rPr lang="nl-NL" u="sng" dirty="0" smtClean="0"/>
              <a:t> Teams </a:t>
            </a:r>
            <a:r>
              <a:rPr lang="nl-NL" dirty="0" smtClean="0"/>
              <a:t>(</a:t>
            </a:r>
            <a:r>
              <a:rPr lang="nl-NL" dirty="0" err="1" smtClean="0"/>
              <a:t>RVT’s</a:t>
            </a:r>
            <a:r>
              <a:rPr lang="nl-NL" dirty="0" smtClean="0"/>
              <a:t>) bij de Fontys Paramedische Hogeschool</a:t>
            </a:r>
            <a:endParaRPr lang="nl-NL" dirty="0"/>
          </a:p>
        </p:txBody>
      </p:sp>
      <p:sp>
        <p:nvSpPr>
          <p:cNvPr id="3" name="Tijdelijke aanduiding voor inhoud 2"/>
          <p:cNvSpPr>
            <a:spLocks noGrp="1"/>
          </p:cNvSpPr>
          <p:nvPr>
            <p:ph idx="1"/>
          </p:nvPr>
        </p:nvSpPr>
        <p:spPr>
          <a:xfrm>
            <a:off x="1492468" y="3317065"/>
            <a:ext cx="7383518" cy="1097251"/>
          </a:xfrm>
        </p:spPr>
        <p:txBody>
          <a:bodyPr/>
          <a:lstStyle/>
          <a:p>
            <a:pPr marL="0" indent="0">
              <a:buNone/>
            </a:pPr>
            <a:r>
              <a:rPr lang="nl-NL" dirty="0" smtClean="0"/>
              <a:t>Madelon Pijnenburg</a:t>
            </a:r>
          </a:p>
          <a:p>
            <a:pPr marL="0" indent="0">
              <a:buNone/>
            </a:pPr>
            <a:r>
              <a:rPr lang="nl-NL" dirty="0" smtClean="0"/>
              <a:t>m.pijnenburg@fontys.nl</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189" y="3033285"/>
            <a:ext cx="2344642" cy="1821983"/>
          </a:xfrm>
          <a:prstGeom prst="rect">
            <a:avLst/>
          </a:prstGeom>
        </p:spPr>
      </p:pic>
    </p:spTree>
    <p:extLst>
      <p:ext uri="{BB962C8B-B14F-4D97-AF65-F5344CB8AC3E}">
        <p14:creationId xmlns:p14="http://schemas.microsoft.com/office/powerpoint/2010/main" val="49868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69462"/>
            <a:ext cx="5698273" cy="1053713"/>
          </a:xfrm>
        </p:spPr>
        <p:txBody>
          <a:bodyPr>
            <a:normAutofit fontScale="90000"/>
          </a:bodyPr>
          <a:lstStyle/>
          <a:p>
            <a:r>
              <a:rPr lang="nl-NL" dirty="0" smtClean="0"/>
              <a:t>Leren </a:t>
            </a:r>
            <a:r>
              <a:rPr lang="nl-NL" dirty="0"/>
              <a:t>is samen kennis en vaardigheden opdoen, onderzoeken en </a:t>
            </a:r>
            <a:r>
              <a:rPr lang="nl-NL" dirty="0" smtClean="0"/>
              <a:t>ervaren  </a:t>
            </a:r>
            <a:r>
              <a:rPr lang="nl-NL" dirty="0"/>
              <a:t/>
            </a:r>
            <a:br>
              <a:rPr lang="nl-NL" dirty="0"/>
            </a:br>
            <a:endParaRPr lang="nl-NL" dirty="0"/>
          </a:p>
        </p:txBody>
      </p:sp>
      <p:sp>
        <p:nvSpPr>
          <p:cNvPr id="3" name="Tijdelijke aanduiding voor inhoud 2"/>
          <p:cNvSpPr>
            <a:spLocks noGrp="1"/>
          </p:cNvSpPr>
          <p:nvPr>
            <p:ph idx="1"/>
          </p:nvPr>
        </p:nvSpPr>
        <p:spPr>
          <a:xfrm>
            <a:off x="457200" y="1594624"/>
            <a:ext cx="5910146" cy="2703134"/>
          </a:xfrm>
        </p:spPr>
        <p:txBody>
          <a:bodyPr>
            <a:normAutofit fontScale="70000" lnSpcReduction="20000"/>
          </a:bodyPr>
          <a:lstStyle/>
          <a:p>
            <a:r>
              <a:rPr lang="nl-NL" dirty="0" smtClean="0"/>
              <a:t>Feedback</a:t>
            </a:r>
          </a:p>
          <a:p>
            <a:pPr lvl="1"/>
            <a:r>
              <a:rPr lang="nl-NL" dirty="0"/>
              <a:t>Toen</a:t>
            </a:r>
          </a:p>
          <a:p>
            <a:pPr lvl="1"/>
            <a:r>
              <a:rPr lang="nl-NL" dirty="0"/>
              <a:t>Geleerd (vaak wat ging mis;))</a:t>
            </a:r>
          </a:p>
          <a:p>
            <a:pPr lvl="1"/>
            <a:r>
              <a:rPr lang="nl-NL" dirty="0"/>
              <a:t>Nu </a:t>
            </a:r>
            <a:endParaRPr lang="nl-NL" dirty="0" smtClean="0"/>
          </a:p>
          <a:p>
            <a:r>
              <a:rPr lang="nl-NL" dirty="0" smtClean="0"/>
              <a:t>Besluitvorming</a:t>
            </a:r>
          </a:p>
          <a:p>
            <a:pPr lvl="1"/>
            <a:r>
              <a:rPr lang="nl-NL" dirty="0"/>
              <a:t>Toen</a:t>
            </a:r>
          </a:p>
          <a:p>
            <a:pPr lvl="1"/>
            <a:r>
              <a:rPr lang="nl-NL" dirty="0"/>
              <a:t>Geleerd (vaak wat ging mis;))</a:t>
            </a:r>
          </a:p>
          <a:p>
            <a:pPr lvl="1"/>
            <a:r>
              <a:rPr lang="nl-NL" dirty="0"/>
              <a:t>Nu </a:t>
            </a:r>
            <a:endParaRPr lang="nl-NL" dirty="0" smtClean="0"/>
          </a:p>
          <a:p>
            <a:r>
              <a:rPr lang="nl-NL" dirty="0" smtClean="0"/>
              <a:t>Vergaderen</a:t>
            </a:r>
          </a:p>
          <a:p>
            <a:r>
              <a:rPr lang="nl-NL" dirty="0" err="1" smtClean="0"/>
              <a:t>Teamcoaching</a:t>
            </a:r>
            <a:r>
              <a:rPr lang="nl-NL" dirty="0" smtClean="0"/>
              <a:t> (aanbod: teamscan)</a:t>
            </a:r>
          </a:p>
          <a:p>
            <a:r>
              <a:rPr lang="nl-NL" dirty="0" smtClean="0"/>
              <a:t>Tip: richt het in en leg het vast</a:t>
            </a:r>
          </a:p>
        </p:txBody>
      </p:sp>
      <p:pic>
        <p:nvPicPr>
          <p:cNvPr id="5" name="Afbeelding 4"/>
          <p:cNvPicPr>
            <a:picLocks noChangeAspect="1"/>
          </p:cNvPicPr>
          <p:nvPr/>
        </p:nvPicPr>
        <p:blipFill>
          <a:blip r:embed="rId3"/>
          <a:stretch>
            <a:fillRect/>
          </a:stretch>
        </p:blipFill>
        <p:spPr>
          <a:xfrm>
            <a:off x="6467475" y="0"/>
            <a:ext cx="2676525" cy="5753100"/>
          </a:xfrm>
          <a:prstGeom prst="rect">
            <a:avLst/>
          </a:prstGeom>
        </p:spPr>
      </p:pic>
      <p:pic>
        <p:nvPicPr>
          <p:cNvPr id="6" name="Afbeelding 5"/>
          <p:cNvPicPr>
            <a:picLocks noChangeAspect="1"/>
          </p:cNvPicPr>
          <p:nvPr/>
        </p:nvPicPr>
        <p:blipFill>
          <a:blip r:embed="rId4"/>
          <a:stretch>
            <a:fillRect/>
          </a:stretch>
        </p:blipFill>
        <p:spPr>
          <a:xfrm>
            <a:off x="3611581" y="1013618"/>
            <a:ext cx="2403114" cy="2398655"/>
          </a:xfrm>
          <a:prstGeom prst="rect">
            <a:avLst/>
          </a:prstGeom>
        </p:spPr>
      </p:pic>
    </p:spTree>
    <p:extLst>
      <p:ext uri="{BB962C8B-B14F-4D97-AF65-F5344CB8AC3E}">
        <p14:creationId xmlns:p14="http://schemas.microsoft.com/office/powerpoint/2010/main" val="59279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7200" y="2754071"/>
            <a:ext cx="3559215" cy="871717"/>
          </a:xfrm>
        </p:spPr>
        <p:txBody>
          <a:bodyPr/>
          <a:lstStyle/>
          <a:p>
            <a:pPr marL="0" indent="0">
              <a:buNone/>
            </a:pPr>
            <a:r>
              <a:rPr lang="nl-NL" dirty="0" smtClean="0"/>
              <a:t>Positief roddelen</a:t>
            </a:r>
            <a:endParaRPr lang="nl-NL" dirty="0"/>
          </a:p>
        </p:txBody>
      </p:sp>
      <p:pic>
        <p:nvPicPr>
          <p:cNvPr id="7" name="Afbeelding 6"/>
          <p:cNvPicPr>
            <a:picLocks noChangeAspect="1"/>
          </p:cNvPicPr>
          <p:nvPr/>
        </p:nvPicPr>
        <p:blipFill>
          <a:blip r:embed="rId2"/>
          <a:stretch>
            <a:fillRect/>
          </a:stretch>
        </p:blipFill>
        <p:spPr>
          <a:xfrm>
            <a:off x="457200" y="668158"/>
            <a:ext cx="3807696" cy="1595498"/>
          </a:xfrm>
          <a:prstGeom prst="rect">
            <a:avLst/>
          </a:prstGeom>
        </p:spPr>
      </p:pic>
      <p:pic>
        <p:nvPicPr>
          <p:cNvPr id="8" name="Picture 2" descr="Persoonlijkheidsprofiel - Werken aan persoonlijke ontwikkeling!"/>
          <p:cNvPicPr/>
          <p:nvPr/>
        </p:nvPicPr>
        <p:blipFill>
          <a:blip r:embed="rId3">
            <a:extLst>
              <a:ext uri="{28A0092B-C50C-407E-A947-70E740481C1C}">
                <a14:useLocalDpi xmlns:a14="http://schemas.microsoft.com/office/drawing/2010/main" val="0"/>
              </a:ext>
            </a:extLst>
          </a:blip>
          <a:srcRect/>
          <a:stretch>
            <a:fillRect/>
          </a:stretch>
        </p:blipFill>
        <p:spPr bwMode="auto">
          <a:xfrm>
            <a:off x="4171521" y="2027777"/>
            <a:ext cx="2667237" cy="283359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5"/>
          <p:cNvSpPr txBox="1">
            <a:spLocks/>
          </p:cNvSpPr>
          <p:nvPr/>
        </p:nvSpPr>
        <p:spPr>
          <a:xfrm>
            <a:off x="5214256" y="1227782"/>
            <a:ext cx="3559215" cy="8717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dirty="0" smtClean="0"/>
              <a:t>360 graden feedback</a:t>
            </a:r>
            <a:endParaRPr lang="nl-NL" dirty="0"/>
          </a:p>
        </p:txBody>
      </p:sp>
    </p:spTree>
    <p:extLst>
      <p:ext uri="{BB962C8B-B14F-4D97-AF65-F5344CB8AC3E}">
        <p14:creationId xmlns:p14="http://schemas.microsoft.com/office/powerpoint/2010/main" val="31796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Mentimeter</a:t>
            </a:r>
            <a:endParaRPr lang="nl-NL" dirty="0"/>
          </a:p>
        </p:txBody>
      </p:sp>
      <p:sp>
        <p:nvSpPr>
          <p:cNvPr id="6" name="Tijdelijke aanduiding voor inhoud 5"/>
          <p:cNvSpPr>
            <a:spLocks noGrp="1"/>
          </p:cNvSpPr>
          <p:nvPr>
            <p:ph idx="1"/>
          </p:nvPr>
        </p:nvSpPr>
        <p:spPr/>
        <p:txBody>
          <a:bodyPr/>
          <a:lstStyle/>
          <a:p>
            <a:r>
              <a:rPr lang="nl-NL" dirty="0" smtClean="0"/>
              <a:t>Tips</a:t>
            </a:r>
          </a:p>
          <a:p>
            <a:r>
              <a:rPr lang="nl-NL" dirty="0" smtClean="0"/>
              <a:t>Suggesties</a:t>
            </a:r>
          </a:p>
          <a:p>
            <a:r>
              <a:rPr lang="nl-NL" dirty="0" smtClean="0"/>
              <a:t>Vragen</a:t>
            </a:r>
          </a:p>
          <a:p>
            <a:r>
              <a:rPr lang="nl-NL" dirty="0" smtClean="0"/>
              <a:t>Feedback</a:t>
            </a:r>
          </a:p>
          <a:p>
            <a:r>
              <a:rPr lang="nl-NL" dirty="0" smtClean="0"/>
              <a:t>….</a:t>
            </a:r>
            <a:endParaRPr lang="nl-NL" dirty="0"/>
          </a:p>
        </p:txBody>
      </p:sp>
    </p:spTree>
    <p:extLst>
      <p:ext uri="{BB962C8B-B14F-4D97-AF65-F5344CB8AC3E}">
        <p14:creationId xmlns:p14="http://schemas.microsoft.com/office/powerpoint/2010/main" val="135309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6009"/>
            <a:ext cx="5597912" cy="857250"/>
          </a:xfrm>
        </p:spPr>
        <p:txBody>
          <a:bodyPr>
            <a:normAutofit fontScale="90000"/>
          </a:bodyPr>
          <a:lstStyle/>
          <a:p>
            <a:r>
              <a:rPr lang="nl-NL" dirty="0" smtClean="0"/>
              <a:t>De </a:t>
            </a:r>
            <a:r>
              <a:rPr lang="nl-NL" dirty="0"/>
              <a:t>student is primair eigenaar van zijn </a:t>
            </a:r>
            <a:r>
              <a:rPr lang="nl-NL" dirty="0" smtClean="0"/>
              <a:t>leerproces</a:t>
            </a:r>
            <a:r>
              <a:rPr lang="nl-NL" dirty="0"/>
              <a:t/>
            </a:r>
            <a:br>
              <a:rPr lang="nl-NL" dirty="0"/>
            </a:br>
            <a:endParaRPr lang="nl-NL" dirty="0"/>
          </a:p>
        </p:txBody>
      </p:sp>
      <p:sp>
        <p:nvSpPr>
          <p:cNvPr id="3" name="Tijdelijke aanduiding voor inhoud 2"/>
          <p:cNvSpPr>
            <a:spLocks noGrp="1"/>
          </p:cNvSpPr>
          <p:nvPr>
            <p:ph idx="1"/>
          </p:nvPr>
        </p:nvSpPr>
        <p:spPr/>
        <p:txBody>
          <a:bodyPr>
            <a:normAutofit/>
          </a:bodyPr>
          <a:lstStyle/>
          <a:p>
            <a:r>
              <a:rPr lang="nl-NL" dirty="0" smtClean="0"/>
              <a:t>Resultaat</a:t>
            </a:r>
          </a:p>
          <a:p>
            <a:r>
              <a:rPr lang="nl-NL" dirty="0" smtClean="0"/>
              <a:t>Eigenaarschap</a:t>
            </a:r>
          </a:p>
          <a:p>
            <a:pPr lvl="1"/>
            <a:r>
              <a:rPr lang="nl-NL" dirty="0"/>
              <a:t>Toen</a:t>
            </a:r>
          </a:p>
          <a:p>
            <a:pPr lvl="1"/>
            <a:r>
              <a:rPr lang="nl-NL" dirty="0"/>
              <a:t>Geleerd (vaak wat ging mis;))</a:t>
            </a:r>
          </a:p>
          <a:p>
            <a:pPr lvl="1"/>
            <a:r>
              <a:rPr lang="nl-NL" dirty="0"/>
              <a:t>Nu </a:t>
            </a:r>
            <a:endParaRPr lang="nl-NL" dirty="0" smtClean="0"/>
          </a:p>
          <a:p>
            <a:r>
              <a:rPr lang="nl-NL" dirty="0" smtClean="0"/>
              <a:t>Kwetsbaarheid</a:t>
            </a:r>
            <a:endParaRPr lang="nl-NL" dirty="0"/>
          </a:p>
        </p:txBody>
      </p:sp>
      <p:pic>
        <p:nvPicPr>
          <p:cNvPr id="4" name="Afbeelding 3"/>
          <p:cNvPicPr>
            <a:picLocks noChangeAspect="1"/>
          </p:cNvPicPr>
          <p:nvPr/>
        </p:nvPicPr>
        <p:blipFill>
          <a:blip r:embed="rId3"/>
          <a:stretch>
            <a:fillRect/>
          </a:stretch>
        </p:blipFill>
        <p:spPr>
          <a:xfrm>
            <a:off x="6933735" y="-143858"/>
            <a:ext cx="2324100" cy="5562600"/>
          </a:xfrm>
          <a:prstGeom prst="rect">
            <a:avLst/>
          </a:prstGeom>
        </p:spPr>
      </p:pic>
    </p:spTree>
    <p:extLst>
      <p:ext uri="{BB962C8B-B14F-4D97-AF65-F5344CB8AC3E}">
        <p14:creationId xmlns:p14="http://schemas.microsoft.com/office/powerpoint/2010/main" val="224471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Mentimeter</a:t>
            </a:r>
            <a:endParaRPr lang="nl-NL" dirty="0"/>
          </a:p>
        </p:txBody>
      </p:sp>
      <p:sp>
        <p:nvSpPr>
          <p:cNvPr id="6" name="Tijdelijke aanduiding voor inhoud 5"/>
          <p:cNvSpPr>
            <a:spLocks noGrp="1"/>
          </p:cNvSpPr>
          <p:nvPr>
            <p:ph idx="1"/>
          </p:nvPr>
        </p:nvSpPr>
        <p:spPr/>
        <p:txBody>
          <a:bodyPr/>
          <a:lstStyle/>
          <a:p>
            <a:r>
              <a:rPr lang="nl-NL" dirty="0" smtClean="0"/>
              <a:t>Tips</a:t>
            </a:r>
          </a:p>
          <a:p>
            <a:r>
              <a:rPr lang="nl-NL" dirty="0" smtClean="0"/>
              <a:t>Suggesties</a:t>
            </a:r>
          </a:p>
          <a:p>
            <a:r>
              <a:rPr lang="nl-NL" dirty="0" smtClean="0"/>
              <a:t>Vragen</a:t>
            </a:r>
          </a:p>
          <a:p>
            <a:r>
              <a:rPr lang="nl-NL" dirty="0" smtClean="0"/>
              <a:t>Feedback</a:t>
            </a:r>
          </a:p>
          <a:p>
            <a:r>
              <a:rPr lang="nl-NL" dirty="0" smtClean="0"/>
              <a:t>….</a:t>
            </a:r>
            <a:endParaRPr lang="nl-NL" dirty="0"/>
          </a:p>
        </p:txBody>
      </p:sp>
    </p:spTree>
    <p:extLst>
      <p:ext uri="{BB962C8B-B14F-4D97-AF65-F5344CB8AC3E}">
        <p14:creationId xmlns:p14="http://schemas.microsoft.com/office/powerpoint/2010/main" val="233772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2901"/>
            <a:ext cx="8229600" cy="857250"/>
          </a:xfrm>
        </p:spPr>
        <p:txBody>
          <a:bodyPr>
            <a:normAutofit fontScale="90000"/>
          </a:bodyPr>
          <a:lstStyle/>
          <a:p>
            <a:r>
              <a:rPr lang="nl-NL" dirty="0" smtClean="0"/>
              <a:t>Leren </a:t>
            </a:r>
            <a:r>
              <a:rPr lang="nl-NL" dirty="0"/>
              <a:t>vindt plaats in een omgeving waar studeerbaarheid voorop </a:t>
            </a:r>
            <a:r>
              <a:rPr lang="nl-NL" dirty="0" smtClean="0"/>
              <a:t>staat  </a:t>
            </a:r>
            <a:r>
              <a:rPr lang="nl-NL" dirty="0"/>
              <a:t/>
            </a:r>
            <a:br>
              <a:rPr lang="nl-NL" dirty="0"/>
            </a:br>
            <a:endParaRPr lang="nl-NL" dirty="0"/>
          </a:p>
        </p:txBody>
      </p:sp>
      <p:sp>
        <p:nvSpPr>
          <p:cNvPr id="3" name="Tijdelijke aanduiding voor inhoud 2"/>
          <p:cNvSpPr>
            <a:spLocks noGrp="1"/>
          </p:cNvSpPr>
          <p:nvPr>
            <p:ph idx="1"/>
          </p:nvPr>
        </p:nvSpPr>
        <p:spPr/>
        <p:txBody>
          <a:bodyPr>
            <a:normAutofit/>
          </a:bodyPr>
          <a:lstStyle/>
          <a:p>
            <a:r>
              <a:rPr lang="nl-NL" dirty="0" smtClean="0"/>
              <a:t>Planning en </a:t>
            </a:r>
            <a:r>
              <a:rPr lang="nl-NL" dirty="0" err="1" smtClean="0"/>
              <a:t>beheerscyclus</a:t>
            </a:r>
            <a:endParaRPr lang="nl-NL" dirty="0" smtClean="0"/>
          </a:p>
          <a:p>
            <a:r>
              <a:rPr lang="nl-NL" dirty="0" err="1" smtClean="0"/>
              <a:t>Contracteringscyclus</a:t>
            </a:r>
            <a:endParaRPr lang="nl-NL" dirty="0"/>
          </a:p>
        </p:txBody>
      </p:sp>
      <p:pic>
        <p:nvPicPr>
          <p:cNvPr id="4" name="Afbeelding 3"/>
          <p:cNvPicPr>
            <a:picLocks noChangeAspect="1"/>
          </p:cNvPicPr>
          <p:nvPr/>
        </p:nvPicPr>
        <p:blipFill>
          <a:blip r:embed="rId3"/>
          <a:stretch>
            <a:fillRect/>
          </a:stretch>
        </p:blipFill>
        <p:spPr>
          <a:xfrm>
            <a:off x="7210425" y="0"/>
            <a:ext cx="1933575" cy="5448300"/>
          </a:xfrm>
          <a:prstGeom prst="rect">
            <a:avLst/>
          </a:prstGeom>
        </p:spPr>
      </p:pic>
      <p:pic>
        <p:nvPicPr>
          <p:cNvPr id="5" name="Afbeelding 4"/>
          <p:cNvPicPr>
            <a:picLocks noChangeAspect="1"/>
          </p:cNvPicPr>
          <p:nvPr/>
        </p:nvPicPr>
        <p:blipFill>
          <a:blip r:embed="rId4"/>
          <a:stretch>
            <a:fillRect/>
          </a:stretch>
        </p:blipFill>
        <p:spPr>
          <a:xfrm>
            <a:off x="2942167" y="2286000"/>
            <a:ext cx="3731373" cy="2601022"/>
          </a:xfrm>
          <a:prstGeom prst="rect">
            <a:avLst/>
          </a:prstGeom>
        </p:spPr>
      </p:pic>
    </p:spTree>
    <p:extLst>
      <p:ext uri="{BB962C8B-B14F-4D97-AF65-F5344CB8AC3E}">
        <p14:creationId xmlns:p14="http://schemas.microsoft.com/office/powerpoint/2010/main" val="136616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3"/>
          <p:cNvSpPr>
            <a:spLocks noGrp="1"/>
          </p:cNvSpPr>
          <p:nvPr>
            <p:ph sz="half" idx="2"/>
          </p:nvPr>
        </p:nvSpPr>
        <p:spPr/>
        <p:txBody>
          <a:bodyPr/>
          <a:lstStyle/>
          <a:p>
            <a:endParaRPr lang="nl-NL"/>
          </a:p>
        </p:txBody>
      </p:sp>
      <p:pic>
        <p:nvPicPr>
          <p:cNvPr id="5" name="Afbeelding 4"/>
          <p:cNvPicPr>
            <a:picLocks noChangeAspect="1"/>
          </p:cNvPicPr>
          <p:nvPr/>
        </p:nvPicPr>
        <p:blipFill>
          <a:blip r:embed="rId3"/>
          <a:stretch>
            <a:fillRect/>
          </a:stretch>
        </p:blipFill>
        <p:spPr>
          <a:xfrm>
            <a:off x="735981" y="-41198"/>
            <a:ext cx="7437863" cy="5184698"/>
          </a:xfrm>
          <a:prstGeom prst="rect">
            <a:avLst/>
          </a:prstGeom>
        </p:spPr>
      </p:pic>
      <p:pic>
        <p:nvPicPr>
          <p:cNvPr id="6" name="Tijdelijke aanduiding voor inhoud 5"/>
          <p:cNvPicPr>
            <a:picLocks noGrp="1" noChangeAspect="1"/>
          </p:cNvPicPr>
          <p:nvPr>
            <p:ph sz="half" idx="1"/>
          </p:nvPr>
        </p:nvPicPr>
        <p:blipFill>
          <a:blip r:embed="rId4"/>
          <a:stretch>
            <a:fillRect/>
          </a:stretch>
        </p:blipFill>
        <p:spPr>
          <a:xfrm>
            <a:off x="1324555" y="205394"/>
            <a:ext cx="1607052" cy="2074350"/>
          </a:xfrm>
          <a:prstGeom prst="rect">
            <a:avLst/>
          </a:prstGeom>
        </p:spPr>
      </p:pic>
      <p:pic>
        <p:nvPicPr>
          <p:cNvPr id="8" name="Afbeelding 7"/>
          <p:cNvPicPr>
            <a:picLocks noChangeAspect="1"/>
          </p:cNvPicPr>
          <p:nvPr/>
        </p:nvPicPr>
        <p:blipFill>
          <a:blip r:embed="rId5"/>
          <a:stretch>
            <a:fillRect/>
          </a:stretch>
        </p:blipFill>
        <p:spPr>
          <a:xfrm>
            <a:off x="5589085" y="43375"/>
            <a:ext cx="1577550" cy="2398389"/>
          </a:xfrm>
          <a:prstGeom prst="rect">
            <a:avLst/>
          </a:prstGeom>
        </p:spPr>
      </p:pic>
      <p:pic>
        <p:nvPicPr>
          <p:cNvPr id="9" name="Afbeelding 8"/>
          <p:cNvPicPr>
            <a:picLocks noChangeAspect="1"/>
          </p:cNvPicPr>
          <p:nvPr/>
        </p:nvPicPr>
        <p:blipFill>
          <a:blip r:embed="rId6"/>
          <a:stretch>
            <a:fillRect/>
          </a:stretch>
        </p:blipFill>
        <p:spPr>
          <a:xfrm>
            <a:off x="2270668" y="2551151"/>
            <a:ext cx="3594874" cy="2349662"/>
          </a:xfrm>
          <a:prstGeom prst="rect">
            <a:avLst/>
          </a:prstGeom>
        </p:spPr>
      </p:pic>
    </p:spTree>
    <p:extLst>
      <p:ext uri="{BB962C8B-B14F-4D97-AF65-F5344CB8AC3E}">
        <p14:creationId xmlns:p14="http://schemas.microsoft.com/office/powerpoint/2010/main" val="30146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Mentimeter</a:t>
            </a:r>
            <a:endParaRPr lang="nl-NL" dirty="0"/>
          </a:p>
        </p:txBody>
      </p:sp>
      <p:sp>
        <p:nvSpPr>
          <p:cNvPr id="6" name="Tijdelijke aanduiding voor inhoud 5"/>
          <p:cNvSpPr>
            <a:spLocks noGrp="1"/>
          </p:cNvSpPr>
          <p:nvPr>
            <p:ph idx="1"/>
          </p:nvPr>
        </p:nvSpPr>
        <p:spPr/>
        <p:txBody>
          <a:bodyPr/>
          <a:lstStyle/>
          <a:p>
            <a:r>
              <a:rPr lang="nl-NL" dirty="0" smtClean="0"/>
              <a:t>Tips</a:t>
            </a:r>
          </a:p>
          <a:p>
            <a:r>
              <a:rPr lang="nl-NL" dirty="0" smtClean="0"/>
              <a:t>Suggesties</a:t>
            </a:r>
          </a:p>
          <a:p>
            <a:r>
              <a:rPr lang="nl-NL" dirty="0" smtClean="0"/>
              <a:t>Vragen</a:t>
            </a:r>
          </a:p>
          <a:p>
            <a:r>
              <a:rPr lang="nl-NL" dirty="0" smtClean="0"/>
              <a:t>Feedback</a:t>
            </a:r>
          </a:p>
          <a:p>
            <a:r>
              <a:rPr lang="nl-NL" dirty="0" smtClean="0"/>
              <a:t>….</a:t>
            </a:r>
            <a:endParaRPr lang="nl-NL" dirty="0"/>
          </a:p>
        </p:txBody>
      </p:sp>
    </p:spTree>
    <p:extLst>
      <p:ext uri="{BB962C8B-B14F-4D97-AF65-F5344CB8AC3E}">
        <p14:creationId xmlns:p14="http://schemas.microsoft.com/office/powerpoint/2010/main" val="76584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Ruimte om te leren</a:t>
            </a:r>
            <a:endParaRPr lang="nl-NL" dirty="0"/>
          </a:p>
        </p:txBody>
      </p:sp>
      <p:sp>
        <p:nvSpPr>
          <p:cNvPr id="6" name="Tijdelijke aanduiding voor inhoud 5"/>
          <p:cNvSpPr>
            <a:spLocks noGrp="1"/>
          </p:cNvSpPr>
          <p:nvPr>
            <p:ph idx="1"/>
          </p:nvPr>
        </p:nvSpPr>
        <p:spPr/>
        <p:txBody>
          <a:bodyPr/>
          <a:lstStyle/>
          <a:p>
            <a:r>
              <a:rPr lang="nl-NL" dirty="0">
                <a:sym typeface="Wingdings" panose="05000000000000000000" pitchFamily="2" charset="2"/>
              </a:rPr>
              <a:t>Veel kortere </a:t>
            </a:r>
            <a:r>
              <a:rPr lang="nl-NL" dirty="0" smtClean="0">
                <a:sym typeface="Wingdings" panose="05000000000000000000" pitchFamily="2" charset="2"/>
              </a:rPr>
              <a:t>lijntjes</a:t>
            </a:r>
          </a:p>
          <a:p>
            <a:r>
              <a:rPr lang="nl-NL" dirty="0" smtClean="0">
                <a:sym typeface="Wingdings" panose="05000000000000000000" pitchFamily="2" charset="2"/>
              </a:rPr>
              <a:t>Veel </a:t>
            </a:r>
            <a:r>
              <a:rPr lang="nl-NL" dirty="0">
                <a:sym typeface="Wingdings" panose="05000000000000000000" pitchFamily="2" charset="2"/>
              </a:rPr>
              <a:t>meer </a:t>
            </a:r>
            <a:r>
              <a:rPr lang="nl-NL" dirty="0" smtClean="0">
                <a:sym typeface="Wingdings" panose="05000000000000000000" pitchFamily="2" charset="2"/>
              </a:rPr>
              <a:t>talent </a:t>
            </a:r>
            <a:r>
              <a:rPr lang="nl-NL" dirty="0">
                <a:sym typeface="Wingdings" panose="05000000000000000000" pitchFamily="2" charset="2"/>
              </a:rPr>
              <a:t>wat is </a:t>
            </a:r>
            <a:r>
              <a:rPr lang="nl-NL" dirty="0" smtClean="0">
                <a:sym typeface="Wingdings" panose="05000000000000000000" pitchFamily="2" charset="2"/>
              </a:rPr>
              <a:t>opgestaan en zich heeft doorontwikkeld</a:t>
            </a:r>
          </a:p>
          <a:p>
            <a:r>
              <a:rPr lang="nl-NL" dirty="0" smtClean="0">
                <a:sym typeface="Wingdings" panose="05000000000000000000" pitchFamily="2" charset="2"/>
              </a:rPr>
              <a:t>Veel </a:t>
            </a:r>
            <a:r>
              <a:rPr lang="nl-NL" dirty="0">
                <a:sym typeface="Wingdings" panose="05000000000000000000" pitchFamily="2" charset="2"/>
              </a:rPr>
              <a:t>meer kansen en mogelijkheden zijn </a:t>
            </a:r>
            <a:r>
              <a:rPr lang="nl-NL" dirty="0" smtClean="0">
                <a:sym typeface="Wingdings" panose="05000000000000000000" pitchFamily="2" charset="2"/>
              </a:rPr>
              <a:t>gecreëerd</a:t>
            </a:r>
          </a:p>
          <a:p>
            <a:r>
              <a:rPr lang="nl-NL" dirty="0" smtClean="0">
                <a:sym typeface="Wingdings" panose="05000000000000000000" pitchFamily="2" charset="2"/>
              </a:rPr>
              <a:t>Blijft </a:t>
            </a:r>
            <a:r>
              <a:rPr lang="nl-NL" dirty="0">
                <a:sym typeface="Wingdings" panose="05000000000000000000" pitchFamily="2" charset="2"/>
              </a:rPr>
              <a:t>een gedachtegoed waar je aan moet werken</a:t>
            </a:r>
          </a:p>
          <a:p>
            <a:endParaRPr lang="nl-NL" dirty="0"/>
          </a:p>
        </p:txBody>
      </p:sp>
    </p:spTree>
    <p:extLst>
      <p:ext uri="{BB962C8B-B14F-4D97-AF65-F5344CB8AC3E}">
        <p14:creationId xmlns:p14="http://schemas.microsoft.com/office/powerpoint/2010/main" val="106655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dirty="0" err="1"/>
              <a:t>Practice</a:t>
            </a:r>
            <a:r>
              <a:rPr lang="nl-NL" dirty="0"/>
              <a:t> </a:t>
            </a:r>
            <a:r>
              <a:rPr lang="nl-NL" dirty="0" err="1"/>
              <a:t>what</a:t>
            </a:r>
            <a:r>
              <a:rPr lang="nl-NL" dirty="0"/>
              <a:t> </a:t>
            </a:r>
            <a:r>
              <a:rPr lang="nl-NL" dirty="0" err="1"/>
              <a:t>you</a:t>
            </a:r>
            <a:r>
              <a:rPr lang="nl-NL" dirty="0"/>
              <a:t> </a:t>
            </a:r>
            <a:r>
              <a:rPr lang="nl-NL" dirty="0" err="1" smtClean="0"/>
              <a:t>preach</a:t>
            </a:r>
            <a:r>
              <a:rPr lang="nl-NL" dirty="0" smtClean="0"/>
              <a:t>/</a:t>
            </a:r>
            <a:r>
              <a:rPr lang="nl-NL" dirty="0" err="1" smtClean="0"/>
              <a:t>teach</a:t>
            </a:r>
            <a:endParaRPr lang="nl-NL" dirty="0"/>
          </a:p>
        </p:txBody>
      </p:sp>
      <p:pic>
        <p:nvPicPr>
          <p:cNvPr id="2" name="Afbeelding 1"/>
          <p:cNvPicPr>
            <a:picLocks noChangeAspect="1"/>
          </p:cNvPicPr>
          <p:nvPr/>
        </p:nvPicPr>
        <p:blipFill>
          <a:blip r:embed="rId3"/>
          <a:stretch>
            <a:fillRect/>
          </a:stretch>
        </p:blipFill>
        <p:spPr>
          <a:xfrm>
            <a:off x="0" y="1605777"/>
            <a:ext cx="9144000" cy="3537724"/>
          </a:xfrm>
          <a:prstGeom prst="rect">
            <a:avLst/>
          </a:prstGeom>
        </p:spPr>
      </p:pic>
    </p:spTree>
    <p:extLst>
      <p:ext uri="{BB962C8B-B14F-4D97-AF65-F5344CB8AC3E}">
        <p14:creationId xmlns:p14="http://schemas.microsoft.com/office/powerpoint/2010/main" val="161330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Even voorstellen…</a:t>
            </a:r>
            <a:endParaRPr lang="nl-NL" dirty="0"/>
          </a:p>
        </p:txBody>
      </p:sp>
      <p:sp>
        <p:nvSpPr>
          <p:cNvPr id="5" name="Tijdelijke aanduiding voor inhoud 4"/>
          <p:cNvSpPr>
            <a:spLocks noGrp="1"/>
          </p:cNvSpPr>
          <p:nvPr>
            <p:ph idx="1"/>
          </p:nvPr>
        </p:nvSpPr>
        <p:spPr/>
        <p:txBody>
          <a:bodyPr/>
          <a:lstStyle/>
          <a:p>
            <a:r>
              <a:rPr lang="nl-NL" dirty="0" smtClean="0"/>
              <a:t>Je naam</a:t>
            </a:r>
          </a:p>
          <a:p>
            <a:r>
              <a:rPr lang="nl-NL" dirty="0" smtClean="0"/>
              <a:t>Instituut/dienst</a:t>
            </a:r>
          </a:p>
          <a:p>
            <a:r>
              <a:rPr lang="nl-NL" dirty="0" smtClean="0"/>
              <a:t>Talent/wat kun je goed/wat vind je leuk</a:t>
            </a:r>
            <a:endParaRPr lang="nl-NL" dirty="0"/>
          </a:p>
        </p:txBody>
      </p:sp>
      <p:pic>
        <p:nvPicPr>
          <p:cNvPr id="6" name="Afbeelding 5"/>
          <p:cNvPicPr>
            <a:picLocks noChangeAspect="1"/>
          </p:cNvPicPr>
          <p:nvPr/>
        </p:nvPicPr>
        <p:blipFill>
          <a:blip r:embed="rId3"/>
          <a:stretch>
            <a:fillRect/>
          </a:stretch>
        </p:blipFill>
        <p:spPr>
          <a:xfrm>
            <a:off x="0" y="2587082"/>
            <a:ext cx="9144000" cy="2556417"/>
          </a:xfrm>
          <a:prstGeom prst="rect">
            <a:avLst/>
          </a:prstGeom>
        </p:spPr>
      </p:pic>
    </p:spTree>
    <p:extLst>
      <p:ext uri="{BB962C8B-B14F-4D97-AF65-F5344CB8AC3E}">
        <p14:creationId xmlns:p14="http://schemas.microsoft.com/office/powerpoint/2010/main" val="240615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Verkeersregels</a:t>
            </a:r>
            <a:endParaRPr lang="nl-NL" dirty="0"/>
          </a:p>
        </p:txBody>
      </p:sp>
      <p:sp>
        <p:nvSpPr>
          <p:cNvPr id="5" name="Tijdelijke aanduiding voor inhoud 4"/>
          <p:cNvSpPr>
            <a:spLocks noGrp="1"/>
          </p:cNvSpPr>
          <p:nvPr>
            <p:ph idx="1"/>
          </p:nvPr>
        </p:nvSpPr>
        <p:spPr/>
        <p:txBody>
          <a:bodyPr>
            <a:normAutofit fontScale="92500" lnSpcReduction="10000"/>
          </a:bodyPr>
          <a:lstStyle/>
          <a:p>
            <a:r>
              <a:rPr lang="nl-NL" dirty="0"/>
              <a:t>We gaan samen een aantal haltes in de leerreis aandoen; na elke halte </a:t>
            </a:r>
            <a:r>
              <a:rPr lang="nl-NL" dirty="0">
                <a:sym typeface="Wingdings" panose="05000000000000000000" pitchFamily="2" charset="2"/>
              </a:rPr>
              <a:t> vragen/aanvullingen/input van jullie?</a:t>
            </a:r>
            <a:endParaRPr lang="nl-NL" dirty="0"/>
          </a:p>
          <a:p>
            <a:r>
              <a:rPr lang="nl-NL" dirty="0" smtClean="0"/>
              <a:t>Ook vind ik het niet erg als je gewoon je microfoon aanzet en de vraag vervolgens stelt maar Erik houdt ook de chat en handjes in de gaten, waarvoor dank (heb je geen vraag/opmerking zet dan de microfoon wel even uit a.u.b.). </a:t>
            </a:r>
          </a:p>
          <a:p>
            <a:r>
              <a:rPr lang="nl-NL" dirty="0" smtClean="0"/>
              <a:t>Ik vind het fijn als camera’s aanstaan zodat ik met jullie in gesprek kan, in plaats van een monoloog te houden.</a:t>
            </a:r>
          </a:p>
        </p:txBody>
      </p:sp>
    </p:spTree>
    <p:extLst>
      <p:ext uri="{BB962C8B-B14F-4D97-AF65-F5344CB8AC3E}">
        <p14:creationId xmlns:p14="http://schemas.microsoft.com/office/powerpoint/2010/main" val="12551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5866" y="1385345"/>
            <a:ext cx="4127747" cy="857250"/>
          </a:xfrm>
        </p:spPr>
        <p:txBody>
          <a:bodyPr/>
          <a:lstStyle/>
          <a:p>
            <a:r>
              <a:rPr lang="nl-NL" dirty="0" smtClean="0"/>
              <a:t>Routekaart</a:t>
            </a:r>
            <a:endParaRPr lang="nl-NL" dirty="0"/>
          </a:p>
        </p:txBody>
      </p:sp>
      <p:sp>
        <p:nvSpPr>
          <p:cNvPr id="3" name="Tijdelijke aanduiding voor inhoud 2"/>
          <p:cNvSpPr>
            <a:spLocks noGrp="1"/>
          </p:cNvSpPr>
          <p:nvPr>
            <p:ph idx="1"/>
          </p:nvPr>
        </p:nvSpPr>
        <p:spPr>
          <a:xfrm>
            <a:off x="795866" y="2223925"/>
            <a:ext cx="5903872" cy="2192807"/>
          </a:xfrm>
        </p:spPr>
        <p:txBody>
          <a:bodyPr>
            <a:normAutofit fontScale="70000" lnSpcReduction="20000"/>
          </a:bodyPr>
          <a:lstStyle/>
          <a:p>
            <a:pPr marL="0" indent="0">
              <a:buNone/>
            </a:pPr>
            <a:r>
              <a:rPr lang="nl-NL" b="1" dirty="0" smtClean="0"/>
              <a:t>Halte 1. </a:t>
            </a:r>
            <a:r>
              <a:rPr lang="nl-NL" dirty="0" smtClean="0"/>
              <a:t>Iedereen </a:t>
            </a:r>
            <a:r>
              <a:rPr lang="nl-NL" dirty="0"/>
              <a:t>wordt uitgedaagd zijn talenten maximaal </a:t>
            </a:r>
            <a:r>
              <a:rPr lang="nl-NL" dirty="0" smtClean="0"/>
              <a:t>		te </a:t>
            </a:r>
            <a:r>
              <a:rPr lang="nl-NL" dirty="0"/>
              <a:t>ontplooien. </a:t>
            </a:r>
            <a:endParaRPr lang="nl-NL" dirty="0" smtClean="0"/>
          </a:p>
          <a:p>
            <a:pPr marL="0" indent="0">
              <a:buNone/>
            </a:pPr>
            <a:r>
              <a:rPr lang="nl-NL" b="1" dirty="0" smtClean="0"/>
              <a:t>Halte 2. </a:t>
            </a:r>
            <a:r>
              <a:rPr lang="nl-NL" dirty="0" smtClean="0"/>
              <a:t>Leren </a:t>
            </a:r>
            <a:r>
              <a:rPr lang="nl-NL" dirty="0"/>
              <a:t>vindt zoveel mogelijk plaats in een </a:t>
            </a:r>
            <a:r>
              <a:rPr lang="nl-NL" dirty="0" smtClean="0"/>
              <a:t>				authentieke </a:t>
            </a:r>
            <a:r>
              <a:rPr lang="nl-NL" dirty="0"/>
              <a:t>leeromgeving. </a:t>
            </a:r>
            <a:endParaRPr lang="nl-NL" dirty="0" smtClean="0"/>
          </a:p>
          <a:p>
            <a:pPr marL="0" indent="0">
              <a:buNone/>
            </a:pPr>
            <a:r>
              <a:rPr lang="nl-NL" b="1" dirty="0" smtClean="0"/>
              <a:t>Halte 3. </a:t>
            </a:r>
            <a:r>
              <a:rPr lang="nl-NL" dirty="0" smtClean="0"/>
              <a:t>Leren </a:t>
            </a:r>
            <a:r>
              <a:rPr lang="nl-NL" dirty="0"/>
              <a:t>is samen kennis en vaardigheden opdoen, </a:t>
            </a:r>
            <a:r>
              <a:rPr lang="nl-NL" dirty="0" smtClean="0"/>
              <a:t>		onderzoeken en ervaren</a:t>
            </a:r>
            <a:r>
              <a:rPr lang="nl-NL" dirty="0"/>
              <a:t>.  </a:t>
            </a:r>
            <a:endParaRPr lang="nl-NL" dirty="0" smtClean="0"/>
          </a:p>
          <a:p>
            <a:pPr marL="0" indent="0">
              <a:buNone/>
            </a:pPr>
            <a:r>
              <a:rPr lang="nl-NL" b="1" dirty="0" smtClean="0"/>
              <a:t>Halte 4. </a:t>
            </a:r>
            <a:r>
              <a:rPr lang="nl-NL" dirty="0" smtClean="0"/>
              <a:t>De </a:t>
            </a:r>
            <a:r>
              <a:rPr lang="nl-NL" dirty="0"/>
              <a:t>student is primair eigenaar van zijn leerproces. </a:t>
            </a:r>
            <a:endParaRPr lang="nl-NL" dirty="0" smtClean="0"/>
          </a:p>
          <a:p>
            <a:pPr marL="0" indent="0">
              <a:buNone/>
            </a:pPr>
            <a:r>
              <a:rPr lang="nl-NL" b="1" dirty="0" smtClean="0"/>
              <a:t>Halte 5. </a:t>
            </a:r>
            <a:r>
              <a:rPr lang="nl-NL" dirty="0" smtClean="0"/>
              <a:t>Leren </a:t>
            </a:r>
            <a:r>
              <a:rPr lang="nl-NL" dirty="0"/>
              <a:t>vindt plaats in een omgeving waar </a:t>
            </a:r>
            <a:r>
              <a:rPr lang="nl-NL" dirty="0" smtClean="0"/>
              <a:t>				studeerbaarheid </a:t>
            </a:r>
            <a:r>
              <a:rPr lang="nl-NL" dirty="0"/>
              <a:t>voorop </a:t>
            </a:r>
            <a:r>
              <a:rPr lang="nl-NL" dirty="0" smtClean="0"/>
              <a:t>staat</a:t>
            </a:r>
            <a:r>
              <a:rPr lang="nl-NL" dirty="0"/>
              <a:t>.  </a:t>
            </a: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738" y="0"/>
            <a:ext cx="2444262" cy="5143500"/>
          </a:xfrm>
          <a:prstGeom prst="rect">
            <a:avLst/>
          </a:prstGeom>
        </p:spPr>
      </p:pic>
    </p:spTree>
    <p:extLst>
      <p:ext uri="{BB962C8B-B14F-4D97-AF65-F5344CB8AC3E}">
        <p14:creationId xmlns:p14="http://schemas.microsoft.com/office/powerpoint/2010/main" val="41900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Disclaimer</a:t>
            </a:r>
            <a:endParaRPr lang="nl-NL" dirty="0"/>
          </a:p>
        </p:txBody>
      </p:sp>
      <p:pic>
        <p:nvPicPr>
          <p:cNvPr id="7" name="Afbeelding 6"/>
          <p:cNvPicPr>
            <a:picLocks noChangeAspect="1"/>
          </p:cNvPicPr>
          <p:nvPr/>
        </p:nvPicPr>
        <p:blipFill>
          <a:blip r:embed="rId2"/>
          <a:stretch>
            <a:fillRect/>
          </a:stretch>
        </p:blipFill>
        <p:spPr>
          <a:xfrm>
            <a:off x="4336866" y="1691458"/>
            <a:ext cx="4738823" cy="1867140"/>
          </a:xfrm>
          <a:prstGeom prst="rect">
            <a:avLst/>
          </a:prstGeom>
        </p:spPr>
      </p:pic>
      <p:pic>
        <p:nvPicPr>
          <p:cNvPr id="8" name="Afbeelding 7"/>
          <p:cNvPicPr>
            <a:picLocks noChangeAspect="1"/>
          </p:cNvPicPr>
          <p:nvPr/>
        </p:nvPicPr>
        <p:blipFill>
          <a:blip r:embed="rId3"/>
          <a:stretch>
            <a:fillRect/>
          </a:stretch>
        </p:blipFill>
        <p:spPr>
          <a:xfrm>
            <a:off x="457200" y="1394090"/>
            <a:ext cx="3836760" cy="2721363"/>
          </a:xfrm>
          <a:prstGeom prst="rect">
            <a:avLst/>
          </a:prstGeom>
        </p:spPr>
      </p:pic>
      <p:sp>
        <p:nvSpPr>
          <p:cNvPr id="9" name="Vermenigvuldigen 8"/>
          <p:cNvSpPr/>
          <p:nvPr/>
        </p:nvSpPr>
        <p:spPr>
          <a:xfrm>
            <a:off x="1009555" y="1345413"/>
            <a:ext cx="2732049" cy="2770040"/>
          </a:xfrm>
          <a:prstGeom prst="mathMultiply">
            <a:avLst/>
          </a:prstGeom>
          <a:solidFill>
            <a:srgbClr val="663366"/>
          </a:solidFill>
          <a:ln>
            <a:solidFill>
              <a:srgbClr val="6633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3182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06375"/>
            <a:ext cx="6333893" cy="857250"/>
          </a:xfrm>
        </p:spPr>
        <p:txBody>
          <a:bodyPr>
            <a:normAutofit fontScale="90000"/>
          </a:bodyPr>
          <a:lstStyle/>
          <a:p>
            <a:r>
              <a:rPr lang="nl-NL" dirty="0" smtClean="0"/>
              <a:t>Iedereen </a:t>
            </a:r>
            <a:r>
              <a:rPr lang="nl-NL" dirty="0"/>
              <a:t>wordt uitgedaagd zijn talenten maximaal te </a:t>
            </a:r>
            <a:r>
              <a:rPr lang="nl-NL" dirty="0" smtClean="0"/>
              <a:t>ontplooien </a:t>
            </a:r>
            <a:endParaRPr lang="nl-NL" dirty="0"/>
          </a:p>
        </p:txBody>
      </p:sp>
      <p:sp>
        <p:nvSpPr>
          <p:cNvPr id="3" name="Tijdelijke aanduiding voor inhoud 2"/>
          <p:cNvSpPr>
            <a:spLocks noGrp="1"/>
          </p:cNvSpPr>
          <p:nvPr>
            <p:ph idx="1"/>
          </p:nvPr>
        </p:nvSpPr>
        <p:spPr>
          <a:xfrm>
            <a:off x="457200" y="1200151"/>
            <a:ext cx="5876693" cy="2874582"/>
          </a:xfrm>
        </p:spPr>
        <p:txBody>
          <a:bodyPr>
            <a:normAutofit/>
          </a:bodyPr>
          <a:lstStyle/>
          <a:p>
            <a:r>
              <a:rPr lang="nl-NL" dirty="0" smtClean="0"/>
              <a:t>Hoe zijn de teams samengesteld:</a:t>
            </a:r>
          </a:p>
          <a:p>
            <a:pPr lvl="1"/>
            <a:r>
              <a:rPr lang="nl-NL" dirty="0"/>
              <a:t>Toen</a:t>
            </a:r>
          </a:p>
          <a:p>
            <a:pPr lvl="1"/>
            <a:r>
              <a:rPr lang="nl-NL" dirty="0" smtClean="0"/>
              <a:t>Geleerd (vaak wat ging mis;))</a:t>
            </a:r>
            <a:endParaRPr lang="nl-NL" dirty="0"/>
          </a:p>
          <a:p>
            <a:pPr lvl="1"/>
            <a:r>
              <a:rPr lang="nl-NL" dirty="0"/>
              <a:t>Nu </a:t>
            </a:r>
            <a:endParaRPr lang="nl-NL" dirty="0" smtClean="0"/>
          </a:p>
          <a:p>
            <a:r>
              <a:rPr lang="nl-NL" dirty="0" smtClean="0"/>
              <a:t>Tip: Rollen en verantwoordelijkheden</a:t>
            </a:r>
          </a:p>
          <a:p>
            <a:r>
              <a:rPr lang="nl-NL" dirty="0" smtClean="0"/>
              <a:t>Tip: Talentgericht organiseren en team(job)</a:t>
            </a:r>
            <a:r>
              <a:rPr lang="nl-NL" dirty="0" err="1" smtClean="0"/>
              <a:t>crafting</a:t>
            </a:r>
            <a:r>
              <a:rPr lang="nl-NL" dirty="0" smtClean="0"/>
              <a:t> toepassen</a:t>
            </a:r>
          </a:p>
        </p:txBody>
      </p:sp>
      <p:pic>
        <p:nvPicPr>
          <p:cNvPr id="6" name="Afbeelding 5"/>
          <p:cNvPicPr>
            <a:picLocks noChangeAspect="1"/>
          </p:cNvPicPr>
          <p:nvPr/>
        </p:nvPicPr>
        <p:blipFill>
          <a:blip r:embed="rId3"/>
          <a:stretch>
            <a:fillRect/>
          </a:stretch>
        </p:blipFill>
        <p:spPr>
          <a:xfrm>
            <a:off x="6877050" y="0"/>
            <a:ext cx="2266950" cy="5838825"/>
          </a:xfrm>
          <a:prstGeom prst="rect">
            <a:avLst/>
          </a:prstGeom>
        </p:spPr>
      </p:pic>
    </p:spTree>
    <p:extLst>
      <p:ext uri="{BB962C8B-B14F-4D97-AF65-F5344CB8AC3E}">
        <p14:creationId xmlns:p14="http://schemas.microsoft.com/office/powerpoint/2010/main" val="4598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Mentimeter</a:t>
            </a:r>
            <a:endParaRPr lang="nl-NL" dirty="0"/>
          </a:p>
        </p:txBody>
      </p:sp>
      <p:sp>
        <p:nvSpPr>
          <p:cNvPr id="6" name="Tijdelijke aanduiding voor inhoud 5"/>
          <p:cNvSpPr>
            <a:spLocks noGrp="1"/>
          </p:cNvSpPr>
          <p:nvPr>
            <p:ph idx="1"/>
          </p:nvPr>
        </p:nvSpPr>
        <p:spPr/>
        <p:txBody>
          <a:bodyPr/>
          <a:lstStyle/>
          <a:p>
            <a:r>
              <a:rPr lang="nl-NL" dirty="0" smtClean="0"/>
              <a:t>Tips</a:t>
            </a:r>
          </a:p>
          <a:p>
            <a:r>
              <a:rPr lang="nl-NL" dirty="0" smtClean="0"/>
              <a:t>Suggesties</a:t>
            </a:r>
          </a:p>
          <a:p>
            <a:r>
              <a:rPr lang="nl-NL" dirty="0" smtClean="0"/>
              <a:t>Vragen</a:t>
            </a:r>
          </a:p>
          <a:p>
            <a:r>
              <a:rPr lang="nl-NL" dirty="0" smtClean="0"/>
              <a:t>Feedback</a:t>
            </a:r>
          </a:p>
          <a:p>
            <a:r>
              <a:rPr lang="nl-NL" dirty="0" smtClean="0"/>
              <a:t>….</a:t>
            </a:r>
            <a:endParaRPr lang="nl-NL" dirty="0"/>
          </a:p>
        </p:txBody>
      </p:sp>
    </p:spTree>
    <p:extLst>
      <p:ext uri="{BB962C8B-B14F-4D97-AF65-F5344CB8AC3E}">
        <p14:creationId xmlns:p14="http://schemas.microsoft.com/office/powerpoint/2010/main" val="29076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1" y="206375"/>
            <a:ext cx="6110867" cy="1243284"/>
          </a:xfrm>
        </p:spPr>
        <p:txBody>
          <a:bodyPr>
            <a:normAutofit fontScale="90000"/>
          </a:bodyPr>
          <a:lstStyle/>
          <a:p>
            <a:r>
              <a:rPr lang="nl-NL" dirty="0" smtClean="0"/>
              <a:t>Leren </a:t>
            </a:r>
            <a:r>
              <a:rPr lang="nl-NL" dirty="0"/>
              <a:t>vindt zoveel mogelijk plaats in een authentieke </a:t>
            </a:r>
            <a:r>
              <a:rPr lang="nl-NL" dirty="0" smtClean="0"/>
              <a:t>leeromgeving</a:t>
            </a:r>
            <a:r>
              <a:rPr lang="nl-NL" dirty="0"/>
              <a:t/>
            </a:r>
            <a:br>
              <a:rPr lang="nl-NL" dirty="0"/>
            </a:br>
            <a:endParaRPr lang="nl-NL" dirty="0"/>
          </a:p>
        </p:txBody>
      </p:sp>
      <p:sp>
        <p:nvSpPr>
          <p:cNvPr id="3" name="Tijdelijke aanduiding voor inhoud 2"/>
          <p:cNvSpPr>
            <a:spLocks noGrp="1"/>
          </p:cNvSpPr>
          <p:nvPr>
            <p:ph idx="1"/>
          </p:nvPr>
        </p:nvSpPr>
        <p:spPr>
          <a:xfrm>
            <a:off x="457200" y="1545839"/>
            <a:ext cx="6110868" cy="2874582"/>
          </a:xfrm>
        </p:spPr>
        <p:txBody>
          <a:bodyPr>
            <a:normAutofit fontScale="92500" lnSpcReduction="20000"/>
          </a:bodyPr>
          <a:lstStyle/>
          <a:p>
            <a:r>
              <a:rPr lang="nl-NL" b="1" dirty="0" err="1" smtClean="0"/>
              <a:t>Resultaat</a:t>
            </a:r>
            <a:r>
              <a:rPr lang="nl-NL" dirty="0" err="1" smtClean="0"/>
              <a:t>Verantwoordelijke</a:t>
            </a:r>
            <a:r>
              <a:rPr lang="nl-NL" dirty="0" smtClean="0"/>
              <a:t> teams</a:t>
            </a:r>
          </a:p>
          <a:p>
            <a:pPr lvl="1"/>
            <a:r>
              <a:rPr lang="nl-NL" dirty="0"/>
              <a:t>Toen</a:t>
            </a:r>
          </a:p>
          <a:p>
            <a:pPr lvl="1"/>
            <a:r>
              <a:rPr lang="nl-NL" dirty="0"/>
              <a:t>Geleerd (vaak wat ging mis;))</a:t>
            </a:r>
          </a:p>
          <a:p>
            <a:pPr lvl="1"/>
            <a:r>
              <a:rPr lang="nl-NL" dirty="0"/>
              <a:t>Nu </a:t>
            </a:r>
          </a:p>
          <a:p>
            <a:r>
              <a:rPr lang="nl-NL" dirty="0" smtClean="0"/>
              <a:t>Uitdaging</a:t>
            </a:r>
            <a:r>
              <a:rPr lang="nl-NL" dirty="0"/>
              <a:t>: wat als een persoonlijk belang in conflict is met een teambelang?</a:t>
            </a:r>
          </a:p>
          <a:p>
            <a:endParaRPr lang="nl-NL" dirty="0" smtClean="0"/>
          </a:p>
          <a:p>
            <a:pPr marL="457200" lvl="1" indent="0">
              <a:buNone/>
            </a:pPr>
            <a:endParaRPr lang="nl-NL" dirty="0"/>
          </a:p>
          <a:p>
            <a:pPr marL="0" indent="0">
              <a:buNone/>
            </a:pPr>
            <a:r>
              <a:rPr lang="nl-NL" dirty="0" smtClean="0"/>
              <a:t> </a:t>
            </a:r>
          </a:p>
          <a:p>
            <a:pPr marL="0" indent="0">
              <a:buNone/>
            </a:pPr>
            <a:endParaRPr lang="nl-NL" dirty="0"/>
          </a:p>
        </p:txBody>
      </p:sp>
      <p:pic>
        <p:nvPicPr>
          <p:cNvPr id="4" name="Afbeelding 3"/>
          <p:cNvPicPr>
            <a:picLocks noChangeAspect="1"/>
          </p:cNvPicPr>
          <p:nvPr/>
        </p:nvPicPr>
        <p:blipFill>
          <a:blip r:embed="rId3"/>
          <a:stretch>
            <a:fillRect/>
          </a:stretch>
        </p:blipFill>
        <p:spPr>
          <a:xfrm>
            <a:off x="6677025" y="0"/>
            <a:ext cx="2466975" cy="5829300"/>
          </a:xfrm>
          <a:prstGeom prst="rect">
            <a:avLst/>
          </a:prstGeom>
        </p:spPr>
      </p:pic>
    </p:spTree>
    <p:extLst>
      <p:ext uri="{BB962C8B-B14F-4D97-AF65-F5344CB8AC3E}">
        <p14:creationId xmlns:p14="http://schemas.microsoft.com/office/powerpoint/2010/main" val="375596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Mentimeter</a:t>
            </a:r>
            <a:endParaRPr lang="nl-NL" dirty="0"/>
          </a:p>
        </p:txBody>
      </p:sp>
      <p:sp>
        <p:nvSpPr>
          <p:cNvPr id="6" name="Tijdelijke aanduiding voor inhoud 5"/>
          <p:cNvSpPr>
            <a:spLocks noGrp="1"/>
          </p:cNvSpPr>
          <p:nvPr>
            <p:ph idx="1"/>
          </p:nvPr>
        </p:nvSpPr>
        <p:spPr/>
        <p:txBody>
          <a:bodyPr/>
          <a:lstStyle/>
          <a:p>
            <a:r>
              <a:rPr lang="nl-NL" dirty="0" smtClean="0"/>
              <a:t>Tips</a:t>
            </a:r>
          </a:p>
          <a:p>
            <a:r>
              <a:rPr lang="nl-NL" dirty="0" smtClean="0"/>
              <a:t>Suggesties</a:t>
            </a:r>
          </a:p>
          <a:p>
            <a:r>
              <a:rPr lang="nl-NL" dirty="0" smtClean="0"/>
              <a:t>Vragen</a:t>
            </a:r>
          </a:p>
          <a:p>
            <a:r>
              <a:rPr lang="nl-NL" dirty="0" smtClean="0"/>
              <a:t>Feedback</a:t>
            </a:r>
          </a:p>
          <a:p>
            <a:r>
              <a:rPr lang="nl-NL" dirty="0" smtClean="0"/>
              <a:t>….</a:t>
            </a:r>
            <a:endParaRPr lang="nl-NL" dirty="0"/>
          </a:p>
        </p:txBody>
      </p:sp>
    </p:spTree>
    <p:extLst>
      <p:ext uri="{BB962C8B-B14F-4D97-AF65-F5344CB8AC3E}">
        <p14:creationId xmlns:p14="http://schemas.microsoft.com/office/powerpoint/2010/main" val="1655553191"/>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3" ma:contentTypeDescription="Een nieuw document maken." ma:contentTypeScope="" ma:versionID="fa24f68941456f88d6a0dfbb24d8ed3f">
  <xsd:schema xmlns:xsd="http://www.w3.org/2001/XMLSchema" xmlns:xs="http://www.w3.org/2001/XMLSchema" xmlns:p="http://schemas.microsoft.com/office/2006/metadata/properties" xmlns:ns3="4dfc51d9-fd9a-4c2e-9b35-2a6b8dbf690b" xmlns:ns4="305d9c35-e4e7-46dc-b696-2e0d98cbe4ff" targetNamespace="http://schemas.microsoft.com/office/2006/metadata/properties" ma:root="true" ma:fieldsID="190de6782d79726cce5cf50948afdfef" ns3:_="" ns4:_="">
    <xsd:import namespace="4dfc51d9-fd9a-4c2e-9b35-2a6b8dbf690b"/>
    <xsd:import namespace="305d9c35-e4e7-46dc-b696-2e0d98cbe4f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687007-B495-4B58-A317-4D40111EEBFD}">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305d9c35-e4e7-46dc-b696-2e0d98cbe4ff"/>
    <ds:schemaRef ds:uri="http://purl.org/dc/terms/"/>
    <ds:schemaRef ds:uri="http://schemas.openxmlformats.org/package/2006/metadata/core-properties"/>
    <ds:schemaRef ds:uri="4dfc51d9-fd9a-4c2e-9b35-2a6b8dbf690b"/>
    <ds:schemaRef ds:uri="http://www.w3.org/XML/1998/namespace"/>
    <ds:schemaRef ds:uri="http://purl.org/dc/dcmitype/"/>
  </ds:schemaRefs>
</ds:datastoreItem>
</file>

<file path=customXml/itemProps2.xml><?xml version="1.0" encoding="utf-8"?>
<ds:datastoreItem xmlns:ds="http://schemas.openxmlformats.org/officeDocument/2006/customXml" ds:itemID="{0436D582-FE52-48AB-99EB-932163B92F6B}">
  <ds:schemaRefs>
    <ds:schemaRef ds:uri="http://schemas.microsoft.com/sharepoint/v3/contenttype/forms"/>
  </ds:schemaRefs>
</ds:datastoreItem>
</file>

<file path=customXml/itemProps3.xml><?xml version="1.0" encoding="utf-8"?>
<ds:datastoreItem xmlns:ds="http://schemas.openxmlformats.org/officeDocument/2006/customXml" ds:itemID="{3BA70162-E408-4139-AE72-80D5FEAEE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c51d9-fd9a-4c2e-9b35-2a6b8dbf690b"/>
    <ds:schemaRef ds:uri="305d9c35-e4e7-46dc-b696-2e0d98cbe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PPT_Fontys_NL_universeel</Template>
  <TotalTime>0</TotalTime>
  <Words>437</Words>
  <Application>Microsoft Office PowerPoint</Application>
  <PresentationFormat>Diavoorstelling (16:9)</PresentationFormat>
  <Paragraphs>104</Paragraphs>
  <Slides>19</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Aangepast ontwerp</vt:lpstr>
      <vt:lpstr>De leerreis van vier jaar werken in ResultaatVerantwoordelijke Teams (RVT’s) bij de Fontys Paramedische Hogeschool</vt:lpstr>
      <vt:lpstr>Even voorstellen…</vt:lpstr>
      <vt:lpstr>Verkeersregels</vt:lpstr>
      <vt:lpstr>Routekaart</vt:lpstr>
      <vt:lpstr>Disclaimer</vt:lpstr>
      <vt:lpstr>Iedereen wordt uitgedaagd zijn talenten maximaal te ontplooien </vt:lpstr>
      <vt:lpstr>Mentimeter</vt:lpstr>
      <vt:lpstr>Leren vindt zoveel mogelijk plaats in een authentieke leeromgeving </vt:lpstr>
      <vt:lpstr>Mentimeter</vt:lpstr>
      <vt:lpstr>Leren is samen kennis en vaardigheden opdoen, onderzoeken en ervaren   </vt:lpstr>
      <vt:lpstr>PowerPoint-presentatie</vt:lpstr>
      <vt:lpstr>Mentimeter</vt:lpstr>
      <vt:lpstr>De student is primair eigenaar van zijn leerproces </vt:lpstr>
      <vt:lpstr>Mentimeter</vt:lpstr>
      <vt:lpstr>Leren vindt plaats in een omgeving waar studeerbaarheid voorop staat   </vt:lpstr>
      <vt:lpstr>PowerPoint-presentatie</vt:lpstr>
      <vt:lpstr>Mentimeter</vt:lpstr>
      <vt:lpstr>Ruimte om te leren</vt:lpstr>
      <vt:lpstr>Practice what you preach/teach</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leerreis van vier jaar werken in ResultaatVerantwoordelijke Teams (RVT’s) bij de Fontys Paramedische Hogeschool</dc:title>
  <dc:creator>Pijnenburg,Madelon M.J.</dc:creator>
  <cp:lastModifiedBy>Pijnenburg,Madelon M.J.</cp:lastModifiedBy>
  <cp:revision>32</cp:revision>
  <cp:lastPrinted>2014-08-19T14:33:34Z</cp:lastPrinted>
  <dcterms:created xsi:type="dcterms:W3CDTF">2020-10-06T10:47:54Z</dcterms:created>
  <dcterms:modified xsi:type="dcterms:W3CDTF">2020-10-12T08:24:25Z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ies>
</file>