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</p:sldMasterIdLst>
  <p:notesMasterIdLst>
    <p:notesMasterId r:id="rId16"/>
  </p:notesMasterIdLst>
  <p:handoutMasterIdLst>
    <p:handoutMasterId r:id="rId17"/>
  </p:handoutMasterIdLst>
  <p:sldIdLst>
    <p:sldId id="265" r:id="rId5"/>
    <p:sldId id="260" r:id="rId6"/>
    <p:sldId id="299" r:id="rId7"/>
    <p:sldId id="307" r:id="rId8"/>
    <p:sldId id="300" r:id="rId9"/>
    <p:sldId id="301" r:id="rId10"/>
    <p:sldId id="305" r:id="rId11"/>
    <p:sldId id="302" r:id="rId12"/>
    <p:sldId id="303" r:id="rId13"/>
    <p:sldId id="306" r:id="rId14"/>
    <p:sldId id="308" r:id="rId15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797DA8E-F123-6145-A9C5-0C3B2A2EB7B7}">
          <p14:sldIdLst/>
        </p14:section>
        <p14:section name="Corporate" id="{80BFA01C-CD74-7845-B021-672224978863}">
          <p14:sldIdLst>
            <p14:sldId id="265"/>
            <p14:sldId id="260"/>
            <p14:sldId id="299"/>
            <p14:sldId id="307"/>
            <p14:sldId id="300"/>
            <p14:sldId id="301"/>
            <p14:sldId id="305"/>
            <p14:sldId id="302"/>
            <p14:sldId id="303"/>
            <p14:sldId id="306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76E0"/>
    <a:srgbClr val="015997"/>
    <a:srgbClr val="05599F"/>
    <a:srgbClr val="809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74" autoAdjust="0"/>
  </p:normalViewPr>
  <p:slideViewPr>
    <p:cSldViewPr snapToGrid="0" snapToObjects="1">
      <p:cViewPr varScale="1">
        <p:scale>
          <a:sx n="116" d="100"/>
          <a:sy n="116" d="100"/>
        </p:scale>
        <p:origin x="518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t>3-10-2019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5F5A1-BB00-0941-975C-8C9B35B50ACB}" type="datetimeFigureOut">
              <a:rPr lang="nl-NL" smtClean="0"/>
              <a:t>3-10-2019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EF66-4D75-7F4B-B988-73C87E66D5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22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-Titelpagin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">
            <a:extLst>
              <a:ext uri="{FF2B5EF4-FFF2-40B4-BE49-F238E27FC236}">
                <a16:creationId xmlns:a16="http://schemas.microsoft.com/office/drawing/2014/main" id="{62ADC6AA-8A38-2B47-B2C5-B4B845293F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4" y="1007100"/>
            <a:ext cx="9139111" cy="41364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83F7A29-5FB3-744B-BB79-718AD9369F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6356954" y="1009280"/>
            <a:ext cx="2787046" cy="413531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DEC3B5-16C8-9D4A-B958-4C27CB4779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4284000"/>
            <a:ext cx="982800" cy="682884"/>
          </a:xfrm>
          <a:prstGeom prst="rect">
            <a:avLst/>
          </a:prstGeom>
        </p:spPr>
      </p:pic>
      <p:sp>
        <p:nvSpPr>
          <p:cNvPr id="15" name="Tijdelijke aanduiding voor titel 1">
            <a:extLst>
              <a:ext uri="{FF2B5EF4-FFF2-40B4-BE49-F238E27FC236}">
                <a16:creationId xmlns:a16="http://schemas.microsoft.com/office/drawing/2014/main" id="{872BD80B-1E6D-9548-B9CA-F8E18172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92" y="240499"/>
            <a:ext cx="8722800" cy="320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600" b="0" i="0" baseline="0">
                <a:solidFill>
                  <a:schemeClr val="accent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E2E20AE-61E1-5E49-9499-61276AF4E1FF}"/>
              </a:ext>
            </a:extLst>
          </p:cNvPr>
          <p:cNvCxnSpPr/>
          <p:nvPr userDrawn="1"/>
        </p:nvCxnSpPr>
        <p:spPr>
          <a:xfrm>
            <a:off x="305636" y="598744"/>
            <a:ext cx="8532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3579E567-BD3F-0B49-AF6E-2A2ED55BB8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92" y="626268"/>
            <a:ext cx="2783007" cy="128587"/>
          </a:xfrm>
          <a:prstGeom prst="rect">
            <a:avLst/>
          </a:prstGeom>
        </p:spPr>
        <p:txBody>
          <a:bodyPr lIns="90000" tIns="36000" bIns="36000">
            <a:noAutofit/>
          </a:bodyPr>
          <a:lstStyle>
            <a:lvl1pPr marL="0" indent="0" algn="l">
              <a:lnSpc>
                <a:spcPts val="600"/>
              </a:lnSpc>
              <a:buNone/>
              <a:defRPr sz="600" b="0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ts val="1400"/>
              </a:lnSpc>
              <a:defRPr sz="1400" cap="all" baseline="0">
                <a:solidFill>
                  <a:schemeClr val="bg1"/>
                </a:solidFill>
                <a:latin typeface="Frutiger LT Pro 55 Roman" pitchFamily="34" charset="0"/>
              </a:defRPr>
            </a:lvl2pPr>
            <a:lvl3pPr>
              <a:lnSpc>
                <a:spcPts val="1400"/>
              </a:lnSpc>
              <a:defRPr sz="1400" cap="all" baseline="0">
                <a:solidFill>
                  <a:schemeClr val="bg1"/>
                </a:solidFill>
                <a:latin typeface="Frutiger LT Pro 55 Roman" pitchFamily="34" charset="0"/>
              </a:defRPr>
            </a:lvl3pPr>
            <a:lvl4pPr>
              <a:lnSpc>
                <a:spcPts val="1400"/>
              </a:lnSpc>
              <a:defRPr sz="1400" cap="all" baseline="0">
                <a:solidFill>
                  <a:schemeClr val="bg1"/>
                </a:solidFill>
                <a:latin typeface="Frutiger LT Pro 55 Roman" pitchFamily="34" charset="0"/>
              </a:defRPr>
            </a:lvl4pPr>
            <a:lvl5pPr>
              <a:lnSpc>
                <a:spcPts val="1400"/>
              </a:lnSpc>
              <a:defRPr sz="1400" cap="all" baseline="0">
                <a:solidFill>
                  <a:schemeClr val="bg1"/>
                </a:solidFill>
                <a:latin typeface="Frutiger LT Pro 55 Roman" pitchFamily="34" charset="0"/>
              </a:defRPr>
            </a:lvl5pPr>
          </a:lstStyle>
          <a:p>
            <a:pPr lvl="0"/>
            <a:r>
              <a:rPr lang="nl-NL" dirty="0"/>
              <a:t>FONTYS PRO</a:t>
            </a:r>
          </a:p>
        </p:txBody>
      </p:sp>
      <p:sp>
        <p:nvSpPr>
          <p:cNvPr id="20" name="Tijdelijke aanduiding voor tekst 7">
            <a:extLst>
              <a:ext uri="{FF2B5EF4-FFF2-40B4-BE49-F238E27FC236}">
                <a16:creationId xmlns:a16="http://schemas.microsoft.com/office/drawing/2014/main" id="{EC9DB589-8E52-6940-9426-081B5EAFE9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3801" y="626268"/>
            <a:ext cx="4665135" cy="128587"/>
          </a:xfrm>
          <a:prstGeom prst="rect">
            <a:avLst/>
          </a:prstGeom>
        </p:spPr>
        <p:txBody>
          <a:bodyPr tIns="36000" rIns="36000" bIns="36000">
            <a:noAutofit/>
          </a:bodyPr>
          <a:lstStyle>
            <a:lvl1pPr marL="90488" indent="-90488" algn="r">
              <a:lnSpc>
                <a:spcPts val="600"/>
              </a:lnSpc>
              <a:buSzPct val="150000"/>
              <a:buFontTx/>
              <a:buBlip>
                <a:blip r:embed="rId5"/>
              </a:buBlip>
              <a:defRPr sz="600" b="0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ts val="1400"/>
              </a:lnSpc>
              <a:defRPr sz="1400" cap="all" baseline="0">
                <a:solidFill>
                  <a:schemeClr val="bg1"/>
                </a:solidFill>
                <a:latin typeface="Frutiger LT Pro 55 Roman" pitchFamily="34" charset="0"/>
              </a:defRPr>
            </a:lvl2pPr>
            <a:lvl3pPr>
              <a:lnSpc>
                <a:spcPts val="1400"/>
              </a:lnSpc>
              <a:defRPr sz="1400" cap="all" baseline="0">
                <a:solidFill>
                  <a:schemeClr val="bg1"/>
                </a:solidFill>
                <a:latin typeface="Frutiger LT Pro 55 Roman" pitchFamily="34" charset="0"/>
              </a:defRPr>
            </a:lvl3pPr>
            <a:lvl4pPr>
              <a:lnSpc>
                <a:spcPts val="1400"/>
              </a:lnSpc>
              <a:defRPr sz="1400" cap="all" baseline="0">
                <a:solidFill>
                  <a:schemeClr val="bg1"/>
                </a:solidFill>
                <a:latin typeface="Frutiger LT Pro 55 Roman" pitchFamily="34" charset="0"/>
              </a:defRPr>
            </a:lvl4pPr>
            <a:lvl5pPr>
              <a:lnSpc>
                <a:spcPts val="1400"/>
              </a:lnSpc>
              <a:defRPr sz="1400" cap="all" baseline="0">
                <a:solidFill>
                  <a:schemeClr val="bg1"/>
                </a:solidFill>
                <a:latin typeface="Frutiger LT Pro 55 Roman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BC20175A-7C1A-C849-8D72-869A00347B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73175" y="2614269"/>
            <a:ext cx="2870825" cy="2753544"/>
          </a:xfrm>
          <a:prstGeom prst="rect">
            <a:avLst/>
          </a:prstGeom>
        </p:spPr>
      </p:pic>
      <p:sp>
        <p:nvSpPr>
          <p:cNvPr id="14" name="Tekstvak 13"/>
          <p:cNvSpPr txBox="1"/>
          <p:nvPr userDrawn="1"/>
        </p:nvSpPr>
        <p:spPr>
          <a:xfrm>
            <a:off x="6553862" y="1356300"/>
            <a:ext cx="2426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300" b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'</a:t>
            </a:r>
            <a:endParaRPr lang="nl-NL" sz="23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idx="14" hasCustomPrompt="1"/>
          </p:nvPr>
        </p:nvSpPr>
        <p:spPr>
          <a:xfrm>
            <a:off x="6659936" y="1356907"/>
            <a:ext cx="2396186" cy="1526471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>
              <a:buNone/>
              <a:defRPr b="1">
                <a:latin typeface="Arial"/>
                <a:cs typeface="Arial"/>
              </a:defRPr>
            </a:lvl2pPr>
            <a:lvl3pPr marL="914400" indent="0">
              <a:buNone/>
              <a:defRPr b="1">
                <a:latin typeface="Arial"/>
                <a:cs typeface="Arial"/>
              </a:defRPr>
            </a:lvl3pPr>
            <a:lvl4pPr marL="1371600" indent="0">
              <a:buNone/>
              <a:defRPr b="1">
                <a:latin typeface="Arial"/>
                <a:cs typeface="Arial"/>
              </a:defRPr>
            </a:lvl4pPr>
            <a:lvl5pPr marL="1828800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Quote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dolores</a:t>
            </a:r>
            <a:r>
              <a:rPr lang="nl-NL" dirty="0"/>
              <a:t> </a:t>
            </a:r>
            <a:r>
              <a:rPr lang="nl-NL" dirty="0" err="1"/>
              <a:t>espas</a:t>
            </a:r>
            <a:r>
              <a:rPr lang="nl-NL" dirty="0"/>
              <a:t> mag </a:t>
            </a:r>
            <a:r>
              <a:rPr lang="nl-NL" dirty="0" err="1"/>
              <a:t>nolulet</a:t>
            </a:r>
            <a:r>
              <a:rPr lang="nl-NL" dirty="0"/>
              <a:t> </a:t>
            </a:r>
            <a:r>
              <a:rPr lang="nl-NL" dirty="0" err="1"/>
              <a:t>naron</a:t>
            </a:r>
            <a:r>
              <a:rPr lang="nl-NL" dirty="0"/>
              <a:t> </a:t>
            </a:r>
            <a:r>
              <a:rPr lang="nl-NL" dirty="0" err="1"/>
              <a:t>estan</a:t>
            </a:r>
            <a:r>
              <a:rPr lang="nl-NL" dirty="0"/>
              <a:t>.'</a:t>
            </a:r>
          </a:p>
        </p:txBody>
      </p:sp>
    </p:spTree>
    <p:extLst>
      <p:ext uri="{BB962C8B-B14F-4D97-AF65-F5344CB8AC3E}">
        <p14:creationId xmlns:p14="http://schemas.microsoft.com/office/powerpoint/2010/main" val="378051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orate-Titelpagin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1">
            <a:extLst>
              <a:ext uri="{FF2B5EF4-FFF2-40B4-BE49-F238E27FC236}">
                <a16:creationId xmlns:a16="http://schemas.microsoft.com/office/drawing/2014/main" id="{067FBBA9-66C0-CA4E-8EA8-6AC08724B3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4" y="1008190"/>
            <a:ext cx="9139111" cy="41364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230913C-2D9B-8749-80C9-10359F3D2F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6356954" y="1009280"/>
            <a:ext cx="2787046" cy="413531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55AFF66-B155-1743-81F5-404CD3A8A4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4284000"/>
            <a:ext cx="982800" cy="68288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F8565042-357A-B14D-9FCE-DD179962B9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73175" y="2614269"/>
            <a:ext cx="2870825" cy="2753544"/>
          </a:xfrm>
          <a:prstGeom prst="rect">
            <a:avLst/>
          </a:prstGeom>
        </p:spPr>
      </p:pic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872BD80B-1E6D-9548-B9CA-F8E18172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92" y="240499"/>
            <a:ext cx="8722800" cy="320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600" b="0" i="0" baseline="0">
                <a:solidFill>
                  <a:schemeClr val="accent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E2E20AE-61E1-5E49-9499-61276AF4E1FF}"/>
              </a:ext>
            </a:extLst>
          </p:cNvPr>
          <p:cNvCxnSpPr/>
          <p:nvPr userDrawn="1"/>
        </p:nvCxnSpPr>
        <p:spPr>
          <a:xfrm>
            <a:off x="305636" y="598744"/>
            <a:ext cx="8532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3579E567-BD3F-0B49-AF6E-2A2ED55BB8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92" y="626268"/>
            <a:ext cx="2783007" cy="128587"/>
          </a:xfrm>
          <a:prstGeom prst="rect">
            <a:avLst/>
          </a:prstGeom>
        </p:spPr>
        <p:txBody>
          <a:bodyPr lIns="90000" tIns="36000" bIns="36000">
            <a:noAutofit/>
          </a:bodyPr>
          <a:lstStyle>
            <a:lvl1pPr marL="0" indent="0" algn="l">
              <a:lnSpc>
                <a:spcPts val="600"/>
              </a:lnSpc>
              <a:buNone/>
              <a:defRPr sz="600" b="0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ts val="1400"/>
              </a:lnSpc>
              <a:defRPr sz="1400" cap="all" baseline="0">
                <a:solidFill>
                  <a:schemeClr val="bg1"/>
                </a:solidFill>
                <a:latin typeface="Frutiger LT Pro 55 Roman" pitchFamily="34" charset="0"/>
              </a:defRPr>
            </a:lvl2pPr>
            <a:lvl3pPr>
              <a:lnSpc>
                <a:spcPts val="1400"/>
              </a:lnSpc>
              <a:defRPr sz="1400" cap="all" baseline="0">
                <a:solidFill>
                  <a:schemeClr val="bg1"/>
                </a:solidFill>
                <a:latin typeface="Frutiger LT Pro 55 Roman" pitchFamily="34" charset="0"/>
              </a:defRPr>
            </a:lvl3pPr>
            <a:lvl4pPr>
              <a:lnSpc>
                <a:spcPts val="1400"/>
              </a:lnSpc>
              <a:defRPr sz="1400" cap="all" baseline="0">
                <a:solidFill>
                  <a:schemeClr val="bg1"/>
                </a:solidFill>
                <a:latin typeface="Frutiger LT Pro 55 Roman" pitchFamily="34" charset="0"/>
              </a:defRPr>
            </a:lvl4pPr>
            <a:lvl5pPr>
              <a:lnSpc>
                <a:spcPts val="1400"/>
              </a:lnSpc>
              <a:defRPr sz="1400" cap="all" baseline="0">
                <a:solidFill>
                  <a:schemeClr val="bg1"/>
                </a:solidFill>
                <a:latin typeface="Frutiger LT Pro 55 Roman" pitchFamily="34" charset="0"/>
              </a:defRPr>
            </a:lvl5pPr>
          </a:lstStyle>
          <a:p>
            <a:pPr lvl="0"/>
            <a:r>
              <a:rPr lang="nl-NL" dirty="0"/>
              <a:t>FONTYS PRO</a:t>
            </a: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EC9DB589-8E52-6940-9426-081B5EAFE9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3801" y="626268"/>
            <a:ext cx="4665135" cy="128587"/>
          </a:xfrm>
          <a:prstGeom prst="rect">
            <a:avLst/>
          </a:prstGeom>
        </p:spPr>
        <p:txBody>
          <a:bodyPr tIns="36000" rIns="36000" bIns="36000">
            <a:noAutofit/>
          </a:bodyPr>
          <a:lstStyle>
            <a:lvl1pPr marL="90488" indent="-90488" algn="r">
              <a:lnSpc>
                <a:spcPts val="600"/>
              </a:lnSpc>
              <a:buSzPct val="150000"/>
              <a:buFontTx/>
              <a:buBlip>
                <a:blip r:embed="rId6"/>
              </a:buBlip>
              <a:defRPr sz="600" b="0" i="0" cap="all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ts val="1400"/>
              </a:lnSpc>
              <a:defRPr sz="1400" cap="all" baseline="0">
                <a:solidFill>
                  <a:schemeClr val="bg1"/>
                </a:solidFill>
                <a:latin typeface="Frutiger LT Pro 55 Roman" pitchFamily="34" charset="0"/>
              </a:defRPr>
            </a:lvl2pPr>
            <a:lvl3pPr>
              <a:lnSpc>
                <a:spcPts val="1400"/>
              </a:lnSpc>
              <a:defRPr sz="1400" cap="all" baseline="0">
                <a:solidFill>
                  <a:schemeClr val="bg1"/>
                </a:solidFill>
                <a:latin typeface="Frutiger LT Pro 55 Roman" pitchFamily="34" charset="0"/>
              </a:defRPr>
            </a:lvl3pPr>
            <a:lvl4pPr>
              <a:lnSpc>
                <a:spcPts val="1400"/>
              </a:lnSpc>
              <a:defRPr sz="1400" cap="all" baseline="0">
                <a:solidFill>
                  <a:schemeClr val="bg1"/>
                </a:solidFill>
                <a:latin typeface="Frutiger LT Pro 55 Roman" pitchFamily="34" charset="0"/>
              </a:defRPr>
            </a:lvl4pPr>
            <a:lvl5pPr>
              <a:lnSpc>
                <a:spcPts val="1400"/>
              </a:lnSpc>
              <a:defRPr sz="1400" cap="all" baseline="0">
                <a:solidFill>
                  <a:schemeClr val="bg1"/>
                </a:solidFill>
                <a:latin typeface="Frutiger LT Pro 55 Roman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6" name="Tekstvak 15"/>
          <p:cNvSpPr txBox="1"/>
          <p:nvPr userDrawn="1"/>
        </p:nvSpPr>
        <p:spPr>
          <a:xfrm>
            <a:off x="6553862" y="1356300"/>
            <a:ext cx="2426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300" b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'</a:t>
            </a:r>
            <a:endParaRPr lang="nl-NL" sz="23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jdelijke aanduiding voor tekst 2"/>
          <p:cNvSpPr>
            <a:spLocks noGrp="1"/>
          </p:cNvSpPr>
          <p:nvPr>
            <p:ph type="body" idx="14" hasCustomPrompt="1"/>
          </p:nvPr>
        </p:nvSpPr>
        <p:spPr>
          <a:xfrm>
            <a:off x="6659936" y="1356907"/>
            <a:ext cx="2396186" cy="1526471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b="1">
                <a:latin typeface="Arial"/>
                <a:cs typeface="Arial"/>
              </a:defRPr>
            </a:lvl2pPr>
            <a:lvl3pPr marL="914400" indent="0">
              <a:buNone/>
              <a:defRPr b="1">
                <a:latin typeface="Arial"/>
                <a:cs typeface="Arial"/>
              </a:defRPr>
            </a:lvl3pPr>
            <a:lvl4pPr marL="1371600" indent="0">
              <a:buNone/>
              <a:defRPr b="1">
                <a:latin typeface="Arial"/>
                <a:cs typeface="Arial"/>
              </a:defRPr>
            </a:lvl4pPr>
            <a:lvl5pPr marL="1828800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Quote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dolores</a:t>
            </a:r>
            <a:r>
              <a:rPr lang="nl-NL" dirty="0"/>
              <a:t> </a:t>
            </a:r>
            <a:r>
              <a:rPr lang="nl-NL" dirty="0" err="1"/>
              <a:t>espas</a:t>
            </a:r>
            <a:r>
              <a:rPr lang="nl-NL" dirty="0"/>
              <a:t> mag </a:t>
            </a:r>
            <a:r>
              <a:rPr lang="nl-NL" dirty="0" err="1"/>
              <a:t>nolulet</a:t>
            </a:r>
            <a:r>
              <a:rPr lang="nl-NL" dirty="0"/>
              <a:t> </a:t>
            </a:r>
            <a:r>
              <a:rPr lang="nl-NL" dirty="0" err="1"/>
              <a:t>naron</a:t>
            </a:r>
            <a:r>
              <a:rPr lang="nl-NL" dirty="0"/>
              <a:t> </a:t>
            </a:r>
            <a:r>
              <a:rPr lang="nl-NL" dirty="0" err="1"/>
              <a:t>estan</a:t>
            </a:r>
            <a:r>
              <a:rPr lang="nl-NL" dirty="0"/>
              <a:t>.'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rate-Titel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2400" y="1200151"/>
            <a:ext cx="8722800" cy="287458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009C97A-0677-DD42-A489-F1039FAB5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9831" y="4630341"/>
            <a:ext cx="48705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BEBA378-1FC0-1E48-932B-BEB54863F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3810" y="4641986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64E8C05-E278-0042-ABA4-DC2DC3E1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2743" y="4629600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accent4"/>
                </a:solidFill>
                <a:latin typeface="+mj-lt"/>
              </a:defRPr>
            </a:lvl1pPr>
          </a:lstStyle>
          <a:p>
            <a:fld id="{4ED2B493-C1EE-714C-B8A9-F38F4D8CE6E7}" type="datetimeFigureOut">
              <a:rPr lang="nl-NL" smtClean="0"/>
              <a:pPr/>
              <a:t>3-10-2019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-Twee-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 volgblad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12400" y="1198800"/>
            <a:ext cx="4283400" cy="28949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199" y="1200150"/>
            <a:ext cx="4285407" cy="28949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69C277A8-ADA1-E44D-A02F-2FC0CF6BE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9831" y="4630341"/>
            <a:ext cx="48705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B717C99D-6188-0D4C-B810-61576C150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3810" y="4641986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datum 6">
            <a:extLst>
              <a:ext uri="{FF2B5EF4-FFF2-40B4-BE49-F238E27FC236}">
                <a16:creationId xmlns:a16="http://schemas.microsoft.com/office/drawing/2014/main" id="{F545DDDF-BC04-C24C-8D8C-86F24B98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2743" y="4629600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accent4"/>
                </a:solidFill>
                <a:latin typeface="+mj-lt"/>
              </a:defRPr>
            </a:lvl1pPr>
          </a:lstStyle>
          <a:p>
            <a:fld id="{4ED2B493-C1EE-714C-B8A9-F38F4D8CE6E7}" type="datetimeFigureOut">
              <a:rPr lang="nl-NL" smtClean="0"/>
              <a:pPr/>
              <a:t>3-10-2019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rporate-Afbeelding-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-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F7DCA26-1E3E-9B46-B079-ABB50214B5C5}"/>
              </a:ext>
            </a:extLst>
          </p:cNvPr>
          <p:cNvSpPr/>
          <p:nvPr userDrawn="1"/>
        </p:nvSpPr>
        <p:spPr>
          <a:xfrm>
            <a:off x="0" y="0"/>
            <a:ext cx="9144000" cy="41016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0A31709-346C-6C48-A1F1-7F2837F1C9A9}"/>
              </a:ext>
            </a:extLst>
          </p:cNvPr>
          <p:cNvSpPr/>
          <p:nvPr userDrawn="1"/>
        </p:nvSpPr>
        <p:spPr>
          <a:xfrm>
            <a:off x="7461377" y="4530929"/>
            <a:ext cx="126829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NL" sz="1050" dirty="0">
                <a:solidFill>
                  <a:schemeClr val="accent2"/>
                </a:solidFill>
              </a:rPr>
              <a:t>FONTYS.NL/PRO</a:t>
            </a:r>
          </a:p>
        </p:txBody>
      </p:sp>
    </p:spTree>
    <p:extLst>
      <p:ext uri="{BB962C8B-B14F-4D97-AF65-F5344CB8AC3E}">
        <p14:creationId xmlns:p14="http://schemas.microsoft.com/office/powerpoint/2010/main" val="407077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12399" y="206375"/>
            <a:ext cx="8722800" cy="85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 van presentatie, </a:t>
            </a:r>
            <a:r>
              <a:rPr lang="nl-NL" dirty="0" err="1"/>
              <a:t>Arial</a:t>
            </a:r>
            <a:r>
              <a:rPr lang="nl-NL" dirty="0"/>
              <a:t> 32pt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2400" y="1200151"/>
            <a:ext cx="8721207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99831" y="4630341"/>
            <a:ext cx="48705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3810" y="4641986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7842039-91CC-714F-B232-C60B55B5D4A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4284000"/>
            <a:ext cx="982800" cy="68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38" r:id="rId2"/>
    <p:sldLayoutId id="2147483823" r:id="rId3"/>
    <p:sldLayoutId id="2147483825" r:id="rId4"/>
    <p:sldLayoutId id="2147483830" r:id="rId5"/>
    <p:sldLayoutId id="214748384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rgbClr val="0076E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3B498-75EE-9A4F-AF1A-E57D8EE80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Fontys brede aanpak, profilering, campagne en ondersteunende tools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2BAD17-EB2F-4A49-905C-FEC4BDA8A8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Fontys</a:t>
            </a:r>
            <a:r>
              <a:rPr lang="nl-NL" dirty="0"/>
              <a:t> pro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133401-14BE-2D40-873B-487518906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vrijdag 19 juli 2019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BCF44C-7035-D048-B6DF-57DFF387359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/>
              <a:t>Ik wil</a:t>
            </a:r>
            <a:br>
              <a:rPr lang="nl-NL" dirty="0"/>
            </a:br>
            <a:r>
              <a:rPr lang="nl-NL" dirty="0"/>
              <a:t>inspiratie opdoen.'</a:t>
            </a:r>
          </a:p>
        </p:txBody>
      </p:sp>
    </p:spTree>
    <p:extLst>
      <p:ext uri="{BB962C8B-B14F-4D97-AF65-F5344CB8AC3E}">
        <p14:creationId xmlns:p14="http://schemas.microsoft.com/office/powerpoint/2010/main" val="19377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kunnen we elkaar meegeven?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komen docenten/ deeltijd coördinaten aan hun informatie?</a:t>
            </a:r>
          </a:p>
          <a:p>
            <a:r>
              <a:rPr lang="nl-NL" dirty="0" smtClean="0"/>
              <a:t>Welke tools hebben ze hiervoor nodig en wat kunnen wij (M&amp;C) bieden?</a:t>
            </a:r>
          </a:p>
          <a:p>
            <a:pPr lvl="0"/>
            <a:r>
              <a:rPr lang="nl-NL" dirty="0"/>
              <a:t>Weten we welke informatie snel vindbaar moet zijn voor </a:t>
            </a:r>
            <a:r>
              <a:rPr lang="nl-NL" dirty="0" err="1"/>
              <a:t>potentials</a:t>
            </a:r>
            <a:r>
              <a:rPr lang="nl-NL" dirty="0"/>
              <a:t> en waarom? (Opleidingenzoeker en Goede start Pro)</a:t>
            </a:r>
          </a:p>
        </p:txBody>
      </p:sp>
    </p:spTree>
    <p:extLst>
      <p:ext uri="{BB962C8B-B14F-4D97-AF65-F5344CB8AC3E}">
        <p14:creationId xmlns:p14="http://schemas.microsoft.com/office/powerpoint/2010/main" val="1142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Zijn er,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/>
              <a:t>v</a:t>
            </a:r>
            <a:r>
              <a:rPr lang="nl-NL" dirty="0" smtClean="0"/>
              <a:t>ragen en/ opmerkingen?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36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04AD2-CC4D-824F-9897-5F30034B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F01E09-6E5C-F14A-8B7D-0C28B4C6E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1800" dirty="0" smtClean="0"/>
              <a:t>Voorstelrondje</a:t>
            </a:r>
            <a:r>
              <a:rPr lang="nl-NL" sz="1800" dirty="0" smtClean="0"/>
              <a:t>, wie is </a:t>
            </a:r>
            <a:r>
              <a:rPr lang="nl-NL" sz="1800" dirty="0"/>
              <a:t>wie </a:t>
            </a:r>
            <a:r>
              <a:rPr lang="nl-NL" sz="1800" dirty="0" smtClean="0"/>
              <a:t>- 5 min </a:t>
            </a:r>
            <a:endParaRPr lang="nl-NL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l-NL" sz="1800" dirty="0" smtClean="0"/>
              <a:t>Oefening </a:t>
            </a:r>
            <a:r>
              <a:rPr lang="nl-NL" sz="1800" dirty="0" smtClean="0"/>
              <a:t>1 + uitkomsten </a:t>
            </a:r>
            <a:r>
              <a:rPr lang="nl-NL" sz="1800" dirty="0" smtClean="0"/>
              <a:t>bespreken - 7 min </a:t>
            </a:r>
            <a:endParaRPr lang="nl-NL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l-NL" sz="1800" dirty="0" smtClean="0"/>
              <a:t>Oefening </a:t>
            </a:r>
            <a:r>
              <a:rPr lang="nl-NL" sz="1800" dirty="0" smtClean="0"/>
              <a:t>2 + uitkomsten </a:t>
            </a:r>
            <a:r>
              <a:rPr lang="nl-NL" sz="1800" dirty="0" smtClean="0"/>
              <a:t>bespreken - 7 min </a:t>
            </a:r>
            <a:endParaRPr lang="nl-NL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l-NL" sz="1800" dirty="0" smtClean="0"/>
              <a:t>Oefening 3 + uitkomsten bespreken - 7 min </a:t>
            </a:r>
            <a:endParaRPr lang="nl-NL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l-NL" sz="1800" dirty="0" smtClean="0"/>
              <a:t>Uitkomsten </a:t>
            </a:r>
            <a:r>
              <a:rPr lang="nl-NL" sz="1800" dirty="0" smtClean="0"/>
              <a:t>samenvatten en </a:t>
            </a:r>
            <a:r>
              <a:rPr lang="nl-NL" sz="1800" dirty="0" smtClean="0"/>
              <a:t>bespreken - 10 min </a:t>
            </a:r>
            <a:endParaRPr lang="nl-NL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l-NL" sz="1800" dirty="0" smtClean="0"/>
              <a:t>Wat </a:t>
            </a:r>
            <a:r>
              <a:rPr lang="nl-NL" sz="1800" dirty="0" smtClean="0"/>
              <a:t>kunnen we elkaar meegeven</a:t>
            </a:r>
            <a:r>
              <a:rPr lang="nl-NL" sz="1800" dirty="0"/>
              <a:t>? </a:t>
            </a:r>
            <a:r>
              <a:rPr lang="nl-NL" sz="1800" dirty="0" smtClean="0"/>
              <a:t>- 5 min </a:t>
            </a:r>
            <a:endParaRPr lang="nl-NL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l-NL" sz="1800" dirty="0" smtClean="0"/>
              <a:t>Afsluiting - </a:t>
            </a:r>
            <a:r>
              <a:rPr lang="nl-NL" sz="1800" dirty="0"/>
              <a:t>2 </a:t>
            </a:r>
            <a:r>
              <a:rPr lang="nl-NL" sz="1800" dirty="0" smtClean="0"/>
              <a:t>min </a:t>
            </a:r>
            <a:endParaRPr lang="nl-NL" sz="1800" dirty="0" smtClean="0"/>
          </a:p>
        </p:txBody>
      </p:sp>
    </p:spTree>
    <p:extLst>
      <p:ext uri="{BB962C8B-B14F-4D97-AF65-F5344CB8AC3E}">
        <p14:creationId xmlns:p14="http://schemas.microsoft.com/office/powerpoint/2010/main" val="23125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Voorstelrondje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Margot </a:t>
            </a:r>
            <a:r>
              <a:rPr lang="nl-NL" dirty="0" err="1" smtClean="0"/>
              <a:t>Pessers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Teun Slot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Beiden </a:t>
            </a:r>
            <a:r>
              <a:rPr lang="nl-NL" dirty="0"/>
              <a:t>w</a:t>
            </a:r>
            <a:r>
              <a:rPr lang="nl-NL" dirty="0" smtClean="0"/>
              <a:t>erkzaam bij dienst M&amp;C </a:t>
            </a:r>
          </a:p>
        </p:txBody>
      </p:sp>
    </p:spTree>
    <p:extLst>
      <p:ext uri="{BB962C8B-B14F-4D97-AF65-F5344CB8AC3E}">
        <p14:creationId xmlns:p14="http://schemas.microsoft.com/office/powerpoint/2010/main" val="32257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Winkelstraat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20" y="1184133"/>
            <a:ext cx="5659403" cy="36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Oefening 1.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dirty="0" smtClean="0"/>
              <a:t>Uitleg:</a:t>
            </a:r>
          </a:p>
          <a:p>
            <a:pPr marL="0" indent="0">
              <a:buNone/>
            </a:pPr>
            <a:r>
              <a:rPr lang="nl-NL" sz="2000" dirty="0" smtClean="0"/>
              <a:t>Er is een winkelstraat met verschillende winkels. Per 2/3-tal ben je verantwoordelijk voor één van die winkels. </a:t>
            </a:r>
            <a:r>
              <a:rPr lang="nl-NL" sz="2000" dirty="0"/>
              <a:t>Eén </a:t>
            </a:r>
            <a:r>
              <a:rPr lang="nl-NL" sz="2000" dirty="0" smtClean="0"/>
              <a:t>groep heeft een dubbelrol, deze heeft ook de rol als winkeliersvereniging.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Vraag: hoe ga je bereiken dat je eigen producten/diensten gekocht (afgenomen) worden?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Tijd: 2 min overleg, 2 min om het uit te leggen.</a:t>
            </a: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21" y="3491259"/>
            <a:ext cx="224547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Oefening 2.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Uitleg:</a:t>
            </a:r>
          </a:p>
          <a:p>
            <a:pPr marL="0" indent="0">
              <a:buNone/>
            </a:pPr>
            <a:r>
              <a:rPr lang="nl-NL" sz="2000" dirty="0" smtClean="0"/>
              <a:t>Je hebt diezelfde winkel en hebt nu bedacht hoe je ervoor gaat zorgen dat je product gekocht wordt.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Vraag: hoe ga je bereiken </a:t>
            </a:r>
            <a:r>
              <a:rPr lang="nl-NL" sz="2000" dirty="0" smtClean="0"/>
              <a:t>dat er (meer) mensen in je winkel komen?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Tijd: </a:t>
            </a:r>
            <a:r>
              <a:rPr lang="nl-NL" sz="2000" dirty="0" smtClean="0"/>
              <a:t>2 min </a:t>
            </a:r>
            <a:r>
              <a:rPr lang="nl-NL" sz="2000" dirty="0"/>
              <a:t>overleg, 2 min om het uit te leggen.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678" y="3491868"/>
            <a:ext cx="2243522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Oefening 3.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200" dirty="0"/>
              <a:t>Uitleg:</a:t>
            </a:r>
          </a:p>
          <a:p>
            <a:pPr marL="0" indent="0">
              <a:buNone/>
            </a:pPr>
            <a:r>
              <a:rPr lang="nl-NL" sz="2200" dirty="0" smtClean="0"/>
              <a:t>Je hebt diezelfde winkel en hebt nu bedacht hoe je ervoor gaat zorgen dat je product/dienst </a:t>
            </a:r>
            <a:r>
              <a:rPr lang="nl-NL" sz="2200" dirty="0" smtClean="0"/>
              <a:t>gekocht </a:t>
            </a:r>
            <a:r>
              <a:rPr lang="nl-NL" sz="2200" dirty="0" smtClean="0"/>
              <a:t>of afgenomen wordt en er mensen in je winkel komen.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Vraag: hoe ga je bereiken </a:t>
            </a:r>
            <a:r>
              <a:rPr lang="nl-NL" sz="2200" dirty="0" smtClean="0"/>
              <a:t>dat er meer mensen in de winkelstraat komen?</a:t>
            </a: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Tijd: </a:t>
            </a:r>
            <a:r>
              <a:rPr lang="nl-NL" sz="2200" dirty="0" smtClean="0"/>
              <a:t>2 min </a:t>
            </a:r>
            <a:r>
              <a:rPr lang="nl-NL" sz="2200" dirty="0"/>
              <a:t>overleg, 2 min om het uit te leggen.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678" y="3491868"/>
            <a:ext cx="2243522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Uitkomsten samenvatten en </a:t>
            </a:r>
            <a:r>
              <a:rPr lang="nl-NL" dirty="0" smtClean="0"/>
              <a:t>bespreken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Kunnen de winkels zonder elkaar? Kunnen de winkels zonder de winkeliersvereniging en andersom?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Of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Kunnen de verschillende partijen niet </a:t>
            </a:r>
            <a:r>
              <a:rPr lang="nl-NL" dirty="0"/>
              <a:t>zonder elkaar. Sterker </a:t>
            </a:r>
            <a:r>
              <a:rPr lang="nl-NL" dirty="0" smtClean="0"/>
              <a:t>nog:  </a:t>
            </a:r>
            <a:r>
              <a:rPr lang="nl-NL" dirty="0"/>
              <a:t>samenwerken, zorgen dat alles optelt, alles met elkaar verbinden, zorgt voor </a:t>
            </a:r>
            <a:r>
              <a:rPr lang="nl-NL" dirty="0" smtClean="0"/>
              <a:t>een beter </a:t>
            </a:r>
            <a:r>
              <a:rPr lang="nl-NL" dirty="0"/>
              <a:t>resultaat. Heeft positieve impact op </a:t>
            </a:r>
            <a:r>
              <a:rPr lang="nl-NL" dirty="0" smtClean="0"/>
              <a:t>het versterken </a:t>
            </a:r>
            <a:r>
              <a:rPr lang="nl-NL" dirty="0"/>
              <a:t>van het merk, bereiken van onze doelen, krachtigere communicatie-inspanning, nieuwe samenwerking (letterlijk samen), en beter </a:t>
            </a:r>
            <a:r>
              <a:rPr lang="nl-NL" dirty="0" smtClean="0"/>
              <a:t>rendement/groei </a:t>
            </a:r>
            <a:r>
              <a:rPr lang="nl-NL" dirty="0"/>
              <a:t>marktaandeel/meer instroom.</a:t>
            </a:r>
          </a:p>
        </p:txBody>
      </p:sp>
    </p:spTree>
    <p:extLst>
      <p:ext uri="{BB962C8B-B14F-4D97-AF65-F5344CB8AC3E}">
        <p14:creationId xmlns:p14="http://schemas.microsoft.com/office/powerpoint/2010/main" val="12981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Metafoor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2400" y="1200151"/>
            <a:ext cx="8722800" cy="3176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 smtClean="0"/>
              <a:t>De winkels staan voor de instituten. De winkeliersvereniging voor corporate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26" y="2003995"/>
            <a:ext cx="3480824" cy="223222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80" y="2003995"/>
            <a:ext cx="3480847" cy="22322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02" y="1775587"/>
            <a:ext cx="4965324" cy="31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ntys Pro Corporate">
  <a:themeElements>
    <a:clrScheme name="Aangepast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53366"/>
      </a:accent1>
      <a:accent2>
        <a:srgbClr val="0076E0"/>
      </a:accent2>
      <a:accent3>
        <a:srgbClr val="93ADFC"/>
      </a:accent3>
      <a:accent4>
        <a:srgbClr val="818386"/>
      </a:accent4>
      <a:accent5>
        <a:srgbClr val="E3DDE3"/>
      </a:accent5>
      <a:accent6>
        <a:srgbClr val="CEC2CE"/>
      </a:accent6>
      <a:hlink>
        <a:srgbClr val="0076E0"/>
      </a:hlink>
      <a:folHlink>
        <a:srgbClr val="0076E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486CF9A84E4B83A1D382449A9E59" ma:contentTypeVersion="11" ma:contentTypeDescription="Een nieuw document maken." ma:contentTypeScope="" ma:versionID="6035e217792944a9f85cb60666ff2e19">
  <xsd:schema xmlns:xsd="http://www.w3.org/2001/XMLSchema" xmlns:xs="http://www.w3.org/2001/XMLSchema" xmlns:p="http://schemas.microsoft.com/office/2006/metadata/properties" xmlns:ns3="305d9c35-e4e7-46dc-b696-2e0d98cbe4ff" xmlns:ns4="4dfc51d9-fd9a-4c2e-9b35-2a6b8dbf690b" targetNamespace="http://schemas.microsoft.com/office/2006/metadata/properties" ma:root="true" ma:fieldsID="9acc2273159ca59d0d637787f953c7c3" ns3:_="" ns4:_="">
    <xsd:import namespace="305d9c35-e4e7-46dc-b696-2e0d98cbe4ff"/>
    <xsd:import namespace="4dfc51d9-fd9a-4c2e-9b35-2a6b8dbf69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d9c35-e4e7-46dc-b696-2e0d98cbe4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c51d9-fd9a-4c2e-9b35-2a6b8dbf6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130B73-818F-45E3-89E4-206E0E7387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B5E503-7617-43CE-9BA0-6859B69FA5A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05d9c35-e4e7-46dc-b696-2e0d98cbe4ff"/>
    <ds:schemaRef ds:uri="4dfc51d9-fd9a-4c2e-9b35-2a6b8dbf690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A97D38-4105-41FB-AEA1-A1F5A5ADC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d9c35-e4e7-46dc-b696-2e0d98cbe4ff"/>
    <ds:schemaRef ds:uri="4dfc51d9-fd9a-4c2e-9b35-2a6b8dbf6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PPT-FontysPRO</Template>
  <TotalTime>0</TotalTime>
  <Words>419</Words>
  <Application>Microsoft Office PowerPoint</Application>
  <PresentationFormat>Diavoorstelling (16:9)</PresentationFormat>
  <Paragraphs>61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Frutiger LT Pro 55 Roman</vt:lpstr>
      <vt:lpstr>Fontys Pro Corporate</vt:lpstr>
      <vt:lpstr>Fontys brede aanpak, profilering, campagne en ondersteunende tools</vt:lpstr>
      <vt:lpstr>Programma</vt:lpstr>
      <vt:lpstr>Voorstelrondje</vt:lpstr>
      <vt:lpstr>Oefeningen</vt:lpstr>
      <vt:lpstr>Oefening 1.</vt:lpstr>
      <vt:lpstr>Oefening 2.</vt:lpstr>
      <vt:lpstr>Oefening 3.</vt:lpstr>
      <vt:lpstr>Uitkomsten samenvatten en bespreken</vt:lpstr>
      <vt:lpstr>Metafoor</vt:lpstr>
      <vt:lpstr>Wat kunnen we elkaar meegeven?</vt:lpstr>
      <vt:lpstr>Afsluiting</vt:lpstr>
    </vt:vector>
  </TitlesOfParts>
  <Manager/>
  <Company>Fontys Hogescholen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Academy Studiesucces deeltijd</dc:title>
  <dc:subject>Voor vooruitdenkers</dc:subject>
  <dc:creator>Slot,Teun T.</dc:creator>
  <cp:keywords/>
  <dc:description>Fontys Hogeschool - Copyright</dc:description>
  <cp:lastModifiedBy>Slot,Teun T.</cp:lastModifiedBy>
  <cp:revision>25</cp:revision>
  <cp:lastPrinted>2014-08-19T14:33:34Z</cp:lastPrinted>
  <dcterms:created xsi:type="dcterms:W3CDTF">2019-07-19T08:44:40Z</dcterms:created>
  <dcterms:modified xsi:type="dcterms:W3CDTF">2019-10-03T14:57:03Z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0x010100C95F486CF9A84E4B83A1D382449A9E59</vt:lpwstr>
  </property>
  <property fmtid="{D5CDD505-2E9C-101B-9397-08002B2CF9AE}" pid="3" name="Documentsoort">
    <vt:lpwstr/>
  </property>
</Properties>
</file>