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0" r:id="rId5"/>
  </p:sldMasterIdLst>
  <p:sldIdLst>
    <p:sldId id="270" r:id="rId6"/>
    <p:sldId id="271" r:id="rId7"/>
    <p:sldId id="295" r:id="rId8"/>
    <p:sldId id="294" r:id="rId9"/>
    <p:sldId id="297" r:id="rId10"/>
    <p:sldId id="293" r:id="rId11"/>
    <p:sldId id="283" r:id="rId12"/>
    <p:sldId id="298" r:id="rId13"/>
  </p:sldIdLst>
  <p:sldSz cx="13439775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 userDrawn="1">
          <p15:clr>
            <a:srgbClr val="A4A3A4"/>
          </p15:clr>
        </p15:guide>
        <p15:guide id="2" pos="43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30" y="270"/>
      </p:cViewPr>
      <p:guideLst>
        <p:guide orient="horz" pos="2358"/>
        <p:guide pos="43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74"/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next page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6">
                <a:latin typeface="Arial"/>
                <a:cs typeface="Arial"/>
              </a:defRPr>
            </a:lvl1pPr>
            <a:lvl2pPr>
              <a:defRPr sz="2339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15282" y="6805459"/>
            <a:ext cx="66538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44878" y="6822574"/>
            <a:ext cx="12196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6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14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0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38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40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5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24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52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1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35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74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1990" y="1763925"/>
            <a:ext cx="5935900" cy="4254868"/>
          </a:xfrm>
        </p:spPr>
        <p:txBody>
          <a:bodyPr>
            <a:normAutofit/>
          </a:bodyPr>
          <a:lstStyle>
            <a:lvl1pPr>
              <a:defRPr sz="2339">
                <a:latin typeface="Arial"/>
                <a:cs typeface="Arial"/>
              </a:defRPr>
            </a:lvl1pPr>
            <a:lvl2pPr>
              <a:defRPr sz="2105">
                <a:latin typeface="Arial"/>
                <a:cs typeface="Arial"/>
              </a:defRPr>
            </a:lvl2pPr>
            <a:lvl3pPr>
              <a:defRPr sz="2339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31886" y="1763925"/>
            <a:ext cx="5935900" cy="4254869"/>
          </a:xfrm>
        </p:spPr>
        <p:txBody>
          <a:bodyPr>
            <a:normAutofit/>
          </a:bodyPr>
          <a:lstStyle>
            <a:lvl1pPr>
              <a:defRPr sz="2339">
                <a:latin typeface="Arial"/>
                <a:cs typeface="Arial"/>
              </a:defRPr>
            </a:lvl1pPr>
            <a:lvl2pPr>
              <a:defRPr sz="2105">
                <a:latin typeface="Arial"/>
                <a:cs typeface="Arial"/>
              </a:defRPr>
            </a:lvl2pPr>
            <a:lvl3pPr>
              <a:defRPr sz="2339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15282" y="6805459"/>
            <a:ext cx="66538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44878" y="6822574"/>
            <a:ext cx="12196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8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74"/>
            </a:lvl1pPr>
          </a:lstStyle>
          <a:p>
            <a:r>
              <a:rPr lang="nl-NL" dirty="0" smtClean="0"/>
              <a:t>Titel </a:t>
            </a:r>
            <a:r>
              <a:rPr lang="nl-NL" dirty="0" err="1" smtClean="0"/>
              <a:t>volgblad</a:t>
            </a:r>
            <a:r>
              <a:rPr lang="nl-NL" dirty="0" smtClean="0"/>
              <a:t> </a:t>
            </a:r>
            <a:r>
              <a:rPr lang="nl-NL" dirty="0" err="1" smtClean="0"/>
              <a:t>Arial</a:t>
            </a:r>
            <a:r>
              <a:rPr lang="nl-NL" dirty="0" smtClean="0"/>
              <a:t> 28pt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1989" y="1889513"/>
            <a:ext cx="5938234" cy="4353813"/>
          </a:xfrm>
        </p:spPr>
        <p:txBody>
          <a:bodyPr>
            <a:normAutofit/>
          </a:bodyPr>
          <a:lstStyle>
            <a:lvl1pPr>
              <a:defRPr sz="2339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827220" y="1889513"/>
            <a:ext cx="5940567" cy="4353813"/>
          </a:xfrm>
        </p:spPr>
        <p:txBody>
          <a:bodyPr>
            <a:normAutofit/>
          </a:bodyPr>
          <a:lstStyle>
            <a:lvl1pPr>
              <a:defRPr sz="2339"/>
            </a:lvl1pPr>
            <a:lvl2pPr>
              <a:defRPr sz="2339"/>
            </a:lvl2pPr>
            <a:lvl3pPr>
              <a:defRPr sz="2105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15282" y="6805459"/>
            <a:ext cx="66538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10244878" y="6822574"/>
            <a:ext cx="12196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98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4290" y="5291773"/>
            <a:ext cx="8063865" cy="625306"/>
          </a:xfrm>
        </p:spPr>
        <p:txBody>
          <a:bodyPr anchor="b">
            <a:noAutofit/>
          </a:bodyPr>
          <a:lstStyle>
            <a:lvl1pPr algn="l">
              <a:defRPr sz="2339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34290" y="676639"/>
            <a:ext cx="8063865" cy="4535805"/>
          </a:xfrm>
        </p:spPr>
        <p:txBody>
          <a:bodyPr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34290" y="5917080"/>
            <a:ext cx="8063865" cy="886629"/>
          </a:xfrm>
        </p:spPr>
        <p:txBody>
          <a:bodyPr/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0712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al_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82"/>
            <a:ext cx="13425187" cy="7553708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93616" y="6805459"/>
            <a:ext cx="9356862" cy="40248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826220" y="6822574"/>
            <a:ext cx="1219628" cy="4024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193617" y="2058793"/>
            <a:ext cx="10852234" cy="1259946"/>
          </a:xfrm>
        </p:spPr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93617" y="3265071"/>
            <a:ext cx="10852234" cy="3222885"/>
          </a:xfrm>
        </p:spPr>
        <p:txBody>
          <a:bodyPr/>
          <a:lstStyle>
            <a:lvl1pPr>
              <a:defRPr sz="2806">
                <a:latin typeface="Arial"/>
                <a:cs typeface="Arial"/>
              </a:defRPr>
            </a:lvl1pPr>
            <a:lvl2pPr>
              <a:defRPr sz="2339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71207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al_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83"/>
            <a:ext cx="13425187" cy="7553706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93616" y="6805459"/>
            <a:ext cx="9356862" cy="40248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826220" y="6822574"/>
            <a:ext cx="1219628" cy="4024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193617" y="2058793"/>
            <a:ext cx="10852234" cy="1259946"/>
          </a:xfrm>
        </p:spPr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93617" y="3265071"/>
            <a:ext cx="10852234" cy="3222885"/>
          </a:xfrm>
        </p:spPr>
        <p:txBody>
          <a:bodyPr/>
          <a:lstStyle>
            <a:lvl1pPr>
              <a:defRPr sz="2806">
                <a:latin typeface="Arial"/>
                <a:cs typeface="Arial"/>
              </a:defRPr>
            </a:lvl1pPr>
            <a:lvl2pPr>
              <a:defRPr sz="2339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2125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al-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82"/>
            <a:ext cx="13425187" cy="7553708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530608" y="6805459"/>
            <a:ext cx="8019870" cy="402483"/>
          </a:xfrm>
          <a:prstGeom prst="rect">
            <a:avLst/>
          </a:prstGeom>
        </p:spPr>
        <p:txBody>
          <a:bodyPr/>
          <a:lstStyle/>
          <a:p>
            <a:r>
              <a:rPr lang="nl-NL" dirty="0" err="1" smtClean="0"/>
              <a:t>Footer</a:t>
            </a:r>
            <a:endParaRPr lang="nl-NL" dirty="0" smtClean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826220" y="6822574"/>
            <a:ext cx="1219628" cy="402483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463959" y="2058793"/>
            <a:ext cx="10581891" cy="1259946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463959" y="3265071"/>
            <a:ext cx="10581891" cy="3942871"/>
          </a:xfrm>
        </p:spPr>
        <p:txBody>
          <a:bodyPr/>
          <a:lstStyle>
            <a:lvl1pPr algn="r">
              <a:defRPr sz="2806">
                <a:latin typeface="Arial"/>
                <a:cs typeface="Arial"/>
              </a:defRPr>
            </a:lvl1pPr>
            <a:lvl2pPr algn="r">
              <a:defRPr sz="2339"/>
            </a:lvl2pPr>
          </a:lstStyle>
          <a:p>
            <a:pPr lvl="0"/>
            <a:r>
              <a:rPr lang="nl-NL" dirty="0" smtClean="0"/>
              <a:t>Klik om de tekststijl van het sjabloon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66845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23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6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" y="3581"/>
            <a:ext cx="13423069" cy="7552514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71989" y="303320"/>
            <a:ext cx="12095798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r>
              <a:rPr lang="nl-NL" dirty="0" smtClean="0"/>
              <a:t>, </a:t>
            </a:r>
            <a:r>
              <a:rPr lang="nl-NL" dirty="0" err="1" smtClean="0"/>
              <a:t>Arial</a:t>
            </a:r>
            <a:r>
              <a:rPr lang="nl-NL" dirty="0" smtClean="0"/>
              <a:t> 32pt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71989" y="1763926"/>
            <a:ext cx="12095798" cy="422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315282" y="6805459"/>
            <a:ext cx="66538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nl-NL" dirty="0" err="1" smtClean="0"/>
              <a:t>Footer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44878" y="6822574"/>
            <a:ext cx="12196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4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534604" rtl="0" eaLnBrk="1" latinLnBrk="0" hangingPunct="1">
        <a:spcBef>
          <a:spcPct val="0"/>
        </a:spcBef>
        <a:buNone/>
        <a:defRPr sz="3742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400953" indent="-400953" algn="l" defTabSz="534604" rtl="0" eaLnBrk="1" latinLnBrk="0" hangingPunct="1">
        <a:spcBef>
          <a:spcPct val="20000"/>
        </a:spcBef>
        <a:buFont typeface="Arial"/>
        <a:buChar char="•"/>
        <a:defRPr sz="2806" kern="1200">
          <a:solidFill>
            <a:schemeClr val="tx1"/>
          </a:solidFill>
          <a:latin typeface="Arial"/>
          <a:ea typeface="+mn-ea"/>
          <a:cs typeface="Arial"/>
        </a:defRPr>
      </a:lvl1pPr>
      <a:lvl2pPr marL="868731" indent="-334127" algn="l" defTabSz="534604" rtl="0" eaLnBrk="1" latinLnBrk="0" hangingPunct="1">
        <a:spcBef>
          <a:spcPct val="20000"/>
        </a:spcBef>
        <a:buFont typeface="Arial"/>
        <a:buChar char="–"/>
        <a:defRPr sz="3274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534604" rtl="0" eaLnBrk="1" latinLnBrk="0" hangingPunct="1">
        <a:spcBef>
          <a:spcPct val="20000"/>
        </a:spcBef>
        <a:buFont typeface="Arial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534604" rtl="0" eaLnBrk="1" latinLnBrk="0" hangingPunct="1">
        <a:spcBef>
          <a:spcPct val="20000"/>
        </a:spcBef>
        <a:buFont typeface="Arial"/>
        <a:buChar char="–"/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534604" rtl="0" eaLnBrk="1" latinLnBrk="0" hangingPunct="1">
        <a:spcBef>
          <a:spcPct val="20000"/>
        </a:spcBef>
        <a:buFont typeface="Arial"/>
        <a:buChar char="»"/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AD50-B061-454E-9B48-5D218BDD66E9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A1A3-6036-4C61-A58B-AF33614E05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76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6624" y="1231975"/>
            <a:ext cx="7559677" cy="50957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nl-NL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question </a:t>
            </a:r>
            <a:r>
              <a:rPr lang="nl-NL" sz="4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6399" y="2224791"/>
            <a:ext cx="10777658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“landscape” of concepts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nl-NL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question: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concepts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dataset 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cross-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service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1835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peer-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categorized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concepts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suplemented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experts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 research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research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nl-NL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nl-NL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97163"/>
              </p:ext>
            </p:extLst>
          </p:nvPr>
        </p:nvGraphicFramePr>
        <p:xfrm>
          <a:off x="1223441" y="1650756"/>
          <a:ext cx="11065915" cy="471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196">
                  <a:extLst>
                    <a:ext uri="{9D8B030D-6E8A-4147-A177-3AD203B41FA5}">
                      <a16:colId xmlns:a16="http://schemas.microsoft.com/office/drawing/2014/main" val="3636520557"/>
                    </a:ext>
                  </a:extLst>
                </a:gridCol>
                <a:gridCol w="5740719">
                  <a:extLst>
                    <a:ext uri="{9D8B030D-6E8A-4147-A177-3AD203B41FA5}">
                      <a16:colId xmlns:a16="http://schemas.microsoft.com/office/drawing/2014/main" val="3099036967"/>
                    </a:ext>
                  </a:extLst>
                </a:gridCol>
              </a:tblGrid>
              <a:tr h="797276">
                <a:tc gridSpan="2">
                  <a:txBody>
                    <a:bodyPr/>
                    <a:lstStyle/>
                    <a:p>
                      <a:pPr algn="l"/>
                      <a:r>
                        <a:rPr lang="nl-NL" sz="2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Categorizing</a:t>
                      </a:r>
                      <a:r>
                        <a:rPr lang="nl-NL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concepts</a:t>
                      </a:r>
                      <a:r>
                        <a:rPr lang="nl-NL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nl-NL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r>
                        <a:rPr lang="nl-NL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nl-NL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nl-NL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3366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393051"/>
                  </a:ext>
                </a:extLst>
              </a:tr>
              <a:tr h="202854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r>
                        <a:rPr lang="nl-NL" sz="18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-based</a:t>
                      </a:r>
                      <a:r>
                        <a:rPr lang="nl-NL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8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concepts</a:t>
                      </a:r>
                      <a:endParaRPr lang="nl-NL" sz="1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nl-NL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nl-NL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  <a:r>
                        <a:rPr lang="nl-NL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nl-NL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infrastructural</a:t>
                      </a:r>
                      <a:r>
                        <a:rPr lang="nl-NL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nl-NL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place-based</a:t>
                      </a:r>
                      <a:r>
                        <a:rPr lang="nl-NL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nl-NL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6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Process-based</a:t>
                      </a:r>
                      <a:r>
                        <a:rPr lang="nl-NL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8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concepts</a:t>
                      </a:r>
                      <a:endParaRPr lang="nl-NL" sz="18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55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56679"/>
                  </a:ext>
                </a:extLst>
              </a:tr>
              <a:tr h="371244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Living lab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(or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work-integrated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or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work-based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-)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92763"/>
                  </a:ext>
                </a:extLst>
              </a:tr>
              <a:tr h="370032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of expertise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community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58267"/>
                  </a:ext>
                </a:extLst>
              </a:tr>
              <a:tr h="370436"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16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336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Interprofessional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7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336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research (incl. PAR, SAR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PALAR)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3366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044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1391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Hybrid</a:t>
                      </a:r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configurations</a:t>
                      </a:r>
                      <a:r>
                        <a:rPr lang="nl-NL" sz="16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/environments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435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</a:t>
                      </a:r>
                      <a:r>
                        <a:rPr lang="nl-NL" sz="16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workplaces</a:t>
                      </a:r>
                      <a:endParaRPr lang="nl-NL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49184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lang="nl-NL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Categorizing</a:t>
            </a:r>
            <a:r>
              <a:rPr lang="nl-NL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4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244019" y="7012422"/>
            <a:ext cx="61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Duinkerke, Snoeren, Jacobs &amp; Bongers (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0" name="Ovaal 69"/>
          <p:cNvSpPr>
            <a:spLocks noChangeAspect="1"/>
          </p:cNvSpPr>
          <p:nvPr/>
        </p:nvSpPr>
        <p:spPr>
          <a:xfrm>
            <a:off x="5627037" y="2837251"/>
            <a:ext cx="5040000" cy="50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al 70"/>
          <p:cNvSpPr>
            <a:spLocks noChangeAspect="1"/>
          </p:cNvSpPr>
          <p:nvPr/>
        </p:nvSpPr>
        <p:spPr>
          <a:xfrm>
            <a:off x="3026088" y="2827340"/>
            <a:ext cx="5040000" cy="50400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al 71"/>
          <p:cNvSpPr>
            <a:spLocks noChangeAspect="1"/>
          </p:cNvSpPr>
          <p:nvPr/>
        </p:nvSpPr>
        <p:spPr>
          <a:xfrm>
            <a:off x="4327685" y="376329"/>
            <a:ext cx="5040000" cy="504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366446" y="1859444"/>
            <a:ext cx="292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of) Professional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4876103" y="3434381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Education-Practice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7807252" y="3401859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Research-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6348284" y="5888924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-Research</a:t>
            </a:r>
          </a:p>
        </p:txBody>
      </p:sp>
      <p:sp>
        <p:nvSpPr>
          <p:cNvPr id="79" name="Pijl-rechts 78"/>
          <p:cNvSpPr/>
          <p:nvPr/>
        </p:nvSpPr>
        <p:spPr>
          <a:xfrm>
            <a:off x="9717644" y="3230808"/>
            <a:ext cx="3775261" cy="2470251"/>
          </a:xfrm>
          <a:prstGeom prst="rightArrow">
            <a:avLst/>
          </a:prstGeom>
          <a:solidFill>
            <a:srgbClr val="6633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development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professionals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cross-sector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(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connections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possibilities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practice-authentic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curricula</a:t>
            </a:r>
          </a:p>
        </p:txBody>
      </p:sp>
      <p:sp>
        <p:nvSpPr>
          <p:cNvPr id="80" name="Ovaal 79"/>
          <p:cNvSpPr/>
          <p:nvPr/>
        </p:nvSpPr>
        <p:spPr>
          <a:xfrm>
            <a:off x="5946099" y="3580167"/>
            <a:ext cx="1800000" cy="1800000"/>
          </a:xfrm>
          <a:prstGeom prst="ellipse">
            <a:avLst/>
          </a:prstGeom>
          <a:noFill/>
          <a:ln w="25400">
            <a:solidFill>
              <a:srgbClr val="66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ijl-rechts 80"/>
          <p:cNvSpPr/>
          <p:nvPr/>
        </p:nvSpPr>
        <p:spPr>
          <a:xfrm>
            <a:off x="0" y="2433566"/>
            <a:ext cx="4293685" cy="41660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opportunity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Vulnarable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policy/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 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failure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nongovernmental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partners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Bryson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2015)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4237332" y="5116147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7889895" y="5241574"/>
            <a:ext cx="151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6144775" y="4018071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7337102" y="7071175"/>
            <a:ext cx="61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Duinkerke, Snoeren, Jacobs &amp; Bongers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Graphical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plotting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-research-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integrative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concepts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0" name="Ovaal 69"/>
          <p:cNvSpPr>
            <a:spLocks noChangeAspect="1"/>
          </p:cNvSpPr>
          <p:nvPr/>
        </p:nvSpPr>
        <p:spPr>
          <a:xfrm>
            <a:off x="5627037" y="2837251"/>
            <a:ext cx="5040000" cy="50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al 70"/>
          <p:cNvSpPr>
            <a:spLocks noChangeAspect="1"/>
          </p:cNvSpPr>
          <p:nvPr/>
        </p:nvSpPr>
        <p:spPr>
          <a:xfrm>
            <a:off x="3026088" y="2827340"/>
            <a:ext cx="5040000" cy="50400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al 71"/>
          <p:cNvSpPr>
            <a:spLocks noChangeAspect="1"/>
          </p:cNvSpPr>
          <p:nvPr/>
        </p:nvSpPr>
        <p:spPr>
          <a:xfrm>
            <a:off x="4327685" y="376329"/>
            <a:ext cx="5040000" cy="504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366446" y="1859444"/>
            <a:ext cx="292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of) Professional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4876103" y="3434381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Education-Practice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7807252" y="3401859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Research-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6348284" y="5888924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-Research</a:t>
            </a:r>
          </a:p>
        </p:txBody>
      </p:sp>
      <p:sp>
        <p:nvSpPr>
          <p:cNvPr id="79" name="Pijl-rechts 78"/>
          <p:cNvSpPr/>
          <p:nvPr/>
        </p:nvSpPr>
        <p:spPr>
          <a:xfrm>
            <a:off x="9717644" y="3230808"/>
            <a:ext cx="3775261" cy="2470251"/>
          </a:xfrm>
          <a:prstGeom prst="rightArrow">
            <a:avLst/>
          </a:prstGeom>
          <a:solidFill>
            <a:srgbClr val="6633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development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professionals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cross-sector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(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connections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possibilities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practice-authentic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curricula</a:t>
            </a:r>
          </a:p>
        </p:txBody>
      </p:sp>
      <p:sp>
        <p:nvSpPr>
          <p:cNvPr id="80" name="Ovaal 79"/>
          <p:cNvSpPr/>
          <p:nvPr/>
        </p:nvSpPr>
        <p:spPr>
          <a:xfrm>
            <a:off x="5946099" y="3580167"/>
            <a:ext cx="1800000" cy="1800000"/>
          </a:xfrm>
          <a:prstGeom prst="ellipse">
            <a:avLst/>
          </a:prstGeom>
          <a:noFill/>
          <a:ln w="25400">
            <a:solidFill>
              <a:srgbClr val="66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ijl-rechts 80"/>
          <p:cNvSpPr/>
          <p:nvPr/>
        </p:nvSpPr>
        <p:spPr>
          <a:xfrm>
            <a:off x="0" y="2433566"/>
            <a:ext cx="4293685" cy="41660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opportunity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Vulnarable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policy/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 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failure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nongovernmental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partners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Bryson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2015)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4237332" y="5116147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7889895" y="5241574"/>
            <a:ext cx="151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al 83"/>
          <p:cNvSpPr/>
          <p:nvPr/>
        </p:nvSpPr>
        <p:spPr>
          <a:xfrm>
            <a:off x="6642504" y="2690851"/>
            <a:ext cx="1270849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community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al 84"/>
          <p:cNvSpPr/>
          <p:nvPr/>
        </p:nvSpPr>
        <p:spPr>
          <a:xfrm>
            <a:off x="4587140" y="3040235"/>
            <a:ext cx="1870137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 environments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kstvak 85"/>
          <p:cNvSpPr txBox="1"/>
          <p:nvPr/>
        </p:nvSpPr>
        <p:spPr>
          <a:xfrm>
            <a:off x="9305320" y="2896588"/>
            <a:ext cx="166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-practitioner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ction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-researcher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kstvak 86"/>
          <p:cNvSpPr txBox="1"/>
          <p:nvPr/>
        </p:nvSpPr>
        <p:spPr>
          <a:xfrm>
            <a:off x="3730995" y="2896588"/>
            <a:ext cx="84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Lecturer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6144775" y="4018071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al 88"/>
          <p:cNvSpPr/>
          <p:nvPr/>
        </p:nvSpPr>
        <p:spPr>
          <a:xfrm>
            <a:off x="4436545" y="3879153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learning</a:t>
            </a:r>
          </a:p>
        </p:txBody>
      </p:sp>
      <p:sp>
        <p:nvSpPr>
          <p:cNvPr id="90" name="Ovaal 89"/>
          <p:cNvSpPr/>
          <p:nvPr/>
        </p:nvSpPr>
        <p:spPr>
          <a:xfrm>
            <a:off x="5156149" y="3794224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learning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al 90"/>
          <p:cNvSpPr/>
          <p:nvPr/>
        </p:nvSpPr>
        <p:spPr>
          <a:xfrm>
            <a:off x="3988804" y="2600072"/>
            <a:ext cx="1823963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al 91"/>
          <p:cNvSpPr/>
          <p:nvPr/>
        </p:nvSpPr>
        <p:spPr>
          <a:xfrm>
            <a:off x="8293251" y="2655423"/>
            <a:ext cx="1278097" cy="5488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of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al 92"/>
          <p:cNvSpPr/>
          <p:nvPr/>
        </p:nvSpPr>
        <p:spPr>
          <a:xfrm>
            <a:off x="8411717" y="3062892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of expertise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al 93"/>
          <p:cNvSpPr/>
          <p:nvPr/>
        </p:nvSpPr>
        <p:spPr>
          <a:xfrm>
            <a:off x="8072616" y="3929824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al 94"/>
          <p:cNvSpPr/>
          <p:nvPr/>
        </p:nvSpPr>
        <p:spPr>
          <a:xfrm>
            <a:off x="7309050" y="2504294"/>
            <a:ext cx="1686232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Interprofessional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7825224" y="3066877"/>
            <a:ext cx="1301388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research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7454771" y="3164220"/>
            <a:ext cx="1086674" cy="3704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CBPR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6082548" y="3572037"/>
            <a:ext cx="15186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workplaces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al 98"/>
          <p:cNvSpPr/>
          <p:nvPr/>
        </p:nvSpPr>
        <p:spPr>
          <a:xfrm>
            <a:off x="7244090" y="3684327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Living lab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5894961" y="4921467"/>
            <a:ext cx="1893809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PALAR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7337102" y="7071175"/>
            <a:ext cx="61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Duinkerke, Snoeren, Jacobs &amp; Bongers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Graphical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plotting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-research-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integrative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concepts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91"/>
            <a:ext cx="13439775" cy="7119667"/>
          </a:xfrm>
          <a:prstGeom prst="rect">
            <a:avLst/>
          </a:prstGeom>
        </p:spPr>
      </p:pic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Graphical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plotting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-research-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integrative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concepts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7337102" y="7071175"/>
            <a:ext cx="61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Duinkerke, Snoeren, Jacobs &amp; Bongers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8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0" name="Ovaal 69"/>
          <p:cNvSpPr>
            <a:spLocks noChangeAspect="1"/>
          </p:cNvSpPr>
          <p:nvPr/>
        </p:nvSpPr>
        <p:spPr>
          <a:xfrm>
            <a:off x="5627037" y="2837251"/>
            <a:ext cx="5040000" cy="504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al 70"/>
          <p:cNvSpPr>
            <a:spLocks noChangeAspect="1"/>
          </p:cNvSpPr>
          <p:nvPr/>
        </p:nvSpPr>
        <p:spPr>
          <a:xfrm>
            <a:off x="3026088" y="2827340"/>
            <a:ext cx="5040000" cy="50400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al 71"/>
          <p:cNvSpPr>
            <a:spLocks noChangeAspect="1"/>
          </p:cNvSpPr>
          <p:nvPr/>
        </p:nvSpPr>
        <p:spPr>
          <a:xfrm>
            <a:off x="4327685" y="376329"/>
            <a:ext cx="5040000" cy="504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kstvak 74"/>
          <p:cNvSpPr txBox="1"/>
          <p:nvPr/>
        </p:nvSpPr>
        <p:spPr>
          <a:xfrm>
            <a:off x="5366446" y="1859444"/>
            <a:ext cx="2926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of) Professional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>
                <a:solidFill>
                  <a:prstClr val="white"/>
                </a:solidFill>
                <a:latin typeface="Calibri" panose="020F0502020204030204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4876103" y="3434381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Education-Practice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7807252" y="3401859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Research-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kstvak 77"/>
          <p:cNvSpPr txBox="1"/>
          <p:nvPr/>
        </p:nvSpPr>
        <p:spPr>
          <a:xfrm>
            <a:off x="6348284" y="5888924"/>
            <a:ext cx="99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-Research</a:t>
            </a:r>
          </a:p>
        </p:txBody>
      </p:sp>
      <p:sp>
        <p:nvSpPr>
          <p:cNvPr id="79" name="Pijl-rechts 78"/>
          <p:cNvSpPr/>
          <p:nvPr/>
        </p:nvSpPr>
        <p:spPr>
          <a:xfrm>
            <a:off x="9717644" y="3230808"/>
            <a:ext cx="3775261" cy="2470251"/>
          </a:xfrm>
          <a:prstGeom prst="rightArrow">
            <a:avLst/>
          </a:prstGeom>
          <a:solidFill>
            <a:srgbClr val="66336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development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 of professionals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cross-sector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(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connections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possibilities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practice-authentic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curricula</a:t>
            </a:r>
          </a:p>
        </p:txBody>
      </p:sp>
      <p:sp>
        <p:nvSpPr>
          <p:cNvPr id="80" name="Ovaal 79"/>
          <p:cNvSpPr/>
          <p:nvPr/>
        </p:nvSpPr>
        <p:spPr>
          <a:xfrm>
            <a:off x="5946099" y="3580167"/>
            <a:ext cx="1800000" cy="1800000"/>
          </a:xfrm>
          <a:prstGeom prst="ellipse">
            <a:avLst/>
          </a:prstGeom>
          <a:noFill/>
          <a:ln w="25400">
            <a:solidFill>
              <a:srgbClr val="66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ijl-rechts 80"/>
          <p:cNvSpPr/>
          <p:nvPr/>
        </p:nvSpPr>
        <p:spPr>
          <a:xfrm>
            <a:off x="0" y="2433566"/>
            <a:ext cx="4293685" cy="41660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Triggers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opportunity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Vulnarable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policy/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public issue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failure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nongovernmental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partners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Bryson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2015)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kstvak 81"/>
          <p:cNvSpPr txBox="1"/>
          <p:nvPr/>
        </p:nvSpPr>
        <p:spPr>
          <a:xfrm>
            <a:off x="4237332" y="5116147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>
                <a:solidFill>
                  <a:prstClr val="white"/>
                </a:solidFill>
                <a:latin typeface="Calibri" panose="020F0502020204030204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7889895" y="5241574"/>
            <a:ext cx="151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>
                <a:solidFill>
                  <a:prstClr val="white"/>
                </a:solidFill>
                <a:latin typeface="Calibri" panose="020F0502020204030204"/>
              </a:rPr>
              <a:t>dimension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al 83"/>
          <p:cNvSpPr/>
          <p:nvPr/>
        </p:nvSpPr>
        <p:spPr>
          <a:xfrm>
            <a:off x="6642504" y="2690851"/>
            <a:ext cx="1270849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community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al 84"/>
          <p:cNvSpPr/>
          <p:nvPr/>
        </p:nvSpPr>
        <p:spPr>
          <a:xfrm>
            <a:off x="4587140" y="3040235"/>
            <a:ext cx="1870137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 environments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kstvak 85"/>
          <p:cNvSpPr txBox="1"/>
          <p:nvPr/>
        </p:nvSpPr>
        <p:spPr>
          <a:xfrm>
            <a:off x="9305320" y="2896588"/>
            <a:ext cx="166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-practitioner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ction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-researcher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kstvak 86"/>
          <p:cNvSpPr txBox="1"/>
          <p:nvPr/>
        </p:nvSpPr>
        <p:spPr>
          <a:xfrm>
            <a:off x="3730995" y="2896588"/>
            <a:ext cx="84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Lecturer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kstvak 87"/>
          <p:cNvSpPr txBox="1"/>
          <p:nvPr/>
        </p:nvSpPr>
        <p:spPr>
          <a:xfrm>
            <a:off x="6144775" y="4018071"/>
            <a:ext cx="1426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al 88"/>
          <p:cNvSpPr/>
          <p:nvPr/>
        </p:nvSpPr>
        <p:spPr>
          <a:xfrm>
            <a:off x="4436545" y="3879153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learning</a:t>
            </a:r>
          </a:p>
        </p:txBody>
      </p:sp>
      <p:sp>
        <p:nvSpPr>
          <p:cNvPr id="90" name="Ovaal 89"/>
          <p:cNvSpPr/>
          <p:nvPr/>
        </p:nvSpPr>
        <p:spPr>
          <a:xfrm>
            <a:off x="5156149" y="3794224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learning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al 90"/>
          <p:cNvSpPr/>
          <p:nvPr/>
        </p:nvSpPr>
        <p:spPr>
          <a:xfrm>
            <a:off x="3988804" y="2600072"/>
            <a:ext cx="1823963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al 91"/>
          <p:cNvSpPr/>
          <p:nvPr/>
        </p:nvSpPr>
        <p:spPr>
          <a:xfrm>
            <a:off x="8293251" y="2655423"/>
            <a:ext cx="1278097" cy="5488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of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al 92"/>
          <p:cNvSpPr/>
          <p:nvPr/>
        </p:nvSpPr>
        <p:spPr>
          <a:xfrm>
            <a:off x="8411717" y="3062892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of expertise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al 93"/>
          <p:cNvSpPr/>
          <p:nvPr/>
        </p:nvSpPr>
        <p:spPr>
          <a:xfrm>
            <a:off x="8072616" y="3929824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al 94"/>
          <p:cNvSpPr/>
          <p:nvPr/>
        </p:nvSpPr>
        <p:spPr>
          <a:xfrm>
            <a:off x="7309050" y="2504294"/>
            <a:ext cx="1686232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Interprofessional</a:t>
            </a: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l-NL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7825224" y="3066877"/>
            <a:ext cx="1301388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 research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al 96"/>
          <p:cNvSpPr/>
          <p:nvPr/>
        </p:nvSpPr>
        <p:spPr>
          <a:xfrm>
            <a:off x="7454771" y="3164220"/>
            <a:ext cx="1086674" cy="3704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CBPR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al 97"/>
          <p:cNvSpPr/>
          <p:nvPr/>
        </p:nvSpPr>
        <p:spPr>
          <a:xfrm>
            <a:off x="6082548" y="3572037"/>
            <a:ext cx="15186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</a:t>
            </a:r>
            <a:r>
              <a:rPr kumimoji="0" lang="nl-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workplaces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al 98"/>
          <p:cNvSpPr/>
          <p:nvPr/>
        </p:nvSpPr>
        <p:spPr>
          <a:xfrm>
            <a:off x="7244090" y="3684327"/>
            <a:ext cx="1270536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Living lab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5894961" y="4921467"/>
            <a:ext cx="1893809" cy="586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PALAR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kstvak 101"/>
          <p:cNvSpPr txBox="1"/>
          <p:nvPr/>
        </p:nvSpPr>
        <p:spPr>
          <a:xfrm>
            <a:off x="7337102" y="7071175"/>
            <a:ext cx="613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Duinkerke, Snoeren, Jacobs &amp; Bongers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Graphical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plotting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-research-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integrative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concepts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6624" y="1231975"/>
            <a:ext cx="7559677" cy="50957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6399" y="2224791"/>
            <a:ext cx="11021498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nl-N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structure-based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more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process-based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few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combine </a:t>
            </a:r>
            <a:r>
              <a:rPr lang="nl-N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nl-NL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nl-N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professional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integrates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dimensions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nl-NL" sz="2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 is </a:t>
            </a:r>
            <a:r>
              <a:rPr lang="nl-N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as </a:t>
            </a:r>
            <a:r>
              <a:rPr lang="nl-NL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integrative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concept, but moderate as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process-based</a:t>
            </a:r>
            <a:r>
              <a:rPr lang="nl-NL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concept.</a:t>
            </a:r>
            <a:endParaRPr lang="nl-NL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6624" y="1231975"/>
            <a:ext cx="7559677" cy="50957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" y="6363904"/>
            <a:ext cx="2825087" cy="1414136"/>
          </a:xfrm>
          <a:prstGeom prst="rect">
            <a:avLst/>
          </a:prstGeom>
        </p:spPr>
      </p:pic>
      <p:sp>
        <p:nvSpPr>
          <p:cNvPr id="7" name="Tekstvak 6"/>
          <p:cNvSpPr txBox="1">
            <a:spLocks noChangeAspect="1"/>
          </p:cNvSpPr>
          <p:nvPr/>
        </p:nvSpPr>
        <p:spPr>
          <a:xfrm>
            <a:off x="456399" y="532020"/>
            <a:ext cx="12600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6399" y="2224791"/>
            <a:ext cx="1102149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roept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op?</a:t>
            </a:r>
          </a:p>
          <a:p>
            <a:pPr marL="514350" lvl="0" indent="-514350"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(aanvullende) argumenten zijn er nodig om de positionering van een individueel concept te bepalen</a:t>
            </a:r>
            <a:r>
              <a:rPr 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l-N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Hebben jullie aanvullingen van belangrijke (internationale) concepten die hierin gepositioneerd kunnen worden</a:t>
            </a:r>
            <a:r>
              <a:rPr lang="nl-N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48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656174ed8026c55def2e0d3d0ee3347c">
  <xsd:schema xmlns:xsd="http://www.w3.org/2001/XMLSchema" xmlns:xs="http://www.w3.org/2001/XMLSchema" xmlns:p="http://schemas.microsoft.com/office/2006/metadata/properties" xmlns:ns3="4dfc51d9-fd9a-4c2e-9b35-2a6b8dbf690b" xmlns:ns4="305d9c35-e4e7-46dc-b696-2e0d98cbe4ff" targetNamespace="http://schemas.microsoft.com/office/2006/metadata/properties" ma:root="true" ma:fieldsID="21a69d286928dfed18c03cfe1d4f8c94" ns3:_="" ns4:_="">
    <xsd:import namespace="4dfc51d9-fd9a-4c2e-9b35-2a6b8dbf690b"/>
    <xsd:import namespace="305d9c35-e4e7-46dc-b696-2e0d98cbe4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C31975-468E-4382-A810-64F4B4302FB1}">
  <ds:schemaRefs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dfc51d9-fd9a-4c2e-9b35-2a6b8dbf69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A5F8C7-172B-4BAC-BBCE-FF2874475B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15971-3368-4FB9-9DFA-7FC5D84E3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c51d9-fd9a-4c2e-9b35-2a6b8dbf690b"/>
    <ds:schemaRef ds:uri="305d9c35-e4e7-46dc-b696-2e0d98cbe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669</Words>
  <Application>Microsoft Office PowerPoint</Application>
  <PresentationFormat>Aangepast</PresentationFormat>
  <Paragraphs>173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Universal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Duinkerke,Michel M.S.</dc:creator>
  <cp:lastModifiedBy>Duinkerke,Michel M.S.</cp:lastModifiedBy>
  <cp:revision>176</cp:revision>
  <dcterms:created xsi:type="dcterms:W3CDTF">2019-09-24T15:21:28Z</dcterms:created>
  <dcterms:modified xsi:type="dcterms:W3CDTF">2019-12-03T10:16:13Z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