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19"/>
  </p:notesMasterIdLst>
  <p:sldIdLst>
    <p:sldId id="594" r:id="rId6"/>
    <p:sldId id="611" r:id="rId7"/>
    <p:sldId id="632" r:id="rId8"/>
    <p:sldId id="624" r:id="rId9"/>
    <p:sldId id="625" r:id="rId10"/>
    <p:sldId id="605" r:id="rId11"/>
    <p:sldId id="626" r:id="rId12"/>
    <p:sldId id="627" r:id="rId13"/>
    <p:sldId id="628" r:id="rId14"/>
    <p:sldId id="629" r:id="rId15"/>
    <p:sldId id="631" r:id="rId16"/>
    <p:sldId id="630" r:id="rId17"/>
    <p:sldId id="601" r:id="rId18"/>
  </p:sldIdLst>
  <p:sldSz cx="12192000" cy="6858000"/>
  <p:notesSz cx="6858000" cy="34575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66"/>
    <a:srgbClr val="2A1B52"/>
    <a:srgbClr val="FF2F92"/>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1" autoAdjust="0"/>
    <p:restoredTop sz="82009" autoAdjust="0"/>
  </p:normalViewPr>
  <p:slideViewPr>
    <p:cSldViewPr snapToGrid="0">
      <p:cViewPr varScale="1">
        <p:scale>
          <a:sx n="60" d="100"/>
          <a:sy n="60" d="100"/>
        </p:scale>
        <p:origin x="11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E1BF8-2094-EC4C-86C6-EAD08FAB9511}" type="datetimeFigureOut">
              <a:rPr lang="nl-NL" smtClean="0"/>
              <a:t>3-12-2019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A57F6-02DA-4F4A-ACF1-9310190543EB}" type="slidenum">
              <a:rPr lang="nl-NL" smtClean="0"/>
              <a:t>‹nr.›</a:t>
            </a:fld>
            <a:endParaRPr lang="nl-NL"/>
          </a:p>
        </p:txBody>
      </p:sp>
    </p:spTree>
    <p:extLst>
      <p:ext uri="{BB962C8B-B14F-4D97-AF65-F5344CB8AC3E}">
        <p14:creationId xmlns:p14="http://schemas.microsoft.com/office/powerpoint/2010/main" val="54645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Foto vervangen CIS?</a:t>
            </a:r>
          </a:p>
        </p:txBody>
      </p:sp>
      <p:sp>
        <p:nvSpPr>
          <p:cNvPr id="4" name="Tijdelijke aanduiding voor dianummer 3"/>
          <p:cNvSpPr>
            <a:spLocks noGrp="1"/>
          </p:cNvSpPr>
          <p:nvPr>
            <p:ph type="sldNum" sz="quarter" idx="5"/>
          </p:nvPr>
        </p:nvSpPr>
        <p:spPr/>
        <p:txBody>
          <a:bodyPr/>
          <a:lstStyle/>
          <a:p>
            <a:fld id="{68CA57F6-02DA-4F4A-ACF1-9310190543EB}" type="slidenum">
              <a:rPr lang="nl-NL" smtClean="0"/>
              <a:t>1</a:t>
            </a:fld>
            <a:endParaRPr lang="nl-NL"/>
          </a:p>
        </p:txBody>
      </p:sp>
    </p:spTree>
    <p:extLst>
      <p:ext uri="{BB962C8B-B14F-4D97-AF65-F5344CB8AC3E}">
        <p14:creationId xmlns:p14="http://schemas.microsoft.com/office/powerpoint/2010/main" val="262237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 oranje  Petra</a:t>
            </a:r>
          </a:p>
          <a:p>
            <a:r>
              <a:rPr lang="nl-NL" dirty="0"/>
              <a:t>12 blauw Jeroen en Michel</a:t>
            </a:r>
          </a:p>
          <a:p>
            <a:r>
              <a:rPr lang="nl-NL" dirty="0"/>
              <a:t>16 Wit en geel Danielle ondersteuning van Claire en Johan</a:t>
            </a:r>
          </a:p>
          <a:p>
            <a:r>
              <a:rPr lang="nl-NL" dirty="0"/>
              <a:t>17 groen Sofie en Miranda (Michel einddeel)</a:t>
            </a:r>
          </a:p>
          <a:p>
            <a:endParaRPr lang="nl-NL" dirty="0"/>
          </a:p>
        </p:txBody>
      </p:sp>
      <p:sp>
        <p:nvSpPr>
          <p:cNvPr id="4" name="Tijdelijke aanduiding voor dianummer 3"/>
          <p:cNvSpPr>
            <a:spLocks noGrp="1"/>
          </p:cNvSpPr>
          <p:nvPr>
            <p:ph type="sldNum" sz="quarter" idx="5"/>
          </p:nvPr>
        </p:nvSpPr>
        <p:spPr/>
        <p:txBody>
          <a:bodyPr/>
          <a:lstStyle/>
          <a:p>
            <a:fld id="{68CA57F6-02DA-4F4A-ACF1-9310190543EB}" type="slidenum">
              <a:rPr lang="nl-NL" smtClean="0"/>
              <a:t>2</a:t>
            </a:fld>
            <a:endParaRPr lang="nl-NL"/>
          </a:p>
        </p:txBody>
      </p:sp>
    </p:spTree>
    <p:extLst>
      <p:ext uri="{BB962C8B-B14F-4D97-AF65-F5344CB8AC3E}">
        <p14:creationId xmlns:p14="http://schemas.microsoft.com/office/powerpoint/2010/main" val="205368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8CA57F6-02DA-4F4A-ACF1-9310190543EB}" type="slidenum">
              <a:rPr lang="nl-NL" smtClean="0"/>
              <a:t>3</a:t>
            </a:fld>
            <a:endParaRPr lang="nl-NL"/>
          </a:p>
        </p:txBody>
      </p:sp>
    </p:spTree>
    <p:extLst>
      <p:ext uri="{BB962C8B-B14F-4D97-AF65-F5344CB8AC3E}">
        <p14:creationId xmlns:p14="http://schemas.microsoft.com/office/powerpoint/2010/main" val="163356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1" i="0" u="none" strike="noStrike" kern="1200" dirty="0">
                <a:solidFill>
                  <a:schemeClr val="tx1"/>
                </a:solidFill>
                <a:effectLst/>
                <a:latin typeface="+mn-lt"/>
                <a:ea typeface="+mn-ea"/>
                <a:cs typeface="+mn-cs"/>
              </a:rPr>
              <a:t>et model LOS in professionele werkplaatsen</a:t>
            </a:r>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In fase 1 en 2 van het WIN-project onderzochten we wat een PW typeert en wat de werkzame mechanismen in een PW zijn. Onze bevindingen uit die fases werden gevisualiseerd in het theoretische model ‘Lerend en onderzoekend samenwerken in professionele werkplaatsen’. Het model laat zien welke elementen en </a:t>
            </a:r>
            <a:r>
              <a:rPr lang="nl-NL" sz="1200" b="0" i="0" u="none" strike="noStrike" kern="1200" dirty="0" err="1">
                <a:solidFill>
                  <a:schemeClr val="tx1"/>
                </a:solidFill>
                <a:effectLst/>
                <a:latin typeface="+mn-lt"/>
                <a:ea typeface="+mn-ea"/>
                <a:cs typeface="+mn-cs"/>
              </a:rPr>
              <a:t>interorganisationele</a:t>
            </a:r>
            <a:r>
              <a:rPr lang="nl-NL" sz="1200" b="0" i="0" u="none" strike="noStrike" kern="1200" dirty="0">
                <a:solidFill>
                  <a:schemeClr val="tx1"/>
                </a:solidFill>
                <a:effectLst/>
                <a:latin typeface="+mn-lt"/>
                <a:ea typeface="+mn-ea"/>
                <a:cs typeface="+mn-cs"/>
              </a:rPr>
              <a:t> samenwerkingsprocessen bijdragen aan de kwaliteit van een PW en hoe deze onderling relateren. Vervolgens vond een meervoudige casestudie plaats voor het valideren van het model. Hiervoor werden vier in organisatie en bestaansduur verschillende </a:t>
            </a:r>
            <a:r>
              <a:rPr lang="nl-NL" sz="1200" b="0" i="0" u="none" strike="noStrike" kern="1200" dirty="0" err="1">
                <a:solidFill>
                  <a:schemeClr val="tx1"/>
                </a:solidFill>
                <a:effectLst/>
                <a:latin typeface="+mn-lt"/>
                <a:ea typeface="+mn-ea"/>
                <a:cs typeface="+mn-cs"/>
              </a:rPr>
              <a:t>PW’s</a:t>
            </a:r>
            <a:r>
              <a:rPr lang="nl-NL" sz="1200" b="0" i="0" u="none" strike="noStrike" kern="1200" dirty="0">
                <a:solidFill>
                  <a:schemeClr val="tx1"/>
                </a:solidFill>
                <a:effectLst/>
                <a:latin typeface="+mn-lt"/>
                <a:ea typeface="+mn-ea"/>
                <a:cs typeface="+mn-cs"/>
              </a:rPr>
              <a:t> bezocht en nader bestudeerd via een mixed-</a:t>
            </a:r>
            <a:r>
              <a:rPr lang="nl-NL" sz="1200" b="0" i="0" u="none" strike="noStrike" kern="1200" dirty="0" err="1">
                <a:solidFill>
                  <a:schemeClr val="tx1"/>
                </a:solidFill>
                <a:effectLst/>
                <a:latin typeface="+mn-lt"/>
                <a:ea typeface="+mn-ea"/>
                <a:cs typeface="+mn-cs"/>
              </a:rPr>
              <a:t>method</a:t>
            </a:r>
            <a:r>
              <a:rPr lang="nl-NL" sz="1200" b="0" i="0" u="none" strike="noStrike" kern="1200" dirty="0">
                <a:solidFill>
                  <a:schemeClr val="tx1"/>
                </a:solidFill>
                <a:effectLst/>
                <a:latin typeface="+mn-lt"/>
                <a:ea typeface="+mn-ea"/>
                <a:cs typeface="+mn-cs"/>
              </a:rPr>
              <a:t> benadering: </a:t>
            </a:r>
          </a:p>
          <a:p>
            <a:pPr rtl="0" fontAlgn="base"/>
            <a:r>
              <a:rPr lang="nl-NL" sz="1200" b="0" i="0" u="none" strike="noStrike" kern="1200" dirty="0">
                <a:solidFill>
                  <a:schemeClr val="tx1"/>
                </a:solidFill>
                <a:effectLst/>
                <a:latin typeface="+mn-lt"/>
                <a:ea typeface="+mn-ea"/>
                <a:cs typeface="+mn-cs"/>
              </a:rPr>
              <a:t>Documentanalyse over doel en organisatie van de betreffende PW; </a:t>
            </a:r>
          </a:p>
          <a:p>
            <a:pPr rtl="0" fontAlgn="base"/>
            <a:r>
              <a:rPr lang="nl-NL" sz="1200" b="0" i="0" u="none" strike="noStrike" kern="1200" dirty="0">
                <a:solidFill>
                  <a:schemeClr val="tx1"/>
                </a:solidFill>
                <a:effectLst/>
                <a:latin typeface="+mn-lt"/>
                <a:ea typeface="+mn-ea"/>
                <a:cs typeface="+mn-cs"/>
              </a:rPr>
              <a:t>Observaties; </a:t>
            </a:r>
          </a:p>
          <a:p>
            <a:pPr rtl="0" fontAlgn="base"/>
            <a:r>
              <a:rPr lang="nl-NL" sz="1200" b="0" i="0" u="none" strike="noStrike" kern="1200" dirty="0">
                <a:solidFill>
                  <a:schemeClr val="tx1"/>
                </a:solidFill>
                <a:effectLst/>
                <a:latin typeface="+mn-lt"/>
                <a:ea typeface="+mn-ea"/>
                <a:cs typeface="+mn-cs"/>
              </a:rPr>
              <a:t>Vragenlijst om na te gaan hoe de PW zich verhoudt tot de definitie; </a:t>
            </a:r>
          </a:p>
          <a:p>
            <a:pPr rtl="0" fontAlgn="base"/>
            <a:r>
              <a:rPr lang="nl-NL" sz="1200" b="0" i="0" u="none" strike="noStrike" kern="1200" dirty="0">
                <a:solidFill>
                  <a:schemeClr val="tx1"/>
                </a:solidFill>
                <a:effectLst/>
                <a:latin typeface="+mn-lt"/>
                <a:ea typeface="+mn-ea"/>
                <a:cs typeface="+mn-cs"/>
              </a:rPr>
              <a:t>Homogene focusgroepen met professionals, studenten, cliënten en ‘ondersteuners’ (docenten, opleiders, onderzoekers, bruggenbouwers);  </a:t>
            </a:r>
          </a:p>
          <a:p>
            <a:pPr rtl="0" fontAlgn="base"/>
            <a:r>
              <a:rPr lang="nl-NL" sz="1200" b="0" i="0" u="none" strike="noStrike" kern="1200" dirty="0">
                <a:solidFill>
                  <a:schemeClr val="tx1"/>
                </a:solidFill>
                <a:effectLst/>
                <a:latin typeface="+mn-lt"/>
                <a:ea typeface="+mn-ea"/>
                <a:cs typeface="+mn-cs"/>
              </a:rPr>
              <a:t>Interview met de manager of leidinggevende van een PW. </a:t>
            </a: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kern="1200" dirty="0">
                <a:solidFill>
                  <a:schemeClr val="tx1"/>
                </a:solidFill>
                <a:effectLst/>
                <a:latin typeface="+mn-lt"/>
                <a:ea typeface="+mn-ea"/>
                <a:cs typeface="+mn-cs"/>
              </a:rPr>
              <a:t>Aan de hand van een deductieve thematische analyse lag de focus op de herkenbaarheid van de verschillende elementen van het werkmodel in de data. Per element werd geanalyseerd in hoeverre de data overeenkomen met de </a:t>
            </a:r>
            <a:r>
              <a:rPr lang="nl-NL" sz="1200" b="0" i="0" u="none" strike="noStrike" kern="1200" dirty="0" err="1">
                <a:solidFill>
                  <a:schemeClr val="tx1"/>
                </a:solidFill>
                <a:effectLst/>
                <a:latin typeface="+mn-lt"/>
                <a:ea typeface="+mn-ea"/>
                <a:cs typeface="+mn-cs"/>
              </a:rPr>
              <a:t>narratieven</a:t>
            </a:r>
            <a:r>
              <a:rPr lang="nl-NL" sz="1200" b="0" i="0" u="none" strike="noStrike" kern="1200" dirty="0">
                <a:solidFill>
                  <a:schemeClr val="tx1"/>
                </a:solidFill>
                <a:effectLst/>
                <a:latin typeface="+mn-lt"/>
                <a:ea typeface="+mn-ea"/>
                <a:cs typeface="+mn-cs"/>
              </a:rPr>
              <a:t> uit het model, in hoeverre ze verschilden per actor en op welke wijze ze het element verder konden aanvullen. Op basis van deze gegevens, alsook door een verdere theoretische verkenning van de onderdelen in het model, wordt het model verder aangescherpt. Eind 2019 wordt het model opgeleverd met een volledige toelichting en onderbouwing (</a:t>
            </a:r>
            <a:r>
              <a:rPr lang="nl-NL" sz="1200" b="0" i="0" u="none" strike="noStrike" kern="1200" dirty="0" err="1">
                <a:solidFill>
                  <a:schemeClr val="tx1"/>
                </a:solidFill>
                <a:effectLst/>
                <a:latin typeface="+mn-lt"/>
                <a:ea typeface="+mn-ea"/>
                <a:cs typeface="+mn-cs"/>
              </a:rPr>
              <a:t>Swennenhuis</a:t>
            </a:r>
            <a:r>
              <a:rPr lang="nl-NL" sz="1200" b="0" i="0" u="none" strike="noStrike" kern="1200" dirty="0">
                <a:solidFill>
                  <a:schemeClr val="tx1"/>
                </a:solidFill>
                <a:effectLst/>
                <a:latin typeface="+mn-lt"/>
                <a:ea typeface="+mn-ea"/>
                <a:cs typeface="+mn-cs"/>
              </a:rPr>
              <a:t> et al, in </a:t>
            </a:r>
            <a:r>
              <a:rPr lang="nl-NL" sz="1200" b="0" i="0" u="none" strike="noStrike" kern="1200" dirty="0" err="1">
                <a:solidFill>
                  <a:schemeClr val="tx1"/>
                </a:solidFill>
                <a:effectLst/>
                <a:latin typeface="+mn-lt"/>
                <a:ea typeface="+mn-ea"/>
                <a:cs typeface="+mn-cs"/>
              </a:rPr>
              <a:t>preparation</a:t>
            </a:r>
            <a:r>
              <a:rPr lang="nl-NL" sz="1200" b="0" i="0" u="none" strike="noStrike" kern="1200" dirty="0">
                <a:solidFill>
                  <a:schemeClr val="tx1"/>
                </a:solidFill>
                <a:effectLst/>
                <a:latin typeface="+mn-lt"/>
                <a:ea typeface="+mn-ea"/>
                <a:cs typeface="+mn-cs"/>
              </a:rPr>
              <a:t>). </a:t>
            </a:r>
            <a:endParaRPr lang="nl-NL" dirty="0"/>
          </a:p>
          <a:p>
            <a:pPr rtl="0" fontAlgn="base"/>
            <a:endParaRPr lang="nl-NL" sz="1200" b="0" i="0" u="none" strike="noStrike"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68CA57F6-02DA-4F4A-ACF1-9310190543EB}" type="slidenum">
              <a:rPr lang="nl-NL" smtClean="0"/>
              <a:t>4</a:t>
            </a:fld>
            <a:endParaRPr lang="nl-NL"/>
          </a:p>
        </p:txBody>
      </p:sp>
    </p:spTree>
    <p:extLst>
      <p:ext uri="{BB962C8B-B14F-4D97-AF65-F5344CB8AC3E}">
        <p14:creationId xmlns:p14="http://schemas.microsoft.com/office/powerpoint/2010/main" val="106943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Aan de hand van een deductieve thematische analyse lag de focus op de herkenbaarheid van de verschillende elementen van het werkmodel in de data. Per element werd geanalyseerd in hoeverre de data overeenkomen met de </a:t>
            </a:r>
            <a:r>
              <a:rPr lang="nl-NL" sz="1200" b="0" i="0" u="none" strike="noStrike" kern="1200" dirty="0" err="1">
                <a:solidFill>
                  <a:schemeClr val="tx1"/>
                </a:solidFill>
                <a:effectLst/>
                <a:latin typeface="+mn-lt"/>
                <a:ea typeface="+mn-ea"/>
                <a:cs typeface="+mn-cs"/>
              </a:rPr>
              <a:t>narratieven</a:t>
            </a:r>
            <a:r>
              <a:rPr lang="nl-NL" sz="1200" b="0" i="0" u="none" strike="noStrike" kern="1200" dirty="0">
                <a:solidFill>
                  <a:schemeClr val="tx1"/>
                </a:solidFill>
                <a:effectLst/>
                <a:latin typeface="+mn-lt"/>
                <a:ea typeface="+mn-ea"/>
                <a:cs typeface="+mn-cs"/>
              </a:rPr>
              <a:t> uit het model, in hoeverre ze verschilden per actor en op welke wijze ze het element verder konden aanvullen. Op basis van deze gegevens, alsook door een verdere theoretische verkenning van de onderdelen in het model, wordt het model verder aangescherpt. Eind 2019 wordt het model opgeleverd met een volledige toelichting en onderbouwing (</a:t>
            </a:r>
            <a:r>
              <a:rPr lang="nl-NL" sz="1200" b="0" i="0" u="none" strike="noStrike" kern="1200" dirty="0" err="1">
                <a:solidFill>
                  <a:schemeClr val="tx1"/>
                </a:solidFill>
                <a:effectLst/>
                <a:latin typeface="+mn-lt"/>
                <a:ea typeface="+mn-ea"/>
                <a:cs typeface="+mn-cs"/>
              </a:rPr>
              <a:t>Swennenhuis</a:t>
            </a:r>
            <a:r>
              <a:rPr lang="nl-NL" sz="1200" b="0" i="0" u="none" strike="noStrike" kern="1200" dirty="0">
                <a:solidFill>
                  <a:schemeClr val="tx1"/>
                </a:solidFill>
                <a:effectLst/>
                <a:latin typeface="+mn-lt"/>
                <a:ea typeface="+mn-ea"/>
                <a:cs typeface="+mn-cs"/>
              </a:rPr>
              <a:t> et al, in </a:t>
            </a:r>
            <a:r>
              <a:rPr lang="nl-NL" sz="1200" b="0" i="0" u="none" strike="noStrike" kern="1200" dirty="0" err="1">
                <a:solidFill>
                  <a:schemeClr val="tx1"/>
                </a:solidFill>
                <a:effectLst/>
                <a:latin typeface="+mn-lt"/>
                <a:ea typeface="+mn-ea"/>
                <a:cs typeface="+mn-cs"/>
              </a:rPr>
              <a:t>preparation</a:t>
            </a:r>
            <a:r>
              <a:rPr lang="nl-NL" sz="1200" b="0" i="0" u="none" strike="noStrike" kern="1200" dirty="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68CA57F6-02DA-4F4A-ACF1-9310190543EB}" type="slidenum">
              <a:rPr lang="nl-NL" smtClean="0"/>
              <a:t>5</a:t>
            </a:fld>
            <a:endParaRPr lang="nl-NL"/>
          </a:p>
        </p:txBody>
      </p:sp>
    </p:spTree>
    <p:extLst>
      <p:ext uri="{BB962C8B-B14F-4D97-AF65-F5344CB8AC3E}">
        <p14:creationId xmlns:p14="http://schemas.microsoft.com/office/powerpoint/2010/main" val="171481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(tip, kan waar je </a:t>
            </a:r>
            <a:r>
              <a:rPr lang="nl-NL" dirty="0" err="1"/>
              <a:t>geindigd</a:t>
            </a:r>
            <a:r>
              <a:rPr lang="nl-NL" dirty="0"/>
              <a:t> bent of gestart bent met werkvorm 1)</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Indicator hoe kunnen we dit meetbaar maken? </a:t>
            </a:r>
          </a:p>
          <a:p>
            <a:endParaRPr lang="nl-NL" dirty="0"/>
          </a:p>
        </p:txBody>
      </p:sp>
      <p:sp>
        <p:nvSpPr>
          <p:cNvPr id="4" name="Tijdelijke aanduiding voor dianummer 3"/>
          <p:cNvSpPr>
            <a:spLocks noGrp="1"/>
          </p:cNvSpPr>
          <p:nvPr>
            <p:ph type="sldNum" sz="quarter" idx="5"/>
          </p:nvPr>
        </p:nvSpPr>
        <p:spPr/>
        <p:txBody>
          <a:bodyPr/>
          <a:lstStyle/>
          <a:p>
            <a:fld id="{68CA57F6-02DA-4F4A-ACF1-9310190543EB}" type="slidenum">
              <a:rPr lang="nl-NL" smtClean="0"/>
              <a:t>9</a:t>
            </a:fld>
            <a:endParaRPr lang="nl-NL"/>
          </a:p>
        </p:txBody>
      </p:sp>
    </p:spTree>
    <p:extLst>
      <p:ext uri="{BB962C8B-B14F-4D97-AF65-F5344CB8AC3E}">
        <p14:creationId xmlns:p14="http://schemas.microsoft.com/office/powerpoint/2010/main" val="363639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ONDERZOEKERS VERSIE</a:t>
            </a:r>
            <a:endParaRPr lang="nl-NL" dirty="0"/>
          </a:p>
        </p:txBody>
      </p:sp>
      <p:sp>
        <p:nvSpPr>
          <p:cNvPr id="4" name="Tijdelijke aanduiding voor dianummer 3"/>
          <p:cNvSpPr>
            <a:spLocks noGrp="1"/>
          </p:cNvSpPr>
          <p:nvPr>
            <p:ph type="sldNum" sz="quarter" idx="10"/>
          </p:nvPr>
        </p:nvSpPr>
        <p:spPr/>
        <p:txBody>
          <a:bodyPr/>
          <a:lstStyle/>
          <a:p>
            <a:fld id="{68CA57F6-02DA-4F4A-ACF1-9310190543EB}" type="slidenum">
              <a:rPr lang="nl-NL" smtClean="0"/>
              <a:t>10</a:t>
            </a:fld>
            <a:endParaRPr lang="nl-NL"/>
          </a:p>
        </p:txBody>
      </p:sp>
    </p:spTree>
    <p:extLst>
      <p:ext uri="{BB962C8B-B14F-4D97-AF65-F5344CB8AC3E}">
        <p14:creationId xmlns:p14="http://schemas.microsoft.com/office/powerpoint/2010/main" val="91670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STUDENTEN – PROFESSIONALS - ALLEGAARTJE</a:t>
            </a:r>
            <a:endParaRPr lang="nl-NL" dirty="0"/>
          </a:p>
        </p:txBody>
      </p:sp>
      <p:sp>
        <p:nvSpPr>
          <p:cNvPr id="4" name="Tijdelijke aanduiding voor dianummer 3"/>
          <p:cNvSpPr>
            <a:spLocks noGrp="1"/>
          </p:cNvSpPr>
          <p:nvPr>
            <p:ph type="sldNum" sz="quarter" idx="10"/>
          </p:nvPr>
        </p:nvSpPr>
        <p:spPr/>
        <p:txBody>
          <a:bodyPr/>
          <a:lstStyle/>
          <a:p>
            <a:fld id="{68CA57F6-02DA-4F4A-ACF1-9310190543EB}" type="slidenum">
              <a:rPr lang="nl-NL" smtClean="0"/>
              <a:t>11</a:t>
            </a:fld>
            <a:endParaRPr lang="nl-NL"/>
          </a:p>
        </p:txBody>
      </p:sp>
    </p:spTree>
    <p:extLst>
      <p:ext uri="{BB962C8B-B14F-4D97-AF65-F5344CB8AC3E}">
        <p14:creationId xmlns:p14="http://schemas.microsoft.com/office/powerpoint/2010/main" val="169860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8CA57F6-02DA-4F4A-ACF1-9310190543EB}" type="slidenum">
              <a:rPr lang="nl-NL" smtClean="0"/>
              <a:t>13</a:t>
            </a:fld>
            <a:endParaRPr lang="nl-NL"/>
          </a:p>
        </p:txBody>
      </p:sp>
    </p:spTree>
    <p:extLst>
      <p:ext uri="{BB962C8B-B14F-4D97-AF65-F5344CB8AC3E}">
        <p14:creationId xmlns:p14="http://schemas.microsoft.com/office/powerpoint/2010/main" val="393715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150E6-CBD4-4241-8646-4064756C739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ADF797F-85B4-2146-838B-F3E764699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26C523-6243-CF44-99D0-B3E3E4142E78}"/>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5" name="Tijdelijke aanduiding voor voettekst 4">
            <a:extLst>
              <a:ext uri="{FF2B5EF4-FFF2-40B4-BE49-F238E27FC236}">
                <a16:creationId xmlns:a16="http://schemas.microsoft.com/office/drawing/2014/main" id="{792A079F-A389-C149-90BD-DDC635D073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323442-C76A-2D43-BA6E-1CE074D65DE6}"/>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361422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59628-3B7F-554E-A00B-D8A2F283C0D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D4BE70F-290B-004D-BC16-3FD8E5088E54}"/>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2434C160-E06F-D543-A048-0CFA6801CDA3}"/>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5" name="Tijdelijke aanduiding voor voettekst 4">
            <a:extLst>
              <a:ext uri="{FF2B5EF4-FFF2-40B4-BE49-F238E27FC236}">
                <a16:creationId xmlns:a16="http://schemas.microsoft.com/office/drawing/2014/main" id="{DA97CF34-7811-CF43-BD32-5CD03AE54F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A5609-AC93-1C42-AA39-96F0F5FBB8C3}"/>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235262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509ED05-39E6-C24F-A468-4AC816AC499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48AC7E7-0528-CC46-B4DC-E67BEEFC675C}"/>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A939040-B52E-6149-AC3E-AA15FBD90457}"/>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5" name="Tijdelijke aanduiding voor voettekst 4">
            <a:extLst>
              <a:ext uri="{FF2B5EF4-FFF2-40B4-BE49-F238E27FC236}">
                <a16:creationId xmlns:a16="http://schemas.microsoft.com/office/drawing/2014/main" id="{591A1B2F-8877-4844-8EA4-729BCBDA38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684E28-5F48-3B40-8550-49E751A9872E}"/>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163098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0" y="2706"/>
            <a:ext cx="12178767" cy="6852585"/>
          </a:xfrm>
          <a:prstGeom prst="rect">
            <a:avLst/>
          </a:prstGeom>
        </p:spPr>
      </p:pic>
      <p:sp>
        <p:nvSpPr>
          <p:cNvPr id="9" name="Tijdelijke aanduiding voor voettekst 5"/>
          <p:cNvSpPr>
            <a:spLocks noGrp="1"/>
          </p:cNvSpPr>
          <p:nvPr>
            <p:ph type="ftr" sz="quarter" idx="11"/>
          </p:nvPr>
        </p:nvSpPr>
        <p:spPr>
          <a:xfrm>
            <a:off x="1989958" y="6173788"/>
            <a:ext cx="8488153" cy="365125"/>
          </a:xfrm>
          <a:prstGeom prst="rect">
            <a:avLst/>
          </a:prstGeom>
        </p:spPr>
        <p:txBody>
          <a:bodyPr/>
          <a:lstStyle>
            <a:lvl1pPr>
              <a:defRPr>
                <a:solidFill>
                  <a:srgbClr val="FFFFFF"/>
                </a:solidFill>
              </a:defRPr>
            </a:lvl1pPr>
          </a:lstStyle>
          <a:p>
            <a:endParaRPr lang="nl-NL"/>
          </a:p>
        </p:txBody>
      </p:sp>
      <p:sp>
        <p:nvSpPr>
          <p:cNvPr id="10" name="Tijdelijke aanduiding voor dianummer 6"/>
          <p:cNvSpPr>
            <a:spLocks noGrp="1"/>
          </p:cNvSpPr>
          <p:nvPr>
            <p:ph type="sldNum" sz="quarter" idx="12"/>
          </p:nvPr>
        </p:nvSpPr>
        <p:spPr>
          <a:xfrm>
            <a:off x="10728253" y="6189315"/>
            <a:ext cx="1106396"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989957" y="1867700"/>
            <a:ext cx="9844691" cy="1143000"/>
          </a:xfrm>
        </p:spPr>
        <p:txBody>
          <a:bodyPr/>
          <a:lstStyle/>
          <a:p>
            <a:r>
              <a:rPr lang="nl-NL"/>
              <a:t>Klik om de stijl te bewerken</a:t>
            </a:r>
          </a:p>
        </p:txBody>
      </p:sp>
      <p:sp>
        <p:nvSpPr>
          <p:cNvPr id="12" name="Tijdelijke aanduiding voor inhoud 2"/>
          <p:cNvSpPr>
            <a:spLocks noGrp="1"/>
          </p:cNvSpPr>
          <p:nvPr>
            <p:ph idx="1" hasCustomPrompt="1"/>
          </p:nvPr>
        </p:nvSpPr>
        <p:spPr>
          <a:xfrm>
            <a:off x="1989957" y="2962013"/>
            <a:ext cx="9844691" cy="2923743"/>
          </a:xfrm>
        </p:spPr>
        <p:txBody>
          <a:bodyPr/>
          <a:lstStyle>
            <a:lvl1pPr>
              <a:defRPr sz="3200">
                <a:latin typeface="Arial"/>
                <a:cs typeface="Arial"/>
              </a:defRPr>
            </a:lvl1pPr>
            <a:lvl2pPr>
              <a:defRPr sz="2667"/>
            </a:lvl2pPr>
          </a:lstStyle>
          <a:p>
            <a:pPr lvl="0"/>
            <a:r>
              <a:rPr lang="nl-NL"/>
              <a:t>Klik om de tekststijl van het sjabloon te bewerken</a:t>
            </a:r>
          </a:p>
          <a:p>
            <a:pPr lvl="1"/>
            <a:r>
              <a:rPr lang="nl-NL"/>
              <a:t>Tweede niveau</a:t>
            </a:r>
          </a:p>
        </p:txBody>
      </p:sp>
    </p:spTree>
    <p:extLst>
      <p:ext uri="{BB962C8B-B14F-4D97-AF65-F5344CB8AC3E}">
        <p14:creationId xmlns:p14="http://schemas.microsoft.com/office/powerpoint/2010/main" val="795103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3733"/>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idx="1" hasCustomPrompt="1"/>
          </p:nvPr>
        </p:nvSpPr>
        <p:spPr/>
        <p:txBody>
          <a:bodyPr/>
          <a:lstStyle>
            <a:lvl1pPr>
              <a:defRPr sz="3200">
                <a:latin typeface="Arial"/>
                <a:cs typeface="Arial"/>
              </a:defRPr>
            </a:lvl1pPr>
            <a:lvl2pPr>
              <a:defRPr sz="2667"/>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2549519" y="6173788"/>
            <a:ext cx="6494064" cy="365125"/>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9293723" y="6189315"/>
            <a:ext cx="1106396"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332113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3733"/>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609600" y="1600201"/>
            <a:ext cx="5384800" cy="3859939"/>
          </a:xfrm>
        </p:spPr>
        <p:txBody>
          <a:bodyPr>
            <a:normAutofit/>
          </a:bodyPr>
          <a:lstStyle>
            <a:lvl1pPr>
              <a:defRPr sz="2667">
                <a:latin typeface="Arial"/>
                <a:cs typeface="Arial"/>
              </a:defRPr>
            </a:lvl1pPr>
            <a:lvl2pPr>
              <a:defRPr sz="2400">
                <a:latin typeface="Arial"/>
                <a:cs typeface="Aria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p:txBody>
      </p:sp>
      <p:sp>
        <p:nvSpPr>
          <p:cNvPr id="4" name="Tijdelijke aanduiding voor inhoud 3"/>
          <p:cNvSpPr>
            <a:spLocks noGrp="1"/>
          </p:cNvSpPr>
          <p:nvPr>
            <p:ph sz="half" idx="2"/>
          </p:nvPr>
        </p:nvSpPr>
        <p:spPr>
          <a:xfrm>
            <a:off x="6197600" y="1600201"/>
            <a:ext cx="5384800" cy="3859940"/>
          </a:xfrm>
        </p:spPr>
        <p:txBody>
          <a:bodyPr>
            <a:normAutofit/>
          </a:bodyPr>
          <a:lstStyle>
            <a:lvl1pPr>
              <a:defRPr sz="2667">
                <a:latin typeface="Arial"/>
                <a:cs typeface="Arial"/>
              </a:defRPr>
            </a:lvl1pPr>
            <a:lvl2pPr>
              <a:defRPr sz="2400">
                <a:latin typeface="Arial"/>
                <a:cs typeface="Aria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p:txBody>
      </p:sp>
      <p:sp>
        <p:nvSpPr>
          <p:cNvPr id="8" name="Tijdelijke aanduiding voor voettekst 4"/>
          <p:cNvSpPr>
            <a:spLocks noGrp="1"/>
          </p:cNvSpPr>
          <p:nvPr>
            <p:ph type="ftr" sz="quarter" idx="11"/>
          </p:nvPr>
        </p:nvSpPr>
        <p:spPr>
          <a:xfrm>
            <a:off x="2549519" y="6173788"/>
            <a:ext cx="6494064"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9293723" y="6189315"/>
            <a:ext cx="1106396"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14004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3733"/>
            </a:lvl1pPr>
          </a:lstStyle>
          <a:p>
            <a:r>
              <a:rPr lang="nl-NL" dirty="0"/>
              <a:t>Titel </a:t>
            </a:r>
            <a:r>
              <a:rPr lang="nl-NL" dirty="0" err="1"/>
              <a:t>volgblad</a:t>
            </a:r>
            <a:r>
              <a:rPr lang="nl-NL" dirty="0"/>
              <a:t> </a:t>
            </a:r>
            <a:r>
              <a:rPr lang="nl-NL" dirty="0" err="1"/>
              <a:t>Arial</a:t>
            </a:r>
            <a:r>
              <a:rPr lang="nl-NL" dirty="0"/>
              <a:t> 28pt</a:t>
            </a:r>
          </a:p>
        </p:txBody>
      </p:sp>
      <p:sp>
        <p:nvSpPr>
          <p:cNvPr id="4" name="Tijdelijke aanduiding voor inhoud 3"/>
          <p:cNvSpPr>
            <a:spLocks noGrp="1"/>
          </p:cNvSpPr>
          <p:nvPr>
            <p:ph sz="half" idx="2"/>
          </p:nvPr>
        </p:nvSpPr>
        <p:spPr>
          <a:xfrm>
            <a:off x="609600" y="1714131"/>
            <a:ext cx="5386917" cy="3949700"/>
          </a:xfrm>
        </p:spPr>
        <p:txBody>
          <a:bodyPr>
            <a:normAutofit/>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p:txBody>
      </p:sp>
      <p:sp>
        <p:nvSpPr>
          <p:cNvPr id="6" name="Tijdelijke aanduiding voor inhoud 5"/>
          <p:cNvSpPr>
            <a:spLocks noGrp="1"/>
          </p:cNvSpPr>
          <p:nvPr>
            <p:ph sz="quarter" idx="4"/>
          </p:nvPr>
        </p:nvSpPr>
        <p:spPr>
          <a:xfrm>
            <a:off x="6193368" y="1714131"/>
            <a:ext cx="5389033" cy="3949700"/>
          </a:xfrm>
        </p:spPr>
        <p:txBody>
          <a:bodyPr>
            <a:normAutofit/>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p:txBody>
      </p:sp>
      <p:sp>
        <p:nvSpPr>
          <p:cNvPr id="7" name="Tijdelijke aanduiding voor datum 6"/>
          <p:cNvSpPr>
            <a:spLocks noGrp="1"/>
          </p:cNvSpPr>
          <p:nvPr>
            <p:ph type="dt" sz="half" idx="10"/>
          </p:nvPr>
        </p:nvSpPr>
        <p:spPr>
          <a:xfrm>
            <a:off x="609600" y="6356351"/>
            <a:ext cx="2844800" cy="366183"/>
          </a:xfrm>
          <a:prstGeom prst="rect">
            <a:avLst/>
          </a:prstGeom>
        </p:spPr>
        <p:txBody>
          <a:bodyPr/>
          <a:lstStyle/>
          <a:p>
            <a:fld id="{4ED2B493-C1EE-714C-B8A9-F38F4D8CE6E7}" type="datetimeFigureOut">
              <a:rPr lang="nl-NL" smtClean="0"/>
              <a:t>3-12-2019</a:t>
            </a:fld>
            <a:endParaRPr lang="nl-NL" dirty="0"/>
          </a:p>
        </p:txBody>
      </p:sp>
      <p:sp>
        <p:nvSpPr>
          <p:cNvPr id="8" name="Tijdelijke aanduiding voor voettekst 7"/>
          <p:cNvSpPr>
            <a:spLocks noGrp="1"/>
          </p:cNvSpPr>
          <p:nvPr>
            <p:ph type="ftr" sz="quarter" idx="11"/>
          </p:nvPr>
        </p:nvSpPr>
        <p:spPr>
          <a:xfrm>
            <a:off x="2318189" y="6356351"/>
            <a:ext cx="5708211" cy="366183"/>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737601" y="6356351"/>
            <a:ext cx="2147023" cy="366183"/>
          </a:xfrm>
          <a:prstGeom prst="rect">
            <a:avLst/>
          </a:prstGeom>
        </p:spPr>
        <p:txBody>
          <a:bodyPr/>
          <a:lstStyle/>
          <a:p>
            <a:fld id="{F3BC6476-EA18-C04A-BD06-B622CA55CE7C}" type="slidenum">
              <a:rPr lang="nl-NL" smtClean="0"/>
              <a:t>‹nr.›</a:t>
            </a:fld>
            <a:endParaRPr lang="nl-NL"/>
          </a:p>
        </p:txBody>
      </p:sp>
    </p:spTree>
    <p:extLst>
      <p:ext uri="{BB962C8B-B14F-4D97-AF65-F5344CB8AC3E}">
        <p14:creationId xmlns:p14="http://schemas.microsoft.com/office/powerpoint/2010/main" val="114092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7267"/>
          </a:xfrm>
        </p:spPr>
        <p:txBody>
          <a:bodyPr anchor="b">
            <a:noAutofit/>
          </a:bodyPr>
          <a:lstStyle>
            <a:lvl1pPr algn="l">
              <a:defRPr sz="2667" b="1"/>
            </a:lvl1pPr>
          </a:lstStyle>
          <a:p>
            <a:r>
              <a:rPr lang="nl-NL"/>
              <a:t>Klik om de stijl te bewerken</a:t>
            </a:r>
            <a:endParaRPr lang="nl-NL" dirty="0"/>
          </a:p>
        </p:txBody>
      </p:sp>
      <p:sp>
        <p:nvSpPr>
          <p:cNvPr id="3" name="Tijdelijke aanduiding voor afbeelding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Tekststijl van het model bewerken</a:t>
            </a:r>
          </a:p>
        </p:txBody>
      </p:sp>
    </p:spTree>
    <p:extLst>
      <p:ext uri="{BB962C8B-B14F-4D97-AF65-F5344CB8AC3E}">
        <p14:creationId xmlns:p14="http://schemas.microsoft.com/office/powerpoint/2010/main" val="245323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0" y="2706"/>
            <a:ext cx="12178767" cy="6852585"/>
          </a:xfrm>
          <a:prstGeom prst="rect">
            <a:avLst/>
          </a:prstGeom>
        </p:spPr>
      </p:pic>
      <p:sp>
        <p:nvSpPr>
          <p:cNvPr id="9" name="Tijdelijke aanduiding voor voettekst 5"/>
          <p:cNvSpPr>
            <a:spLocks noGrp="1"/>
          </p:cNvSpPr>
          <p:nvPr>
            <p:ph type="ftr" sz="quarter" idx="11"/>
          </p:nvPr>
        </p:nvSpPr>
        <p:spPr>
          <a:xfrm>
            <a:off x="1989958" y="6173788"/>
            <a:ext cx="8488153" cy="365125"/>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10728253" y="6189315"/>
            <a:ext cx="1106396"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989957" y="1867700"/>
            <a:ext cx="9844691" cy="1143000"/>
          </a:xfrm>
        </p:spPr>
        <p:txBody>
          <a:bodyPr/>
          <a:lstStyle/>
          <a:p>
            <a:r>
              <a:rPr lang="nl-NL"/>
              <a:t>Klik om de stijl te bewerken</a:t>
            </a:r>
            <a:endParaRPr lang="nl-NL" dirty="0"/>
          </a:p>
        </p:txBody>
      </p:sp>
      <p:sp>
        <p:nvSpPr>
          <p:cNvPr id="12" name="Tijdelijke aanduiding voor inhoud 2"/>
          <p:cNvSpPr>
            <a:spLocks noGrp="1"/>
          </p:cNvSpPr>
          <p:nvPr>
            <p:ph idx="1" hasCustomPrompt="1"/>
          </p:nvPr>
        </p:nvSpPr>
        <p:spPr>
          <a:xfrm>
            <a:off x="1989957" y="2962013"/>
            <a:ext cx="9844691" cy="2923743"/>
          </a:xfrm>
        </p:spPr>
        <p:txBody>
          <a:bodyPr/>
          <a:lstStyle>
            <a:lvl1pPr>
              <a:defRPr sz="3200">
                <a:latin typeface="Arial"/>
                <a:cs typeface="Arial"/>
              </a:defRPr>
            </a:lvl1pPr>
            <a:lvl2pPr>
              <a:defRPr sz="2667"/>
            </a:lvl2pPr>
          </a:lstStyle>
          <a:p>
            <a:pPr lvl="0"/>
            <a:r>
              <a:rPr lang="nl-NL" dirty="0"/>
              <a:t>Klik om de tekststijl van het sjabloon te bewerken</a:t>
            </a:r>
          </a:p>
          <a:p>
            <a:pPr lvl="1"/>
            <a:r>
              <a:rPr lang="nl-NL" dirty="0"/>
              <a:t>Tweede niveau</a:t>
            </a:r>
          </a:p>
        </p:txBody>
      </p:sp>
    </p:spTree>
    <p:extLst>
      <p:ext uri="{BB962C8B-B14F-4D97-AF65-F5344CB8AC3E}">
        <p14:creationId xmlns:p14="http://schemas.microsoft.com/office/powerpoint/2010/main" val="302990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3" y="2705"/>
            <a:ext cx="12178767" cy="6852587"/>
          </a:xfrm>
          <a:prstGeom prst="rect">
            <a:avLst/>
          </a:prstGeom>
        </p:spPr>
      </p:pic>
      <p:sp>
        <p:nvSpPr>
          <p:cNvPr id="8" name="Tijdelijke aanduiding voor voettekst 4"/>
          <p:cNvSpPr>
            <a:spLocks noGrp="1"/>
          </p:cNvSpPr>
          <p:nvPr>
            <p:ph type="ftr" sz="quarter" idx="11"/>
          </p:nvPr>
        </p:nvSpPr>
        <p:spPr>
          <a:xfrm>
            <a:off x="2235200" y="6173788"/>
            <a:ext cx="8242909"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10728250" y="6189315"/>
            <a:ext cx="1106396" cy="365125"/>
          </a:xfrm>
          <a:prstGeom prst="rect">
            <a:avLst/>
          </a:prstGeom>
        </p:spPr>
        <p:txBody>
          <a:bodyPr/>
          <a:lstStyle/>
          <a:p>
            <a:fld id="{CC1A7FFB-7E9A-E347-8F80-8E2C647B3625}" type="slidenum">
              <a:rPr lang="nl-NL"/>
              <a:t>‹nr.›</a:t>
            </a:fld>
            <a:endParaRPr lang="nl-NL"/>
          </a:p>
        </p:txBody>
      </p:sp>
      <p:sp>
        <p:nvSpPr>
          <p:cNvPr id="13" name="Titel 1"/>
          <p:cNvSpPr>
            <a:spLocks noGrp="1"/>
          </p:cNvSpPr>
          <p:nvPr>
            <p:ph type="title"/>
          </p:nvPr>
        </p:nvSpPr>
        <p:spPr>
          <a:xfrm>
            <a:off x="2235200" y="1605795"/>
            <a:ext cx="9599448" cy="1143000"/>
          </a:xfrm>
        </p:spPr>
        <p:txBody>
          <a:bodyPr/>
          <a:lstStyle>
            <a:lvl1pPr algn="r">
              <a:defRPr/>
            </a:lvl1pPr>
          </a:lstStyle>
          <a:p>
            <a:r>
              <a:rPr lang="nl-NL"/>
              <a:t>Klik om de stijl te bewerken</a:t>
            </a:r>
            <a:endParaRPr lang="nl-NL" dirty="0"/>
          </a:p>
        </p:txBody>
      </p:sp>
      <p:sp>
        <p:nvSpPr>
          <p:cNvPr id="14" name="Tijdelijke aanduiding voor inhoud 2"/>
          <p:cNvSpPr>
            <a:spLocks noGrp="1"/>
          </p:cNvSpPr>
          <p:nvPr>
            <p:ph idx="1" hasCustomPrompt="1"/>
          </p:nvPr>
        </p:nvSpPr>
        <p:spPr>
          <a:xfrm>
            <a:off x="2235200" y="2809462"/>
            <a:ext cx="9599448" cy="3263820"/>
          </a:xfrm>
        </p:spPr>
        <p:txBody>
          <a:bodyPr/>
          <a:lstStyle>
            <a:lvl1pPr algn="r">
              <a:defRPr sz="3200">
                <a:latin typeface="Arial"/>
                <a:cs typeface="Arial"/>
              </a:defRPr>
            </a:lvl1pPr>
            <a:lvl2pPr algn="r">
              <a:defRPr sz="2667"/>
            </a:lvl2pPr>
          </a:lstStyle>
          <a:p>
            <a:pPr lvl="0"/>
            <a:r>
              <a:rPr lang="nl-NL" dirty="0"/>
              <a:t>Klik om de tekststijl van het sjabloon te bewerken</a:t>
            </a:r>
          </a:p>
          <a:p>
            <a:pPr lvl="1"/>
            <a:r>
              <a:rPr lang="nl-NL" dirty="0"/>
              <a:t>Tweede niveau</a:t>
            </a:r>
          </a:p>
        </p:txBody>
      </p:sp>
    </p:spTree>
    <p:extLst>
      <p:ext uri="{BB962C8B-B14F-4D97-AF65-F5344CB8AC3E}">
        <p14:creationId xmlns:p14="http://schemas.microsoft.com/office/powerpoint/2010/main" val="185227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95B7C-7DC7-CD47-AAC7-DF9100D7E0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F2B87E-C0D9-B04E-ACD4-19C339B8DC8F}"/>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10601312-C328-3146-B93C-D35A87B5D200}"/>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5" name="Tijdelijke aanduiding voor voettekst 4">
            <a:extLst>
              <a:ext uri="{FF2B5EF4-FFF2-40B4-BE49-F238E27FC236}">
                <a16:creationId xmlns:a16="http://schemas.microsoft.com/office/drawing/2014/main" id="{A9470BC7-06AA-734D-A5CD-F1277B0999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BBDB6B-07AE-D54D-A59F-C95C60A98CCF}"/>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36136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04BD7-8B8C-0F48-9CA2-4547F5C33C1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B1CA3FB-BED5-7446-A6E9-E5E16F37C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FE64FA97-B4F6-CB45-9D02-EE0AA279EDF2}"/>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5" name="Tijdelijke aanduiding voor voettekst 4">
            <a:extLst>
              <a:ext uri="{FF2B5EF4-FFF2-40B4-BE49-F238E27FC236}">
                <a16:creationId xmlns:a16="http://schemas.microsoft.com/office/drawing/2014/main" id="{C4D3C737-0251-4344-B2D3-692DB43F3A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2E770E-8D48-1B40-9593-B2F0A0003620}"/>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418977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38AC4-B448-DF49-A6B8-F6A718266B9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9328E0-62C1-AB4F-A454-673B9DAB7A6C}"/>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8516ACD3-6101-1A4A-94B6-0705276388A1}"/>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BFA8D8E5-A802-E248-AC38-4F069FA59D2C}"/>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6" name="Tijdelijke aanduiding voor voettekst 5">
            <a:extLst>
              <a:ext uri="{FF2B5EF4-FFF2-40B4-BE49-F238E27FC236}">
                <a16:creationId xmlns:a16="http://schemas.microsoft.com/office/drawing/2014/main" id="{E2B138A5-1B8C-284D-984A-80E61022FE0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6B80AB-8203-454A-92C3-48F1A0FE8ED3}"/>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149797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D368B-0E32-B74D-9377-685240DC940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F73B13-7996-1E43-9069-704027059F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794B23C7-FDBC-4945-B0B4-FFF63730167E}"/>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A492D327-D450-5942-973F-E702207CD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B31F6215-F999-5C4F-9C7A-C1F48A5465D4}"/>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875D61B5-D1AB-5249-A6A3-971E5BE7062B}"/>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8" name="Tijdelijke aanduiding voor voettekst 7">
            <a:extLst>
              <a:ext uri="{FF2B5EF4-FFF2-40B4-BE49-F238E27FC236}">
                <a16:creationId xmlns:a16="http://schemas.microsoft.com/office/drawing/2014/main" id="{87D08ADF-7841-E34F-8293-ADF77FEED39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F129228-3C8F-DF43-A4BC-70999CD86EC9}"/>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139237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D06B6-3DFF-C144-B54F-6E811D4F42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BDBB059-4829-DB40-9F04-9EDEDC48CDF3}"/>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4" name="Tijdelijke aanduiding voor voettekst 3">
            <a:extLst>
              <a:ext uri="{FF2B5EF4-FFF2-40B4-BE49-F238E27FC236}">
                <a16:creationId xmlns:a16="http://schemas.microsoft.com/office/drawing/2014/main" id="{750CBCEB-1323-ED4F-939A-855CD5F92A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DBE913-BB82-064A-8C26-3D48D1AA00FD}"/>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361802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D8F4F8-FC49-A942-877B-81BB953B1802}"/>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3" name="Tijdelijke aanduiding voor voettekst 2">
            <a:extLst>
              <a:ext uri="{FF2B5EF4-FFF2-40B4-BE49-F238E27FC236}">
                <a16:creationId xmlns:a16="http://schemas.microsoft.com/office/drawing/2014/main" id="{43AAEB32-4F25-0148-8204-5B5461501A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BBD4113-9B23-074A-A49C-0876A8939B18}"/>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44095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3A3DF-EFE3-A344-8D2A-13960E1A1B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3B55A4D-8565-D447-B4F1-9804745A9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3618110E-3B36-2F4B-8B06-04946B87A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FB74C343-89F4-F342-8C7E-B4C864F70DCC}"/>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6" name="Tijdelijke aanduiding voor voettekst 5">
            <a:extLst>
              <a:ext uri="{FF2B5EF4-FFF2-40B4-BE49-F238E27FC236}">
                <a16:creationId xmlns:a16="http://schemas.microsoft.com/office/drawing/2014/main" id="{E69E70B2-9093-2A4A-8FB7-0B16866FB9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10676A-7801-E648-8CC7-B59F30761E55}"/>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254640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BA2C-10EB-0D47-A34E-AB031A288BF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265E2D7-0C0D-BA49-808F-D8E222CCC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98654DD-AD85-EC40-A9D6-6FF2BCA1E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5D9D0953-30AA-FC49-9693-DD64E3ACC938}"/>
              </a:ext>
            </a:extLst>
          </p:cNvPr>
          <p:cNvSpPr>
            <a:spLocks noGrp="1"/>
          </p:cNvSpPr>
          <p:nvPr>
            <p:ph type="dt" sz="half" idx="10"/>
          </p:nvPr>
        </p:nvSpPr>
        <p:spPr/>
        <p:txBody>
          <a:bodyPr/>
          <a:lstStyle/>
          <a:p>
            <a:fld id="{9E28C294-B624-864A-83B0-3ED623FABF84}" type="datetimeFigureOut">
              <a:rPr lang="nl-NL" smtClean="0"/>
              <a:t>3-12-2019</a:t>
            </a:fld>
            <a:endParaRPr lang="nl-NL"/>
          </a:p>
        </p:txBody>
      </p:sp>
      <p:sp>
        <p:nvSpPr>
          <p:cNvPr id="6" name="Tijdelijke aanduiding voor voettekst 5">
            <a:extLst>
              <a:ext uri="{FF2B5EF4-FFF2-40B4-BE49-F238E27FC236}">
                <a16:creationId xmlns:a16="http://schemas.microsoft.com/office/drawing/2014/main" id="{9C8D39CE-BA9F-FC47-98CD-FFA22BB7A9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0F1B9C-5A50-FC42-904C-7811C03B9186}"/>
              </a:ext>
            </a:extLst>
          </p:cNvPr>
          <p:cNvSpPr>
            <a:spLocks noGrp="1"/>
          </p:cNvSpPr>
          <p:nvPr>
            <p:ph type="sldNum" sz="quarter" idx="12"/>
          </p:nvPr>
        </p:nvSpPr>
        <p:spPr/>
        <p:txBody>
          <a:bodyPr/>
          <a:lstStyle/>
          <a:p>
            <a:fld id="{DF1C4E55-35CD-F847-8A74-984D14B0AEC3}" type="slidenum">
              <a:rPr lang="nl-NL" smtClean="0"/>
              <a:t>‹nr.›</a:t>
            </a:fld>
            <a:endParaRPr lang="nl-NL"/>
          </a:p>
        </p:txBody>
      </p:sp>
    </p:spTree>
    <p:extLst>
      <p:ext uri="{BB962C8B-B14F-4D97-AF65-F5344CB8AC3E}">
        <p14:creationId xmlns:p14="http://schemas.microsoft.com/office/powerpoint/2010/main" val="225741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202572-C3A7-1540-8825-12046BF66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1ECC5BF-4DD7-634B-9677-D4714E867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BEDC27EC-2F4B-8644-ABB1-71ECA5C50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8C294-B624-864A-83B0-3ED623FABF84}" type="datetimeFigureOut">
              <a:rPr lang="nl-NL" smtClean="0"/>
              <a:t>3-12-2019</a:t>
            </a:fld>
            <a:endParaRPr lang="nl-NL"/>
          </a:p>
        </p:txBody>
      </p:sp>
      <p:sp>
        <p:nvSpPr>
          <p:cNvPr id="5" name="Tijdelijke aanduiding voor voettekst 4">
            <a:extLst>
              <a:ext uri="{FF2B5EF4-FFF2-40B4-BE49-F238E27FC236}">
                <a16:creationId xmlns:a16="http://schemas.microsoft.com/office/drawing/2014/main" id="{E607EC78-CB3C-594D-AAB7-6084685A6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D28645-610A-0149-8CD2-8265F9185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C4E55-35CD-F847-8A74-984D14B0AEC3}" type="slidenum">
              <a:rPr lang="nl-NL" smtClean="0"/>
              <a:t>‹nr.›</a:t>
            </a:fld>
            <a:endParaRPr lang="nl-NL"/>
          </a:p>
        </p:txBody>
      </p:sp>
    </p:spTree>
    <p:extLst>
      <p:ext uri="{BB962C8B-B14F-4D97-AF65-F5344CB8AC3E}">
        <p14:creationId xmlns:p14="http://schemas.microsoft.com/office/powerpoint/2010/main" val="391730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09" y="2707"/>
            <a:ext cx="12178768" cy="6852587"/>
          </a:xfrm>
          <a:prstGeom prst="rect">
            <a:avLst/>
          </a:prstGeom>
        </p:spPr>
      </p:pic>
      <p:sp>
        <p:nvSpPr>
          <p:cNvPr id="2" name="Tijdelijke aanduiding voor titel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nl-NL" dirty="0"/>
              <a:t>Titel van presentatie, </a:t>
            </a:r>
            <a:r>
              <a:rPr lang="nl-NL" dirty="0" err="1"/>
              <a:t>Arial</a:t>
            </a:r>
            <a:r>
              <a:rPr lang="nl-NL" dirty="0"/>
              <a:t> 32pt</a:t>
            </a:r>
          </a:p>
        </p:txBody>
      </p:sp>
      <p:sp>
        <p:nvSpPr>
          <p:cNvPr id="3" name="Tijdelijke aanduiding voor tekst 2"/>
          <p:cNvSpPr>
            <a:spLocks noGrp="1"/>
          </p:cNvSpPr>
          <p:nvPr>
            <p:ph type="body" idx="1"/>
          </p:nvPr>
        </p:nvSpPr>
        <p:spPr>
          <a:xfrm>
            <a:off x="609600" y="1600201"/>
            <a:ext cx="10972800" cy="3832776"/>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2549519" y="6173788"/>
            <a:ext cx="6494064" cy="365125"/>
          </a:xfrm>
          <a:prstGeom prst="rect">
            <a:avLst/>
          </a:prstGeom>
        </p:spPr>
        <p:txBody>
          <a:bodyPr vert="horz" lIns="91440" tIns="45720" rIns="91440" bIns="45720" rtlCol="0" anchor="ctr"/>
          <a:lstStyle>
            <a:lvl1pPr algn="ctr">
              <a:defRPr sz="16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9293723" y="6189315"/>
            <a:ext cx="1106396" cy="365125"/>
          </a:xfrm>
          <a:prstGeom prst="rect">
            <a:avLst/>
          </a:prstGeom>
        </p:spPr>
        <p:txBody>
          <a:bodyPr vert="horz" lIns="91440" tIns="45720" rIns="91440" bIns="45720" rtlCol="0" anchor="ctr"/>
          <a:lstStyle>
            <a:lvl1pPr algn="r">
              <a:defRPr sz="16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5452131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defTabSz="609585" rtl="0" eaLnBrk="1" latinLnBrk="0" hangingPunct="1">
        <a:spcBef>
          <a:spcPct val="0"/>
        </a:spcBef>
        <a:buNone/>
        <a:defRPr sz="4267" b="1" kern="1200" baseline="0">
          <a:solidFill>
            <a:srgbClr val="660066"/>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tiff"/><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a:stretch>
            <a:fillRect/>
          </a:stretch>
        </p:blipFill>
        <p:spPr>
          <a:xfrm>
            <a:off x="7400103" y="1116692"/>
            <a:ext cx="3819427" cy="3819427"/>
          </a:xfrm>
          <a:prstGeom prst="rect">
            <a:avLst/>
          </a:prstGeom>
        </p:spPr>
      </p:pic>
      <p:pic>
        <p:nvPicPr>
          <p:cNvPr id="6" name="Afbeelding 5" descr="Afbeelding met persoon, binnen, man, tafel&#10;&#10;Automatisch gegenereerde beschrijving">
            <a:extLst>
              <a:ext uri="{FF2B5EF4-FFF2-40B4-BE49-F238E27FC236}">
                <a16:creationId xmlns:a16="http://schemas.microsoft.com/office/drawing/2014/main" id="{42544E24-E9CB-194C-866D-E9FAC0D4995B}"/>
              </a:ext>
            </a:extLst>
          </p:cNvPr>
          <p:cNvPicPr>
            <a:picLocks noChangeAspect="1"/>
          </p:cNvPicPr>
          <p:nvPr/>
        </p:nvPicPr>
        <p:blipFill rotWithShape="1">
          <a:blip r:embed="rId4">
            <a:alphaModFix/>
          </a:blip>
          <a:srcRect b="1770"/>
          <a:stretch/>
        </p:blipFill>
        <p:spPr>
          <a:xfrm>
            <a:off x="1" y="3353855"/>
            <a:ext cx="4482009" cy="4785517"/>
          </a:xfrm>
          <a:prstGeom prst="rect">
            <a:avLst/>
          </a:prstGeom>
        </p:spPr>
      </p:pic>
      <p:sp>
        <p:nvSpPr>
          <p:cNvPr id="9" name="Titel 2"/>
          <p:cNvSpPr>
            <a:spLocks noGrp="1"/>
          </p:cNvSpPr>
          <p:nvPr>
            <p:ph type="title"/>
          </p:nvPr>
        </p:nvSpPr>
        <p:spPr>
          <a:xfrm>
            <a:off x="1786884" y="212484"/>
            <a:ext cx="9646957" cy="1808417"/>
          </a:xfrm>
        </p:spPr>
        <p:txBody>
          <a:bodyPr>
            <a:noAutofit/>
          </a:bodyPr>
          <a:lstStyle/>
          <a:p>
            <a:r>
              <a:rPr lang="nl-NL" sz="4000" b="1" dirty="0">
                <a:solidFill>
                  <a:schemeClr val="accent1">
                    <a:lumMod val="50000"/>
                  </a:schemeClr>
                </a:solidFill>
              </a:rPr>
              <a:t>Expertmeeting WIN-project</a:t>
            </a:r>
          </a:p>
        </p:txBody>
      </p:sp>
      <p:sp>
        <p:nvSpPr>
          <p:cNvPr id="8" name="Rechthoek 7">
            <a:extLst>
              <a:ext uri="{FF2B5EF4-FFF2-40B4-BE49-F238E27FC236}">
                <a16:creationId xmlns:a16="http://schemas.microsoft.com/office/drawing/2014/main" id="{F6E22D10-2480-5B4C-B7D5-C9E7468A2300}"/>
              </a:ext>
            </a:extLst>
          </p:cNvPr>
          <p:cNvSpPr/>
          <p:nvPr/>
        </p:nvSpPr>
        <p:spPr>
          <a:xfrm>
            <a:off x="1863391" y="1571702"/>
            <a:ext cx="5322401" cy="1200329"/>
          </a:xfrm>
          <a:prstGeom prst="rect">
            <a:avLst/>
          </a:prstGeom>
        </p:spPr>
        <p:txBody>
          <a:bodyPr wrap="square">
            <a:spAutoFit/>
          </a:bodyPr>
          <a:lstStyle/>
          <a:p>
            <a:r>
              <a:rPr lang="en-US" sz="2400" b="1" dirty="0">
                <a:solidFill>
                  <a:schemeClr val="tx1">
                    <a:lumMod val="75000"/>
                    <a:lumOff val="25000"/>
                  </a:schemeClr>
                </a:solidFill>
              </a:rPr>
              <a:t>Miranda </a:t>
            </a:r>
            <a:r>
              <a:rPr lang="en-US" sz="2400" b="1" dirty="0" err="1">
                <a:solidFill>
                  <a:schemeClr val="tx1">
                    <a:lumMod val="75000"/>
                    <a:lumOff val="25000"/>
                  </a:schemeClr>
                </a:solidFill>
              </a:rPr>
              <a:t>Snoeren</a:t>
            </a:r>
            <a:r>
              <a:rPr lang="en-US" sz="2400" b="1" dirty="0">
                <a:solidFill>
                  <a:schemeClr val="tx1">
                    <a:lumMod val="75000"/>
                    <a:lumOff val="25000"/>
                  </a:schemeClr>
                </a:solidFill>
              </a:rPr>
              <a:t>, Petra </a:t>
            </a:r>
            <a:r>
              <a:rPr lang="en-US" sz="2400" b="1" dirty="0" err="1">
                <a:solidFill>
                  <a:schemeClr val="tx1">
                    <a:lumMod val="75000"/>
                    <a:lumOff val="25000"/>
                  </a:schemeClr>
                </a:solidFill>
              </a:rPr>
              <a:t>Swennenhuis</a:t>
            </a:r>
            <a:r>
              <a:rPr lang="en-US" sz="2400" b="1" dirty="0">
                <a:solidFill>
                  <a:schemeClr val="tx1">
                    <a:lumMod val="75000"/>
                    <a:lumOff val="25000"/>
                  </a:schemeClr>
                </a:solidFill>
              </a:rPr>
              <a:t>, Jeroen </a:t>
            </a:r>
            <a:r>
              <a:rPr lang="en-US" sz="2400" b="1" dirty="0" err="1">
                <a:solidFill>
                  <a:schemeClr val="tx1">
                    <a:lumMod val="75000"/>
                    <a:lumOff val="25000"/>
                  </a:schemeClr>
                </a:solidFill>
              </a:rPr>
              <a:t>Bovens</a:t>
            </a:r>
            <a:r>
              <a:rPr lang="en-US" sz="2400" b="1" dirty="0">
                <a:solidFill>
                  <a:schemeClr val="tx1">
                    <a:lumMod val="75000"/>
                    <a:lumOff val="25000"/>
                  </a:schemeClr>
                </a:solidFill>
              </a:rPr>
              <a:t>, Danielle </a:t>
            </a:r>
            <a:r>
              <a:rPr lang="en-US" sz="2400" b="1" dirty="0" err="1">
                <a:solidFill>
                  <a:schemeClr val="tx1">
                    <a:lumMod val="75000"/>
                    <a:lumOff val="25000"/>
                  </a:schemeClr>
                </a:solidFill>
              </a:rPr>
              <a:t>Quadakkers</a:t>
            </a:r>
            <a:r>
              <a:rPr lang="en-US" sz="2400" b="1" dirty="0">
                <a:solidFill>
                  <a:schemeClr val="tx1">
                    <a:lumMod val="75000"/>
                    <a:lumOff val="25000"/>
                  </a:schemeClr>
                </a:solidFill>
              </a:rPr>
              <a:t>,  Michel </a:t>
            </a:r>
            <a:r>
              <a:rPr lang="en-US" sz="2400" b="1" dirty="0" err="1">
                <a:solidFill>
                  <a:schemeClr val="tx1">
                    <a:lumMod val="75000"/>
                    <a:lumOff val="25000"/>
                  </a:schemeClr>
                </a:solidFill>
              </a:rPr>
              <a:t>Duinkerke</a:t>
            </a:r>
            <a:r>
              <a:rPr lang="en-US" sz="2400" b="1" dirty="0">
                <a:solidFill>
                  <a:schemeClr val="tx1">
                    <a:lumMod val="75000"/>
                    <a:lumOff val="25000"/>
                  </a:schemeClr>
                </a:solidFill>
              </a:rPr>
              <a:t> &amp; Sofie Moresi</a:t>
            </a:r>
            <a:endParaRPr lang="nl-NL" sz="2400" b="1" dirty="0">
              <a:solidFill>
                <a:schemeClr val="tx1">
                  <a:lumMod val="75000"/>
                  <a:lumOff val="25000"/>
                </a:schemeClr>
              </a:solidFill>
            </a:endParaRPr>
          </a:p>
        </p:txBody>
      </p:sp>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0103" y="4962285"/>
            <a:ext cx="3572697" cy="1747635"/>
          </a:xfrm>
          <a:prstGeom prst="rect">
            <a:avLst/>
          </a:prstGeom>
        </p:spPr>
      </p:pic>
    </p:spTree>
    <p:extLst>
      <p:ext uri="{BB962C8B-B14F-4D97-AF65-F5344CB8AC3E}">
        <p14:creationId xmlns:p14="http://schemas.microsoft.com/office/powerpoint/2010/main" val="3458681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F577E-2D30-A644-BAEF-4218CFF32D10}"/>
              </a:ext>
            </a:extLst>
          </p:cNvPr>
          <p:cNvSpPr>
            <a:spLocks noGrp="1"/>
          </p:cNvSpPr>
          <p:nvPr>
            <p:ph type="title"/>
          </p:nvPr>
        </p:nvSpPr>
        <p:spPr/>
        <p:txBody>
          <a:bodyPr>
            <a:normAutofit fontScale="90000"/>
          </a:bodyPr>
          <a:lstStyle/>
          <a:p>
            <a:r>
              <a:rPr lang="nl-NL" dirty="0"/>
              <a:t>Werkvorm 3:</a:t>
            </a:r>
            <a:br>
              <a:rPr lang="nl-NL" dirty="0"/>
            </a:br>
            <a:r>
              <a:rPr lang="nl-NL" dirty="0"/>
              <a:t>Dialoog in volledige groep</a:t>
            </a:r>
          </a:p>
        </p:txBody>
      </p:sp>
      <p:sp>
        <p:nvSpPr>
          <p:cNvPr id="3" name="Tijdelijke aanduiding voor inhoud 2">
            <a:extLst>
              <a:ext uri="{FF2B5EF4-FFF2-40B4-BE49-F238E27FC236}">
                <a16:creationId xmlns:a16="http://schemas.microsoft.com/office/drawing/2014/main" id="{7BEE8C37-6F87-8743-995B-955C1974E0B2}"/>
              </a:ext>
            </a:extLst>
          </p:cNvPr>
          <p:cNvSpPr>
            <a:spLocks noGrp="1"/>
          </p:cNvSpPr>
          <p:nvPr>
            <p:ph idx="1"/>
          </p:nvPr>
        </p:nvSpPr>
        <p:spPr>
          <a:xfrm>
            <a:off x="1989956" y="3236496"/>
            <a:ext cx="9844691" cy="2923743"/>
          </a:xfrm>
        </p:spPr>
        <p:txBody>
          <a:bodyPr>
            <a:normAutofit lnSpcReduction="10000"/>
          </a:bodyPr>
          <a:lstStyle/>
          <a:p>
            <a:pPr lvl="0"/>
            <a:r>
              <a:rPr lang="nl-NL" dirty="0" smtClean="0"/>
              <a:t>Wat zou volgens jullie ondersteunend zijn in het lerend en onderzoekend samenwerken in PW </a:t>
            </a:r>
          </a:p>
          <a:p>
            <a:pPr marL="0" lvl="0" indent="0">
              <a:buNone/>
            </a:pPr>
            <a:r>
              <a:rPr lang="nl-NL" dirty="0" smtClean="0"/>
              <a:t>(denk aan </a:t>
            </a:r>
            <a:r>
              <a:rPr lang="nl-NL" dirty="0"/>
              <a:t>tools/ instrumenten</a:t>
            </a:r>
            <a:r>
              <a:rPr lang="nl-NL" dirty="0" smtClean="0"/>
              <a:t>?</a:t>
            </a:r>
          </a:p>
          <a:p>
            <a:pPr marL="0" lvl="0" indent="0">
              <a:buNone/>
            </a:pPr>
            <a:endParaRPr lang="nl-NL" dirty="0"/>
          </a:p>
          <a:p>
            <a:r>
              <a:rPr lang="nl-NL" dirty="0"/>
              <a:t>Waar zou instrumentarium, naast zelfevaluatie, nog meer in moeten voorzien?</a:t>
            </a:r>
          </a:p>
          <a:p>
            <a:pPr marL="0" lvl="0" indent="0">
              <a:buNone/>
            </a:pPr>
            <a:endParaRPr lang="nl-NL" dirty="0">
              <a:solidFill>
                <a:schemeClr val="accent1"/>
              </a:solidFill>
            </a:endParaRPr>
          </a:p>
        </p:txBody>
      </p:sp>
      <p:pic>
        <p:nvPicPr>
          <p:cNvPr id="4" name="Afbeelding 3">
            <a:extLst>
              <a:ext uri="{FF2B5EF4-FFF2-40B4-BE49-F238E27FC236}">
                <a16:creationId xmlns:a16="http://schemas.microsoft.com/office/drawing/2014/main" id="{FF05BE3D-ADA7-974C-83F2-2173079C78CF}"/>
              </a:ext>
            </a:extLst>
          </p:cNvPr>
          <p:cNvPicPr>
            <a:picLocks noChangeAspect="1"/>
          </p:cNvPicPr>
          <p:nvPr/>
        </p:nvPicPr>
        <p:blipFill>
          <a:blip r:embed="rId3"/>
          <a:stretch>
            <a:fillRect/>
          </a:stretch>
        </p:blipFill>
        <p:spPr>
          <a:xfrm>
            <a:off x="6096000" y="267100"/>
            <a:ext cx="4127500" cy="1968500"/>
          </a:xfrm>
          <a:prstGeom prst="rect">
            <a:avLst/>
          </a:prstGeom>
        </p:spPr>
      </p:pic>
    </p:spTree>
    <p:extLst>
      <p:ext uri="{BB962C8B-B14F-4D97-AF65-F5344CB8AC3E}">
        <p14:creationId xmlns:p14="http://schemas.microsoft.com/office/powerpoint/2010/main" val="2679986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F577E-2D30-A644-BAEF-4218CFF32D10}"/>
              </a:ext>
            </a:extLst>
          </p:cNvPr>
          <p:cNvSpPr>
            <a:spLocks noGrp="1"/>
          </p:cNvSpPr>
          <p:nvPr>
            <p:ph type="title"/>
          </p:nvPr>
        </p:nvSpPr>
        <p:spPr/>
        <p:txBody>
          <a:bodyPr>
            <a:normAutofit fontScale="90000"/>
          </a:bodyPr>
          <a:lstStyle/>
          <a:p>
            <a:r>
              <a:rPr lang="nl-NL" dirty="0"/>
              <a:t>Werkvorm 3:</a:t>
            </a:r>
            <a:br>
              <a:rPr lang="nl-NL" dirty="0"/>
            </a:br>
            <a:r>
              <a:rPr lang="nl-NL" dirty="0"/>
              <a:t>Dialoog in volledige groep</a:t>
            </a:r>
          </a:p>
        </p:txBody>
      </p:sp>
      <p:sp>
        <p:nvSpPr>
          <p:cNvPr id="3" name="Tijdelijke aanduiding voor inhoud 2">
            <a:extLst>
              <a:ext uri="{FF2B5EF4-FFF2-40B4-BE49-F238E27FC236}">
                <a16:creationId xmlns:a16="http://schemas.microsoft.com/office/drawing/2014/main" id="{7BEE8C37-6F87-8743-995B-955C1974E0B2}"/>
              </a:ext>
            </a:extLst>
          </p:cNvPr>
          <p:cNvSpPr>
            <a:spLocks noGrp="1"/>
          </p:cNvSpPr>
          <p:nvPr>
            <p:ph idx="1"/>
          </p:nvPr>
        </p:nvSpPr>
        <p:spPr>
          <a:xfrm>
            <a:off x="1989956" y="3236496"/>
            <a:ext cx="9844691" cy="2923743"/>
          </a:xfrm>
        </p:spPr>
        <p:txBody>
          <a:bodyPr>
            <a:normAutofit fontScale="92500" lnSpcReduction="10000"/>
          </a:bodyPr>
          <a:lstStyle/>
          <a:p>
            <a:pPr lvl="0"/>
            <a:r>
              <a:rPr lang="nl-NL" dirty="0" smtClean="0"/>
              <a:t>Wat </a:t>
            </a:r>
            <a:r>
              <a:rPr lang="nl-NL" dirty="0"/>
              <a:t>zou jou </a:t>
            </a:r>
            <a:r>
              <a:rPr lang="nl-NL" dirty="0" smtClean="0"/>
              <a:t>ondersteunen bij het lerend en onderzoekend samenwerken binnen PW? (denk </a:t>
            </a:r>
            <a:r>
              <a:rPr lang="nl-NL" dirty="0"/>
              <a:t>aan tools/ </a:t>
            </a:r>
            <a:r>
              <a:rPr lang="nl-NL" dirty="0" smtClean="0"/>
              <a:t>instrumenten)</a:t>
            </a:r>
            <a:endParaRPr lang="nl-NL" dirty="0"/>
          </a:p>
          <a:p>
            <a:pPr marL="0" lvl="0" indent="0">
              <a:buNone/>
            </a:pPr>
            <a:endParaRPr lang="nl-NL" dirty="0">
              <a:solidFill>
                <a:schemeClr val="accent1"/>
              </a:solidFill>
            </a:endParaRPr>
          </a:p>
          <a:p>
            <a:pPr lvl="0"/>
            <a:r>
              <a:rPr lang="nl-NL" dirty="0" smtClean="0">
                <a:solidFill>
                  <a:schemeClr val="accent1"/>
                </a:solidFill>
              </a:rPr>
              <a:t>Wat </a:t>
            </a:r>
            <a:r>
              <a:rPr lang="nl-NL" dirty="0">
                <a:solidFill>
                  <a:schemeClr val="accent1"/>
                </a:solidFill>
              </a:rPr>
              <a:t>heb je nodig om grenzen te overstijgen? </a:t>
            </a:r>
          </a:p>
          <a:p>
            <a:pPr marL="0" lvl="0" indent="0">
              <a:buNone/>
            </a:pPr>
            <a:r>
              <a:rPr lang="nl-NL" dirty="0">
                <a:solidFill>
                  <a:schemeClr val="accent1"/>
                </a:solidFill>
              </a:rPr>
              <a:t>	(sessie </a:t>
            </a:r>
            <a:r>
              <a:rPr lang="nl-NL" dirty="0" err="1">
                <a:solidFill>
                  <a:schemeClr val="accent1"/>
                </a:solidFill>
              </a:rPr>
              <a:t>boundary</a:t>
            </a:r>
            <a:r>
              <a:rPr lang="nl-NL" dirty="0">
                <a:solidFill>
                  <a:schemeClr val="accent1"/>
                </a:solidFill>
              </a:rPr>
              <a:t> crossers/ studenten en docenten)</a:t>
            </a:r>
          </a:p>
          <a:p>
            <a:pPr marL="0" indent="0">
              <a:buNone/>
            </a:pPr>
            <a:endParaRPr lang="nl-NL" dirty="0"/>
          </a:p>
        </p:txBody>
      </p:sp>
      <p:pic>
        <p:nvPicPr>
          <p:cNvPr id="4" name="Afbeelding 3">
            <a:extLst>
              <a:ext uri="{FF2B5EF4-FFF2-40B4-BE49-F238E27FC236}">
                <a16:creationId xmlns:a16="http://schemas.microsoft.com/office/drawing/2014/main" id="{FF05BE3D-ADA7-974C-83F2-2173079C78CF}"/>
              </a:ext>
            </a:extLst>
          </p:cNvPr>
          <p:cNvPicPr>
            <a:picLocks noChangeAspect="1"/>
          </p:cNvPicPr>
          <p:nvPr/>
        </p:nvPicPr>
        <p:blipFill>
          <a:blip r:embed="rId3"/>
          <a:stretch>
            <a:fillRect/>
          </a:stretch>
        </p:blipFill>
        <p:spPr>
          <a:xfrm>
            <a:off x="6096000" y="267100"/>
            <a:ext cx="4127500" cy="1968500"/>
          </a:xfrm>
          <a:prstGeom prst="rect">
            <a:avLst/>
          </a:prstGeom>
        </p:spPr>
      </p:pic>
    </p:spTree>
    <p:extLst>
      <p:ext uri="{BB962C8B-B14F-4D97-AF65-F5344CB8AC3E}">
        <p14:creationId xmlns:p14="http://schemas.microsoft.com/office/powerpoint/2010/main" val="1193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F41B0-58A3-5945-8DEB-A8221C1069F2}"/>
              </a:ext>
            </a:extLst>
          </p:cNvPr>
          <p:cNvSpPr>
            <a:spLocks noGrp="1"/>
          </p:cNvSpPr>
          <p:nvPr>
            <p:ph type="title"/>
          </p:nvPr>
        </p:nvSpPr>
        <p:spPr/>
        <p:txBody>
          <a:bodyPr>
            <a:normAutofit fontScale="90000"/>
          </a:bodyPr>
          <a:lstStyle/>
          <a:p>
            <a:r>
              <a:rPr lang="nl-NL" dirty="0"/>
              <a:t>Bij onderzoekers keuze werkvorm 3 of Michel</a:t>
            </a:r>
          </a:p>
        </p:txBody>
      </p:sp>
      <p:sp>
        <p:nvSpPr>
          <p:cNvPr id="3" name="Tijdelijke aanduiding voor inhoud 2">
            <a:extLst>
              <a:ext uri="{FF2B5EF4-FFF2-40B4-BE49-F238E27FC236}">
                <a16:creationId xmlns:a16="http://schemas.microsoft.com/office/drawing/2014/main" id="{ABEB7D43-D356-B249-B811-36E9A327638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05746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5637" y="218971"/>
            <a:ext cx="9844691" cy="1143000"/>
          </a:xfrm>
        </p:spPr>
        <p:txBody>
          <a:bodyPr/>
          <a:lstStyle/>
          <a:p>
            <a:r>
              <a:rPr lang="nl-NL" dirty="0">
                <a:solidFill>
                  <a:srgbClr val="663466"/>
                </a:solidFill>
                <a:latin typeface="Arial"/>
                <a:cs typeface="Arial"/>
              </a:rPr>
              <a:t>Bedankt voor uw input!</a:t>
            </a:r>
            <a:endParaRPr lang="nl-NL" dirty="0"/>
          </a:p>
        </p:txBody>
      </p:sp>
      <p:pic>
        <p:nvPicPr>
          <p:cNvPr id="5" name="Picture 4" descr="Afbeeldingsresultaat voor www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396" y="6092114"/>
            <a:ext cx="515106" cy="515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at voor emai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199" y="6118835"/>
            <a:ext cx="504518" cy="355888"/>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4673554" y="6092114"/>
            <a:ext cx="3501303" cy="461665"/>
          </a:xfrm>
          <a:prstGeom prst="rect">
            <a:avLst/>
          </a:prstGeom>
        </p:spPr>
        <p:txBody>
          <a:bodyPr wrap="square">
            <a:spAutoFit/>
          </a:bodyPr>
          <a:lstStyle/>
          <a:p>
            <a:r>
              <a:rPr lang="nl-NL" sz="2400" dirty="0"/>
              <a:t>https://fontys.nl/win/</a:t>
            </a:r>
          </a:p>
        </p:txBody>
      </p:sp>
      <p:sp>
        <p:nvSpPr>
          <p:cNvPr id="9" name="Rechthoek 8"/>
          <p:cNvSpPr/>
          <p:nvPr/>
        </p:nvSpPr>
        <p:spPr>
          <a:xfrm>
            <a:off x="835016" y="6118835"/>
            <a:ext cx="4002162" cy="461665"/>
          </a:xfrm>
          <a:prstGeom prst="rect">
            <a:avLst/>
          </a:prstGeom>
        </p:spPr>
        <p:txBody>
          <a:bodyPr wrap="square">
            <a:spAutoFit/>
          </a:bodyPr>
          <a:lstStyle/>
          <a:p>
            <a:r>
              <a:rPr lang="nl-NL" sz="2400" dirty="0"/>
              <a:t>winproject@fontys.nl</a:t>
            </a:r>
          </a:p>
        </p:txBody>
      </p:sp>
      <p:pic>
        <p:nvPicPr>
          <p:cNvPr id="11" name="Afbeelding 10">
            <a:extLst>
              <a:ext uri="{FF2B5EF4-FFF2-40B4-BE49-F238E27FC236}">
                <a16:creationId xmlns:a16="http://schemas.microsoft.com/office/drawing/2014/main" id="{7FDA839D-3DB9-DB4F-B96F-697B87A553D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4299" y="1698395"/>
            <a:ext cx="12306300" cy="2759305"/>
          </a:xfrm>
          <a:prstGeom prst="rect">
            <a:avLst/>
          </a:prstGeom>
        </p:spPr>
      </p:pic>
      <p:pic>
        <p:nvPicPr>
          <p:cNvPr id="3" name="Afbeelding 2">
            <a:extLst>
              <a:ext uri="{FF2B5EF4-FFF2-40B4-BE49-F238E27FC236}">
                <a16:creationId xmlns:a16="http://schemas.microsoft.com/office/drawing/2014/main" id="{89E3D9B2-20A2-D24D-9284-1332259CA58B}"/>
              </a:ext>
            </a:extLst>
          </p:cNvPr>
          <p:cNvPicPr>
            <a:picLocks noChangeAspect="1"/>
          </p:cNvPicPr>
          <p:nvPr/>
        </p:nvPicPr>
        <p:blipFill rotWithShape="1">
          <a:blip r:embed="rId6"/>
          <a:srcRect t="5246" b="13019"/>
          <a:stretch/>
        </p:blipFill>
        <p:spPr>
          <a:xfrm>
            <a:off x="7974832" y="3479361"/>
            <a:ext cx="3187758" cy="1961697"/>
          </a:xfrm>
          <a:prstGeom prst="rect">
            <a:avLst/>
          </a:prstGeom>
        </p:spPr>
      </p:pic>
      <p:pic>
        <p:nvPicPr>
          <p:cNvPr id="12" name="Afbeelding 11">
            <a:extLst>
              <a:ext uri="{FF2B5EF4-FFF2-40B4-BE49-F238E27FC236}">
                <a16:creationId xmlns:a16="http://schemas.microsoft.com/office/drawing/2014/main" id="{EB38CEC9-446C-E747-B707-A47D1AEF1FD3}"/>
              </a:ext>
            </a:extLst>
          </p:cNvPr>
          <p:cNvPicPr>
            <a:picLocks noChangeAspect="1"/>
          </p:cNvPicPr>
          <p:nvPr/>
        </p:nvPicPr>
        <p:blipFill>
          <a:blip r:embed="rId7"/>
          <a:stretch>
            <a:fillRect/>
          </a:stretch>
        </p:blipFill>
        <p:spPr>
          <a:xfrm>
            <a:off x="7974832" y="1181240"/>
            <a:ext cx="3187758" cy="1961697"/>
          </a:xfrm>
          <a:prstGeom prst="rect">
            <a:avLst/>
          </a:prstGeom>
        </p:spPr>
      </p:pic>
    </p:spTree>
    <p:extLst>
      <p:ext uri="{BB962C8B-B14F-4D97-AF65-F5344CB8AC3E}">
        <p14:creationId xmlns:p14="http://schemas.microsoft.com/office/powerpoint/2010/main" val="415104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EC658-06F2-AD45-BA8B-D04AA80F977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Welkom in </a:t>
            </a:r>
            <a:r>
              <a:rPr lang="en-US" b="1" kern="1200" dirty="0" err="1">
                <a:solidFill>
                  <a:schemeClr val="tx1"/>
                </a:solidFill>
                <a:latin typeface="+mj-lt"/>
                <a:ea typeface="+mj-ea"/>
                <a:cs typeface="+mj-cs"/>
              </a:rPr>
              <a:t>deze</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sessie</a:t>
            </a:r>
            <a:r>
              <a:rPr lang="en-US" b="1" kern="1200" dirty="0">
                <a:solidFill>
                  <a:schemeClr val="tx1"/>
                </a:solidFill>
                <a:latin typeface="+mj-lt"/>
                <a:ea typeface="+mj-ea"/>
                <a:cs typeface="+mj-cs"/>
              </a:rPr>
              <a:t>!</a:t>
            </a:r>
          </a:p>
        </p:txBody>
      </p:sp>
      <p:pic>
        <p:nvPicPr>
          <p:cNvPr id="5" name="Afbeelding 4">
            <a:extLst>
              <a:ext uri="{FF2B5EF4-FFF2-40B4-BE49-F238E27FC236}">
                <a16:creationId xmlns:a16="http://schemas.microsoft.com/office/drawing/2014/main" id="{5A5BA713-C2CF-D647-887F-0463945FD7EF}"/>
              </a:ext>
            </a:extLst>
          </p:cNvPr>
          <p:cNvPicPr>
            <a:picLocks noChangeAspect="1"/>
          </p:cNvPicPr>
          <p:nvPr/>
        </p:nvPicPr>
        <p:blipFill rotWithShape="1">
          <a:blip r:embed="rId3"/>
          <a:srcRect l="22716" t="15194" r="8736" b="18301"/>
          <a:stretch/>
        </p:blipFill>
        <p:spPr>
          <a:xfrm>
            <a:off x="9529764" y="11108"/>
            <a:ext cx="2428876" cy="1528763"/>
          </a:xfrm>
          <a:prstGeom prst="rect">
            <a:avLst/>
          </a:prstGeom>
        </p:spPr>
      </p:pic>
      <p:graphicFrame>
        <p:nvGraphicFramePr>
          <p:cNvPr id="6" name="Tijdelijke aanduiding voor inhoud 3">
            <a:extLst>
              <a:ext uri="{FF2B5EF4-FFF2-40B4-BE49-F238E27FC236}">
                <a16:creationId xmlns:a16="http://schemas.microsoft.com/office/drawing/2014/main" id="{63ABD3E6-AA30-7242-9442-C5FD65468D6B}"/>
              </a:ext>
            </a:extLst>
          </p:cNvPr>
          <p:cNvGraphicFramePr>
            <a:graphicFrameLocks noGrp="1"/>
          </p:cNvGraphicFramePr>
          <p:nvPr>
            <p:ph idx="1"/>
            <p:extLst>
              <p:ext uri="{D42A27DB-BD31-4B8C-83A1-F6EECF244321}">
                <p14:modId xmlns:p14="http://schemas.microsoft.com/office/powerpoint/2010/main" val="4007156460"/>
              </p:ext>
            </p:extLst>
          </p:nvPr>
        </p:nvGraphicFramePr>
        <p:xfrm>
          <a:off x="981075" y="2070101"/>
          <a:ext cx="9967912" cy="3914773"/>
        </p:xfrm>
        <a:graphic>
          <a:graphicData uri="http://schemas.openxmlformats.org/drawingml/2006/table">
            <a:tbl>
              <a:tblPr firstRow="1" firstCol="1" bandRow="1">
                <a:tableStyleId>{8EC20E35-A176-4012-BC5E-935CFFF8708E}</a:tableStyleId>
              </a:tblPr>
              <a:tblGrid>
                <a:gridCol w="1319702">
                  <a:extLst>
                    <a:ext uri="{9D8B030D-6E8A-4147-A177-3AD203B41FA5}">
                      <a16:colId xmlns:a16="http://schemas.microsoft.com/office/drawing/2014/main" val="3733523671"/>
                    </a:ext>
                  </a:extLst>
                </a:gridCol>
                <a:gridCol w="2672276">
                  <a:extLst>
                    <a:ext uri="{9D8B030D-6E8A-4147-A177-3AD203B41FA5}">
                      <a16:colId xmlns:a16="http://schemas.microsoft.com/office/drawing/2014/main" val="46197383"/>
                    </a:ext>
                  </a:extLst>
                </a:gridCol>
                <a:gridCol w="2786953">
                  <a:extLst>
                    <a:ext uri="{9D8B030D-6E8A-4147-A177-3AD203B41FA5}">
                      <a16:colId xmlns:a16="http://schemas.microsoft.com/office/drawing/2014/main" val="3813602479"/>
                    </a:ext>
                  </a:extLst>
                </a:gridCol>
                <a:gridCol w="3188981">
                  <a:extLst>
                    <a:ext uri="{9D8B030D-6E8A-4147-A177-3AD203B41FA5}">
                      <a16:colId xmlns:a16="http://schemas.microsoft.com/office/drawing/2014/main" val="1269324831"/>
                    </a:ext>
                  </a:extLst>
                </a:gridCol>
              </a:tblGrid>
              <a:tr h="840105">
                <a:tc>
                  <a:txBody>
                    <a:bodyPr/>
                    <a:lstStyle/>
                    <a:p>
                      <a:pPr algn="l">
                        <a:lnSpc>
                          <a:spcPct val="107000"/>
                        </a:lnSpc>
                        <a:spcAft>
                          <a:spcPts val="0"/>
                        </a:spcAft>
                      </a:pPr>
                      <a:r>
                        <a:rPr lang="nl-NL" sz="3300" dirty="0">
                          <a:effectLst/>
                        </a:rPr>
                        <a:t> </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tc gridSpan="2">
                  <a:txBody>
                    <a:bodyPr/>
                    <a:lstStyle/>
                    <a:p>
                      <a:pPr algn="l">
                        <a:lnSpc>
                          <a:spcPct val="107000"/>
                        </a:lnSpc>
                        <a:spcAft>
                          <a:spcPts val="0"/>
                        </a:spcAft>
                      </a:pPr>
                      <a:r>
                        <a:rPr lang="nl-NL" sz="3300" dirty="0">
                          <a:effectLst/>
                        </a:rPr>
                        <a:t>Groep per kleur</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tc hMerge="1">
                  <a:txBody>
                    <a:bodyPr/>
                    <a:lstStyle/>
                    <a:p>
                      <a:endParaRPr lang="nl-NL"/>
                    </a:p>
                  </a:txBody>
                  <a:tcPr/>
                </a:tc>
                <a:tc>
                  <a:txBody>
                    <a:bodyPr/>
                    <a:lstStyle/>
                    <a:p>
                      <a:pPr algn="l">
                        <a:lnSpc>
                          <a:spcPct val="107000"/>
                        </a:lnSpc>
                        <a:spcAft>
                          <a:spcPts val="0"/>
                        </a:spcAft>
                      </a:pPr>
                      <a:r>
                        <a:rPr lang="nl-NL" sz="3300" dirty="0">
                          <a:effectLst/>
                        </a:rPr>
                        <a:t>Ruimte </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extLst>
                  <a:ext uri="{0D108BD9-81ED-4DB2-BD59-A6C34878D82A}">
                    <a16:rowId xmlns:a16="http://schemas.microsoft.com/office/drawing/2014/main" val="1402646212"/>
                  </a:ext>
                </a:extLst>
              </a:tr>
              <a:tr h="768667">
                <a:tc>
                  <a:txBody>
                    <a:bodyPr/>
                    <a:lstStyle/>
                    <a:p>
                      <a:pPr algn="l">
                        <a:lnSpc>
                          <a:spcPct val="107000"/>
                        </a:lnSpc>
                        <a:spcAft>
                          <a:spcPts val="0"/>
                        </a:spcAft>
                      </a:pPr>
                      <a:r>
                        <a:rPr lang="nl-NL" sz="3300">
                          <a:effectLst/>
                        </a:rPr>
                        <a:t>1</a:t>
                      </a:r>
                      <a:endParaRPr lang="nl-NL" sz="350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tc>
                  <a:txBody>
                    <a:bodyPr/>
                    <a:lstStyle/>
                    <a:p>
                      <a:pPr algn="ctr">
                        <a:lnSpc>
                          <a:spcPct val="107000"/>
                        </a:lnSpc>
                        <a:spcAft>
                          <a:spcPts val="0"/>
                        </a:spcAft>
                      </a:pPr>
                      <a:r>
                        <a:rPr lang="nl-NL" sz="3300" dirty="0">
                          <a:solidFill>
                            <a:schemeClr val="accent2"/>
                          </a:solidFill>
                          <a:effectLst/>
                        </a:rPr>
                        <a:t>Oranje</a:t>
                      </a:r>
                      <a:endParaRPr lang="nl-NL" sz="3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07000"/>
                        </a:lnSpc>
                        <a:spcAft>
                          <a:spcPts val="0"/>
                        </a:spcAft>
                      </a:pPr>
                      <a:r>
                        <a:rPr lang="nl-NL" sz="2400"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Jeroen en Michel</a:t>
                      </a:r>
                      <a:endParaRPr lang="nl-NL"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a:lnSpc>
                          <a:spcPct val="107000"/>
                        </a:lnSpc>
                        <a:spcAft>
                          <a:spcPts val="0"/>
                        </a:spcAft>
                      </a:pPr>
                      <a:r>
                        <a:rPr lang="nl-NL" sz="3300" dirty="0">
                          <a:effectLst/>
                        </a:rPr>
                        <a:t>1.12</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extLst>
                  <a:ext uri="{0D108BD9-81ED-4DB2-BD59-A6C34878D82A}">
                    <a16:rowId xmlns:a16="http://schemas.microsoft.com/office/drawing/2014/main" val="412727092"/>
                  </a:ext>
                </a:extLst>
              </a:tr>
              <a:tr h="768667">
                <a:tc>
                  <a:txBody>
                    <a:bodyPr/>
                    <a:lstStyle/>
                    <a:p>
                      <a:pPr algn="l">
                        <a:lnSpc>
                          <a:spcPct val="107000"/>
                        </a:lnSpc>
                        <a:spcAft>
                          <a:spcPts val="0"/>
                        </a:spcAft>
                      </a:pPr>
                      <a:r>
                        <a:rPr lang="nl-NL" sz="3300">
                          <a:effectLst/>
                        </a:rPr>
                        <a:t>2</a:t>
                      </a:r>
                      <a:endParaRPr lang="nl-NL" sz="350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tc>
                  <a:txBody>
                    <a:bodyPr/>
                    <a:lstStyle/>
                    <a:p>
                      <a:pPr algn="ctr">
                        <a:lnSpc>
                          <a:spcPct val="107000"/>
                        </a:lnSpc>
                        <a:spcAft>
                          <a:spcPts val="0"/>
                        </a:spcAft>
                      </a:pPr>
                      <a:r>
                        <a:rPr lang="nl-NL" sz="3300" dirty="0">
                          <a:solidFill>
                            <a:srgbClr val="0070C0"/>
                          </a:solidFill>
                          <a:effectLst/>
                        </a:rPr>
                        <a:t>Blauw</a:t>
                      </a:r>
                      <a:endParaRPr lang="nl-NL" sz="3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nl-NL" sz="24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Petra</a:t>
                      </a:r>
                      <a:endParaRPr lang="nl-NL"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07000"/>
                        </a:lnSpc>
                        <a:spcAft>
                          <a:spcPts val="0"/>
                        </a:spcAft>
                      </a:pPr>
                      <a:r>
                        <a:rPr lang="nl-NL" sz="3300" dirty="0">
                          <a:effectLst/>
                        </a:rPr>
                        <a:t>1.13</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extLst>
                  <a:ext uri="{0D108BD9-81ED-4DB2-BD59-A6C34878D82A}">
                    <a16:rowId xmlns:a16="http://schemas.microsoft.com/office/drawing/2014/main" val="770877409"/>
                  </a:ext>
                </a:extLst>
              </a:tr>
              <a:tr h="768667">
                <a:tc>
                  <a:txBody>
                    <a:bodyPr/>
                    <a:lstStyle/>
                    <a:p>
                      <a:pPr algn="l">
                        <a:lnSpc>
                          <a:spcPct val="107000"/>
                        </a:lnSpc>
                        <a:spcAft>
                          <a:spcPts val="0"/>
                        </a:spcAft>
                      </a:pPr>
                      <a:r>
                        <a:rPr lang="nl-NL" sz="3300">
                          <a:effectLst/>
                        </a:rPr>
                        <a:t>3</a:t>
                      </a:r>
                      <a:endParaRPr lang="nl-NL" sz="350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tc>
                  <a:txBody>
                    <a:bodyPr/>
                    <a:lstStyle/>
                    <a:p>
                      <a:pPr algn="ctr">
                        <a:lnSpc>
                          <a:spcPct val="107000"/>
                        </a:lnSpc>
                        <a:spcAft>
                          <a:spcPts val="0"/>
                        </a:spcAft>
                      </a:pPr>
                      <a:r>
                        <a:rPr lang="nl-NL" sz="3300" dirty="0">
                          <a:solidFill>
                            <a:schemeClr val="tx1"/>
                          </a:solidFill>
                          <a:effectLst/>
                        </a:rPr>
                        <a:t>Wit </a:t>
                      </a:r>
                      <a:r>
                        <a:rPr lang="nl-NL" sz="3300" dirty="0">
                          <a:effectLst/>
                        </a:rPr>
                        <a:t>en </a:t>
                      </a:r>
                      <a:r>
                        <a:rPr lang="nl-NL" sz="3300" dirty="0">
                          <a:solidFill>
                            <a:schemeClr val="accent4"/>
                          </a:solidFill>
                          <a:effectLst/>
                        </a:rPr>
                        <a:t>Geel </a:t>
                      </a:r>
                      <a:endParaRPr lang="nl-NL" sz="35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nl-NL" sz="2400" dirty="0" smtClean="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Daniëlle</a:t>
                      </a:r>
                      <a:endParaRPr lang="nl-NL" sz="35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07000"/>
                        </a:lnSpc>
                        <a:spcAft>
                          <a:spcPts val="0"/>
                        </a:spcAft>
                      </a:pPr>
                      <a:r>
                        <a:rPr lang="nl-NL" sz="3300" dirty="0">
                          <a:effectLst/>
                        </a:rPr>
                        <a:t>1.11</a:t>
                      </a:r>
                      <a:endParaRPr lang="nl-NL" sz="3500" dirty="0">
                        <a:effectLst/>
                      </a:endParaRPr>
                    </a:p>
                  </a:txBody>
                  <a:tcPr marL="222914" marR="222914" marT="0" marB="0" anchor="ctr"/>
                </a:tc>
                <a:extLst>
                  <a:ext uri="{0D108BD9-81ED-4DB2-BD59-A6C34878D82A}">
                    <a16:rowId xmlns:a16="http://schemas.microsoft.com/office/drawing/2014/main" val="709101412"/>
                  </a:ext>
                </a:extLst>
              </a:tr>
              <a:tr h="768667">
                <a:tc>
                  <a:txBody>
                    <a:bodyPr/>
                    <a:lstStyle/>
                    <a:p>
                      <a:pPr algn="l">
                        <a:lnSpc>
                          <a:spcPct val="107000"/>
                        </a:lnSpc>
                        <a:spcAft>
                          <a:spcPts val="0"/>
                        </a:spcAft>
                      </a:pPr>
                      <a:r>
                        <a:rPr lang="nl-NL" sz="3300">
                          <a:effectLst/>
                        </a:rPr>
                        <a:t>4</a:t>
                      </a:r>
                      <a:endParaRPr lang="nl-NL" sz="350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tc>
                  <a:txBody>
                    <a:bodyPr/>
                    <a:lstStyle/>
                    <a:p>
                      <a:pPr algn="ctr">
                        <a:lnSpc>
                          <a:spcPct val="107000"/>
                        </a:lnSpc>
                        <a:spcAft>
                          <a:spcPts val="0"/>
                        </a:spcAft>
                      </a:pPr>
                      <a:r>
                        <a:rPr lang="nl-NL" sz="3300" dirty="0">
                          <a:solidFill>
                            <a:schemeClr val="accent6"/>
                          </a:solidFill>
                          <a:effectLst/>
                        </a:rPr>
                        <a:t>Groen</a:t>
                      </a:r>
                      <a:endParaRPr lang="nl-NL" sz="35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lnSpc>
                          <a:spcPct val="107000"/>
                        </a:lnSpc>
                        <a:spcAft>
                          <a:spcPts val="0"/>
                        </a:spcAft>
                      </a:pPr>
                      <a:r>
                        <a:rPr lang="nl-NL" sz="24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Sofie en</a:t>
                      </a:r>
                      <a:r>
                        <a:rPr lang="nl-NL" sz="2400" baseline="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Miranda</a:t>
                      </a:r>
                      <a:endParaRPr lang="nl-NL"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l">
                        <a:lnSpc>
                          <a:spcPct val="107000"/>
                        </a:lnSpc>
                        <a:spcAft>
                          <a:spcPts val="0"/>
                        </a:spcAft>
                      </a:pPr>
                      <a:r>
                        <a:rPr lang="nl-NL" sz="3300" dirty="0">
                          <a:effectLst/>
                        </a:rPr>
                        <a:t> 0.15</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22914" marR="222914" marT="0" marB="0" anchor="ctr"/>
                </a:tc>
                <a:extLst>
                  <a:ext uri="{0D108BD9-81ED-4DB2-BD59-A6C34878D82A}">
                    <a16:rowId xmlns:a16="http://schemas.microsoft.com/office/drawing/2014/main" val="89940579"/>
                  </a:ext>
                </a:extLst>
              </a:tr>
            </a:tbl>
          </a:graphicData>
        </a:graphic>
      </p:graphicFrame>
    </p:spTree>
    <p:extLst>
      <p:ext uri="{BB962C8B-B14F-4D97-AF65-F5344CB8AC3E}">
        <p14:creationId xmlns:p14="http://schemas.microsoft.com/office/powerpoint/2010/main" val="391325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0" y="-174196"/>
            <a:ext cx="10411326" cy="7182814"/>
          </a:xfrm>
          <a:prstGeom prst="rect">
            <a:avLst/>
          </a:prstGeom>
        </p:spPr>
      </p:pic>
    </p:spTree>
    <p:extLst>
      <p:ext uri="{BB962C8B-B14F-4D97-AF65-F5344CB8AC3E}">
        <p14:creationId xmlns:p14="http://schemas.microsoft.com/office/powerpoint/2010/main" val="203194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8472C95-8A8B-894A-B9BC-83738932DED2}"/>
              </a:ext>
            </a:extLst>
          </p:cNvPr>
          <p:cNvSpPr txBox="1"/>
          <p:nvPr/>
        </p:nvSpPr>
        <p:spPr>
          <a:xfrm>
            <a:off x="700526" y="1545896"/>
            <a:ext cx="10365935" cy="4955203"/>
          </a:xfrm>
          <a:prstGeom prst="rect">
            <a:avLst/>
          </a:prstGeom>
          <a:noFill/>
        </p:spPr>
        <p:txBody>
          <a:bodyPr wrap="square" rtlCol="0">
            <a:spAutoFit/>
          </a:bodyPr>
          <a:lstStyle/>
          <a:p>
            <a:r>
              <a:rPr lang="nl-NL" sz="2000" b="1" dirty="0"/>
              <a:t>Instrumenten</a:t>
            </a:r>
          </a:p>
          <a:p>
            <a:pPr marL="342900" indent="-342900">
              <a:buFont typeface="Courier New" panose="02070309020205020404" pitchFamily="49" charset="0"/>
              <a:buChar char="o"/>
            </a:pPr>
            <a:r>
              <a:rPr lang="nl-NL" sz="2000" dirty="0" smtClean="0"/>
              <a:t>Focusgroepen</a:t>
            </a:r>
            <a:endParaRPr lang="nl-NL" sz="2000" dirty="0"/>
          </a:p>
          <a:p>
            <a:pPr marL="342900" indent="-342900">
              <a:buFont typeface="Courier New" panose="02070309020205020404" pitchFamily="49" charset="0"/>
              <a:buChar char="o"/>
            </a:pPr>
            <a:r>
              <a:rPr lang="nl-NL" sz="2000" dirty="0"/>
              <a:t>Interviews</a:t>
            </a:r>
          </a:p>
          <a:p>
            <a:pPr marL="342900" indent="-342900">
              <a:buFont typeface="Courier New" panose="02070309020205020404" pitchFamily="49" charset="0"/>
              <a:buChar char="o"/>
            </a:pPr>
            <a:r>
              <a:rPr lang="nl-NL" sz="2000" dirty="0"/>
              <a:t>Document </a:t>
            </a:r>
            <a:r>
              <a:rPr lang="nl-NL" sz="2000" dirty="0" smtClean="0"/>
              <a:t>analyse</a:t>
            </a:r>
            <a:endParaRPr lang="nl-NL" sz="2000" dirty="0"/>
          </a:p>
          <a:p>
            <a:pPr marL="342900" indent="-342900">
              <a:buFont typeface="Courier New" panose="02070309020205020404" pitchFamily="49" charset="0"/>
              <a:buChar char="o"/>
            </a:pPr>
            <a:r>
              <a:rPr lang="nl-NL" sz="2000" dirty="0"/>
              <a:t>Observaties</a:t>
            </a:r>
          </a:p>
          <a:p>
            <a:pPr marL="342900" indent="-342900">
              <a:buFont typeface="Courier New" panose="02070309020205020404" pitchFamily="49" charset="0"/>
              <a:buChar char="o"/>
            </a:pPr>
            <a:r>
              <a:rPr lang="nl-NL" sz="2000" dirty="0" smtClean="0"/>
              <a:t>Vragenlijsten</a:t>
            </a:r>
            <a:endParaRPr lang="nl-NL" sz="2000" dirty="0"/>
          </a:p>
          <a:p>
            <a:endParaRPr lang="nl-NL" sz="2000" b="1" dirty="0"/>
          </a:p>
          <a:p>
            <a:r>
              <a:rPr lang="nl-NL" sz="2000" b="1" dirty="0"/>
              <a:t>Respondenten</a:t>
            </a:r>
          </a:p>
          <a:p>
            <a:pPr marL="342900" indent="-342900">
              <a:buFont typeface="Courier New" panose="02070309020205020404" pitchFamily="49" charset="0"/>
              <a:buChar char="o"/>
            </a:pPr>
            <a:r>
              <a:rPr lang="nl-NL" sz="2000" dirty="0"/>
              <a:t>Studenten</a:t>
            </a:r>
          </a:p>
          <a:p>
            <a:pPr marL="342900" indent="-342900">
              <a:buFont typeface="Courier New" panose="02070309020205020404" pitchFamily="49" charset="0"/>
              <a:buChar char="o"/>
            </a:pPr>
            <a:r>
              <a:rPr lang="nl-NL" sz="2000" dirty="0"/>
              <a:t>Ondersteuners</a:t>
            </a:r>
          </a:p>
          <a:p>
            <a:pPr marL="342900" indent="-342900">
              <a:buFont typeface="Courier New" panose="02070309020205020404" pitchFamily="49" charset="0"/>
              <a:buChar char="o"/>
            </a:pPr>
            <a:r>
              <a:rPr lang="nl-NL" sz="2000" dirty="0"/>
              <a:t>Professionals</a:t>
            </a:r>
          </a:p>
          <a:p>
            <a:pPr marL="342900" indent="-342900">
              <a:buFont typeface="Courier New" panose="02070309020205020404" pitchFamily="49" charset="0"/>
              <a:buChar char="o"/>
            </a:pPr>
            <a:r>
              <a:rPr lang="nl-NL" sz="2000" dirty="0"/>
              <a:t>Management</a:t>
            </a:r>
          </a:p>
          <a:p>
            <a:pPr marL="342900" indent="-342900">
              <a:buFont typeface="Courier New" panose="02070309020205020404" pitchFamily="49" charset="0"/>
              <a:buChar char="o"/>
            </a:pPr>
            <a:r>
              <a:rPr lang="nl-NL" sz="2000" dirty="0"/>
              <a:t>Cliënten</a:t>
            </a:r>
          </a:p>
          <a:p>
            <a:endParaRPr lang="nl-NL" sz="2000" dirty="0"/>
          </a:p>
          <a:p>
            <a:r>
              <a:rPr lang="nl-NL" sz="3600" dirty="0" smtClean="0"/>
              <a:t> </a:t>
            </a:r>
            <a:endParaRPr lang="nl-NL" sz="3600" dirty="0"/>
          </a:p>
        </p:txBody>
      </p:sp>
      <p:pic>
        <p:nvPicPr>
          <p:cNvPr id="5" name="Afbeelding 4">
            <a:extLst>
              <a:ext uri="{FF2B5EF4-FFF2-40B4-BE49-F238E27FC236}">
                <a16:creationId xmlns:a16="http://schemas.microsoft.com/office/drawing/2014/main" id="{B6348CF2-02A7-8C4A-A402-F5C230ACA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513" y="1545896"/>
            <a:ext cx="6641861" cy="4285764"/>
          </a:xfrm>
          <a:prstGeom prst="rect">
            <a:avLst/>
          </a:prstGeom>
        </p:spPr>
      </p:pic>
      <p:sp>
        <p:nvSpPr>
          <p:cNvPr id="6" name="Titel 1">
            <a:extLst>
              <a:ext uri="{FF2B5EF4-FFF2-40B4-BE49-F238E27FC236}">
                <a16:creationId xmlns:a16="http://schemas.microsoft.com/office/drawing/2014/main" id="{C11AC6B8-BE0C-1F4D-AD3B-A34391A9171F}"/>
              </a:ext>
            </a:extLst>
          </p:cNvPr>
          <p:cNvSpPr>
            <a:spLocks noGrp="1"/>
          </p:cNvSpPr>
          <p:nvPr>
            <p:ph type="title"/>
          </p:nvPr>
        </p:nvSpPr>
        <p:spPr>
          <a:xfrm>
            <a:off x="1611922" y="260904"/>
            <a:ext cx="9844691" cy="1143000"/>
          </a:xfrm>
        </p:spPr>
        <p:txBody>
          <a:bodyPr>
            <a:normAutofit/>
          </a:bodyPr>
          <a:lstStyle/>
          <a:p>
            <a:r>
              <a:rPr lang="en-GB" sz="4000" dirty="0" err="1">
                <a:solidFill>
                  <a:srgbClr val="663366"/>
                </a:solidFill>
                <a:latin typeface="Arial" panose="020B0604020202020204" pitchFamily="34" charset="0"/>
                <a:cs typeface="Arial" panose="020B0604020202020204" pitchFamily="34" charset="0"/>
              </a:rPr>
              <a:t>Meervoudige</a:t>
            </a:r>
            <a:r>
              <a:rPr lang="en-GB" sz="4000" dirty="0">
                <a:solidFill>
                  <a:srgbClr val="663366"/>
                </a:solidFill>
                <a:latin typeface="Arial" panose="020B0604020202020204" pitchFamily="34" charset="0"/>
                <a:cs typeface="Arial" panose="020B0604020202020204" pitchFamily="34" charset="0"/>
              </a:rPr>
              <a:t> </a:t>
            </a:r>
            <a:r>
              <a:rPr lang="en-GB" sz="4000" dirty="0" err="1">
                <a:solidFill>
                  <a:srgbClr val="663366"/>
                </a:solidFill>
                <a:latin typeface="Arial" panose="020B0604020202020204" pitchFamily="34" charset="0"/>
                <a:cs typeface="Arial" panose="020B0604020202020204" pitchFamily="34" charset="0"/>
              </a:rPr>
              <a:t>Casestudy</a:t>
            </a:r>
            <a:r>
              <a:rPr lang="en-GB" sz="4000" dirty="0">
                <a:solidFill>
                  <a:srgbClr val="663366"/>
                </a:solidFill>
                <a:latin typeface="Arial" panose="020B0604020202020204" pitchFamily="34" charset="0"/>
                <a:cs typeface="Arial" panose="020B0604020202020204" pitchFamily="34" charset="0"/>
              </a:rPr>
              <a:t>: mixed method</a:t>
            </a:r>
          </a:p>
        </p:txBody>
      </p:sp>
    </p:spTree>
    <p:extLst>
      <p:ext uri="{BB962C8B-B14F-4D97-AF65-F5344CB8AC3E}">
        <p14:creationId xmlns:p14="http://schemas.microsoft.com/office/powerpoint/2010/main" val="3643689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5628063F-A8CC-5243-AF61-28296941530F}"/>
              </a:ext>
            </a:extLst>
          </p:cNvPr>
          <p:cNvPicPr>
            <a:picLocks noGrp="1" noChangeAspect="1"/>
          </p:cNvPicPr>
          <p:nvPr>
            <p:ph idx="1"/>
          </p:nvPr>
        </p:nvPicPr>
        <p:blipFill>
          <a:blip r:embed="rId3"/>
          <a:stretch>
            <a:fillRect/>
          </a:stretch>
        </p:blipFill>
        <p:spPr>
          <a:xfrm>
            <a:off x="8378091" y="4693040"/>
            <a:ext cx="2446218" cy="1663788"/>
          </a:xfrm>
          <a:prstGeom prst="rect">
            <a:avLst/>
          </a:prstGeom>
        </p:spPr>
      </p:pic>
      <p:graphicFrame>
        <p:nvGraphicFramePr>
          <p:cNvPr id="4" name="Tabel 3">
            <a:extLst>
              <a:ext uri="{FF2B5EF4-FFF2-40B4-BE49-F238E27FC236}">
                <a16:creationId xmlns:a16="http://schemas.microsoft.com/office/drawing/2014/main" id="{76DAE139-DBFA-5445-BF94-F783B3525CAC}"/>
              </a:ext>
            </a:extLst>
          </p:cNvPr>
          <p:cNvGraphicFramePr>
            <a:graphicFrameLocks noGrp="1"/>
          </p:cNvGraphicFramePr>
          <p:nvPr>
            <p:extLst>
              <p:ext uri="{D42A27DB-BD31-4B8C-83A1-F6EECF244321}">
                <p14:modId xmlns:p14="http://schemas.microsoft.com/office/powerpoint/2010/main" val="3703613199"/>
              </p:ext>
            </p:extLst>
          </p:nvPr>
        </p:nvGraphicFramePr>
        <p:xfrm>
          <a:off x="761307" y="1357586"/>
          <a:ext cx="11159066" cy="3013585"/>
        </p:xfrm>
        <a:graphic>
          <a:graphicData uri="http://schemas.openxmlformats.org/drawingml/2006/table">
            <a:tbl>
              <a:tblPr firstRow="1" firstCol="1" bandRow="1">
                <a:tableStyleId>{5C22544A-7EE6-4342-B048-85BDC9FD1C3A}</a:tableStyleId>
              </a:tblPr>
              <a:tblGrid>
                <a:gridCol w="2480713">
                  <a:extLst>
                    <a:ext uri="{9D8B030D-6E8A-4147-A177-3AD203B41FA5}">
                      <a16:colId xmlns:a16="http://schemas.microsoft.com/office/drawing/2014/main" val="2730972582"/>
                    </a:ext>
                  </a:extLst>
                </a:gridCol>
                <a:gridCol w="1650652">
                  <a:extLst>
                    <a:ext uri="{9D8B030D-6E8A-4147-A177-3AD203B41FA5}">
                      <a16:colId xmlns:a16="http://schemas.microsoft.com/office/drawing/2014/main" val="1654977833"/>
                    </a:ext>
                  </a:extLst>
                </a:gridCol>
                <a:gridCol w="1718145">
                  <a:extLst>
                    <a:ext uri="{9D8B030D-6E8A-4147-A177-3AD203B41FA5}">
                      <a16:colId xmlns:a16="http://schemas.microsoft.com/office/drawing/2014/main" val="1143424490"/>
                    </a:ext>
                  </a:extLst>
                </a:gridCol>
                <a:gridCol w="1622233">
                  <a:extLst>
                    <a:ext uri="{9D8B030D-6E8A-4147-A177-3AD203B41FA5}">
                      <a16:colId xmlns:a16="http://schemas.microsoft.com/office/drawing/2014/main" val="1225550826"/>
                    </a:ext>
                  </a:extLst>
                </a:gridCol>
                <a:gridCol w="1844846">
                  <a:extLst>
                    <a:ext uri="{9D8B030D-6E8A-4147-A177-3AD203B41FA5}">
                      <a16:colId xmlns:a16="http://schemas.microsoft.com/office/drawing/2014/main" val="3848738778"/>
                    </a:ext>
                  </a:extLst>
                </a:gridCol>
                <a:gridCol w="1842477">
                  <a:extLst>
                    <a:ext uri="{9D8B030D-6E8A-4147-A177-3AD203B41FA5}">
                      <a16:colId xmlns:a16="http://schemas.microsoft.com/office/drawing/2014/main" val="110676698"/>
                    </a:ext>
                  </a:extLst>
                </a:gridCol>
              </a:tblGrid>
              <a:tr h="959106">
                <a:tc>
                  <a:txBody>
                    <a:bodyPr/>
                    <a:lstStyle/>
                    <a:p>
                      <a:pPr>
                        <a:lnSpc>
                          <a:spcPct val="107000"/>
                        </a:lnSpc>
                        <a:spcAft>
                          <a:spcPts val="0"/>
                        </a:spcAft>
                      </a:pPr>
                      <a:r>
                        <a:rPr lang="nl-NL" sz="1800" dirty="0">
                          <a:effectLst/>
                        </a:rPr>
                        <a:t>Casestudies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dirty="0">
                          <a:effectLst/>
                        </a:rPr>
                        <a:t>Jeugd-gezondheid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Zorg 1</a:t>
                      </a:r>
                    </a:p>
                  </a:txBody>
                  <a:tcPr marL="68580" marR="68580" marT="0" marB="0"/>
                </a:tc>
                <a:tc>
                  <a:txBody>
                    <a:bodyPr/>
                    <a:lstStyle/>
                    <a:p>
                      <a:pPr algn="ctr">
                        <a:lnSpc>
                          <a:spcPct val="107000"/>
                        </a:lnSpc>
                        <a:spcAft>
                          <a:spcPts val="0"/>
                        </a:spcAft>
                      </a:pPr>
                      <a:r>
                        <a:rPr lang="nl-NL" sz="1800" dirty="0">
                          <a:effectLst/>
                        </a:rPr>
                        <a:t>Sociale studies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dirty="0">
                          <a:effectLst/>
                        </a:rPr>
                        <a:t>Zorg 2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dirty="0">
                          <a:effectLst/>
                        </a:rPr>
                        <a:t>Total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7469884"/>
                  </a:ext>
                </a:extLst>
              </a:tr>
              <a:tr h="376945">
                <a:tc>
                  <a:txBody>
                    <a:bodyPr/>
                    <a:lstStyle/>
                    <a:p>
                      <a:pPr algn="r">
                        <a:lnSpc>
                          <a:spcPct val="107000"/>
                        </a:lnSpc>
                        <a:spcAft>
                          <a:spcPts val="0"/>
                        </a:spcAft>
                      </a:pPr>
                      <a:r>
                        <a:rPr lang="nl-NL" sz="1800" b="1" dirty="0">
                          <a:effectLst/>
                        </a:rPr>
                        <a:t>Studenten</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2</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7</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9</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6 *</a:t>
                      </a:r>
                    </a:p>
                    <a:p>
                      <a:pPr algn="ctr">
                        <a:lnSpc>
                          <a:spcPct val="107000"/>
                        </a:lnSpc>
                        <a:spcAft>
                          <a:spcPts val="0"/>
                        </a:spcAft>
                      </a:pPr>
                      <a:r>
                        <a:rPr lang="nl-NL" sz="1800" b="1" dirty="0">
                          <a:effectLst/>
                        </a:rPr>
                        <a:t> </a:t>
                      </a:r>
                    </a:p>
                  </a:txBody>
                  <a:tcPr marL="68580" marR="68580" marT="0" marB="0"/>
                </a:tc>
                <a:tc>
                  <a:txBody>
                    <a:bodyPr/>
                    <a:lstStyle/>
                    <a:p>
                      <a:pPr algn="ctr">
                        <a:lnSpc>
                          <a:spcPct val="107000"/>
                        </a:lnSpc>
                        <a:spcAft>
                          <a:spcPts val="0"/>
                        </a:spcAft>
                      </a:pPr>
                      <a:r>
                        <a:rPr lang="nl-NL" sz="1800" b="1">
                          <a:effectLst/>
                        </a:rPr>
                        <a:t>24</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232782"/>
                  </a:ext>
                </a:extLst>
              </a:tr>
              <a:tr h="291501">
                <a:tc>
                  <a:txBody>
                    <a:bodyPr/>
                    <a:lstStyle/>
                    <a:p>
                      <a:pPr algn="r">
                        <a:lnSpc>
                          <a:spcPct val="107000"/>
                        </a:lnSpc>
                        <a:spcAft>
                          <a:spcPts val="0"/>
                        </a:spcAft>
                      </a:pPr>
                      <a:r>
                        <a:rPr lang="nl-NL" sz="1800" b="1" dirty="0">
                          <a:effectLst/>
                        </a:rPr>
                        <a:t>Ondersteuners</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3</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9</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5</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4</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21</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4936211"/>
                  </a:ext>
                </a:extLst>
              </a:tr>
              <a:tr h="291501">
                <a:tc>
                  <a:txBody>
                    <a:bodyPr/>
                    <a:lstStyle/>
                    <a:p>
                      <a:pPr algn="r">
                        <a:lnSpc>
                          <a:spcPct val="107000"/>
                        </a:lnSpc>
                        <a:spcAft>
                          <a:spcPts val="0"/>
                        </a:spcAft>
                      </a:pPr>
                      <a:r>
                        <a:rPr lang="nl-NL" sz="1800" b="1">
                          <a:effectLst/>
                        </a:rPr>
                        <a:t>Professionals</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3</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4</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5</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7</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19</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2789237"/>
                  </a:ext>
                </a:extLst>
              </a:tr>
              <a:tr h="291501">
                <a:tc>
                  <a:txBody>
                    <a:bodyPr/>
                    <a:lstStyle/>
                    <a:p>
                      <a:pPr algn="r">
                        <a:lnSpc>
                          <a:spcPct val="107000"/>
                        </a:lnSpc>
                        <a:spcAft>
                          <a:spcPts val="0"/>
                        </a:spcAft>
                      </a:pPr>
                      <a:r>
                        <a:rPr lang="nl-NL" sz="1800" b="1">
                          <a:effectLst/>
                        </a:rPr>
                        <a:t>Management</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1</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1</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1</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1</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4</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5790882"/>
                  </a:ext>
                </a:extLst>
              </a:tr>
              <a:tr h="291501">
                <a:tc>
                  <a:txBody>
                    <a:bodyPr/>
                    <a:lstStyle/>
                    <a:p>
                      <a:pPr algn="r">
                        <a:lnSpc>
                          <a:spcPct val="107000"/>
                        </a:lnSpc>
                        <a:spcAft>
                          <a:spcPts val="0"/>
                        </a:spcAft>
                      </a:pPr>
                      <a:r>
                        <a:rPr lang="nl-NL" sz="1800" b="1" dirty="0">
                          <a:effectLst/>
                        </a:rPr>
                        <a:t>Cliënten</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7</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7</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9095327"/>
                  </a:ext>
                </a:extLst>
              </a:tr>
              <a:tr h="291501">
                <a:tc>
                  <a:txBody>
                    <a:bodyPr/>
                    <a:lstStyle/>
                    <a:p>
                      <a:pPr algn="r">
                        <a:lnSpc>
                          <a:spcPct val="107000"/>
                        </a:lnSpc>
                        <a:spcAft>
                          <a:spcPts val="0"/>
                        </a:spcAft>
                      </a:pPr>
                      <a:r>
                        <a:rPr lang="nl-NL" sz="1800" b="1" dirty="0">
                          <a:effectLst/>
                        </a:rPr>
                        <a:t>Totaal</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9</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28</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20</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effectLst/>
                        </a:rPr>
                        <a:t>18</a:t>
                      </a:r>
                      <a:endParaRPr lang="nl-NL"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effectLst/>
                        </a:rPr>
                        <a:t>75</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04774"/>
                  </a:ext>
                </a:extLst>
              </a:tr>
            </a:tbl>
          </a:graphicData>
        </a:graphic>
      </p:graphicFrame>
      <p:sp>
        <p:nvSpPr>
          <p:cNvPr id="5" name="Titel 1">
            <a:extLst>
              <a:ext uri="{FF2B5EF4-FFF2-40B4-BE49-F238E27FC236}">
                <a16:creationId xmlns:a16="http://schemas.microsoft.com/office/drawing/2014/main" id="{EF3994ED-2CBC-3C45-A567-A65662E386BA}"/>
              </a:ext>
            </a:extLst>
          </p:cNvPr>
          <p:cNvSpPr>
            <a:spLocks noGrp="1"/>
          </p:cNvSpPr>
          <p:nvPr>
            <p:ph type="title"/>
          </p:nvPr>
        </p:nvSpPr>
        <p:spPr>
          <a:xfrm>
            <a:off x="3016652" y="214586"/>
            <a:ext cx="9844691" cy="1143000"/>
          </a:xfrm>
        </p:spPr>
        <p:txBody>
          <a:bodyPr>
            <a:normAutofit/>
          </a:bodyPr>
          <a:lstStyle/>
          <a:p>
            <a:r>
              <a:rPr lang="en-GB" sz="4000" dirty="0" err="1">
                <a:solidFill>
                  <a:srgbClr val="663366"/>
                </a:solidFill>
                <a:latin typeface="Arial" panose="020B0604020202020204" pitchFamily="34" charset="0"/>
                <a:cs typeface="Arial" panose="020B0604020202020204" pitchFamily="34" charset="0"/>
              </a:rPr>
              <a:t>Meervoudige</a:t>
            </a:r>
            <a:r>
              <a:rPr lang="en-GB" sz="4000" dirty="0">
                <a:solidFill>
                  <a:srgbClr val="663366"/>
                </a:solidFill>
                <a:latin typeface="Arial" panose="020B0604020202020204" pitchFamily="34" charset="0"/>
                <a:cs typeface="Arial" panose="020B0604020202020204" pitchFamily="34" charset="0"/>
              </a:rPr>
              <a:t> </a:t>
            </a:r>
            <a:r>
              <a:rPr lang="en-GB" sz="4000" dirty="0" err="1">
                <a:solidFill>
                  <a:srgbClr val="663366"/>
                </a:solidFill>
                <a:latin typeface="Arial" panose="020B0604020202020204" pitchFamily="34" charset="0"/>
                <a:cs typeface="Arial" panose="020B0604020202020204" pitchFamily="34" charset="0"/>
              </a:rPr>
              <a:t>Casestudy</a:t>
            </a:r>
            <a:endParaRPr lang="en-GB" sz="4000" dirty="0">
              <a:solidFill>
                <a:srgbClr val="663366"/>
              </a:solidFill>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7C3D011B-3767-AC4C-961D-B173DB02D6D9}"/>
              </a:ext>
            </a:extLst>
          </p:cNvPr>
          <p:cNvSpPr/>
          <p:nvPr/>
        </p:nvSpPr>
        <p:spPr>
          <a:xfrm>
            <a:off x="8175709" y="6406346"/>
            <a:ext cx="4016291" cy="375552"/>
          </a:xfrm>
          <a:prstGeom prst="rect">
            <a:avLst/>
          </a:prstGeom>
        </p:spPr>
        <p:txBody>
          <a:bodyPr wrap="none">
            <a:spAutoFit/>
          </a:bodyPr>
          <a:lstStyle/>
          <a:p>
            <a:pPr algn="ctr">
              <a:lnSpc>
                <a:spcPct val="107000"/>
              </a:lnSpc>
              <a:spcAft>
                <a:spcPts val="0"/>
              </a:spcAft>
            </a:pPr>
            <a:r>
              <a:rPr lang="nl-NL" b="1" dirty="0"/>
              <a:t> </a:t>
            </a:r>
            <a:r>
              <a:rPr lang="nl-NL" sz="1400" dirty="0"/>
              <a:t>* 4 </a:t>
            </a:r>
            <a:r>
              <a:rPr lang="nl-NL" sz="1400" dirty="0" err="1"/>
              <a:t>from</a:t>
            </a:r>
            <a:r>
              <a:rPr lang="nl-NL" sz="1400" dirty="0"/>
              <a:t> last school </a:t>
            </a:r>
            <a:r>
              <a:rPr lang="nl-NL" sz="1400" dirty="0" err="1"/>
              <a:t>year</a:t>
            </a:r>
            <a:r>
              <a:rPr lang="nl-NL" sz="1400" dirty="0"/>
              <a:t>, 2 </a:t>
            </a:r>
            <a:r>
              <a:rPr lang="nl-NL" sz="1400" dirty="0" err="1"/>
              <a:t>from</a:t>
            </a:r>
            <a:r>
              <a:rPr lang="nl-NL" sz="1400" dirty="0"/>
              <a:t> </a:t>
            </a:r>
            <a:r>
              <a:rPr lang="nl-NL" sz="1400" dirty="0" err="1"/>
              <a:t>current</a:t>
            </a:r>
            <a:r>
              <a:rPr lang="nl-NL" sz="1400" dirty="0"/>
              <a:t> school </a:t>
            </a:r>
            <a:r>
              <a:rPr lang="nl-NL" sz="1400" dirty="0" err="1"/>
              <a:t>year</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hthoek 6">
            <a:extLst>
              <a:ext uri="{FF2B5EF4-FFF2-40B4-BE49-F238E27FC236}">
                <a16:creationId xmlns:a16="http://schemas.microsoft.com/office/drawing/2014/main" id="{89DC482E-90DB-1546-939F-C30902115FE7}"/>
              </a:ext>
            </a:extLst>
          </p:cNvPr>
          <p:cNvSpPr/>
          <p:nvPr/>
        </p:nvSpPr>
        <p:spPr>
          <a:xfrm>
            <a:off x="975619" y="5251569"/>
            <a:ext cx="8739881" cy="1107996"/>
          </a:xfrm>
          <a:prstGeom prst="rect">
            <a:avLst/>
          </a:prstGeom>
        </p:spPr>
        <p:txBody>
          <a:bodyPr wrap="square">
            <a:spAutoFit/>
          </a:bodyPr>
          <a:lstStyle/>
          <a:p>
            <a:r>
              <a:rPr lang="nl-NL" sz="2200" b="1" dirty="0"/>
              <a:t>Analysis</a:t>
            </a:r>
          </a:p>
          <a:p>
            <a:r>
              <a:rPr lang="nl-NL" sz="2200" dirty="0"/>
              <a:t>Deductieve analyse in relatie tot elementen van het model </a:t>
            </a:r>
          </a:p>
          <a:p>
            <a:r>
              <a:rPr lang="nl-NL" sz="2200" dirty="0"/>
              <a:t>Kwalitatieve data werd iteratief gespiegeld met literatuur </a:t>
            </a:r>
          </a:p>
        </p:txBody>
      </p:sp>
    </p:spTree>
    <p:extLst>
      <p:ext uri="{BB962C8B-B14F-4D97-AF65-F5344CB8AC3E}">
        <p14:creationId xmlns:p14="http://schemas.microsoft.com/office/powerpoint/2010/main" val="217835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D0430-52E4-4644-9422-ED0CA49F89CA}"/>
              </a:ext>
            </a:extLst>
          </p:cNvPr>
          <p:cNvSpPr>
            <a:spLocks noGrp="1"/>
          </p:cNvSpPr>
          <p:nvPr>
            <p:ph type="title"/>
          </p:nvPr>
        </p:nvSpPr>
        <p:spPr>
          <a:xfrm>
            <a:off x="1738166" y="96791"/>
            <a:ext cx="9844691" cy="1143000"/>
          </a:xfrm>
        </p:spPr>
        <p:txBody>
          <a:bodyPr>
            <a:normAutofit fontScale="90000"/>
          </a:bodyPr>
          <a:lstStyle/>
          <a:p>
            <a:r>
              <a:rPr lang="nl-NL" dirty="0"/>
              <a:t>Resultaat: Narratief </a:t>
            </a:r>
            <a:r>
              <a:rPr lang="nl-NL" dirty="0" smtClean="0"/>
              <a:t/>
            </a:r>
            <a:br>
              <a:rPr lang="nl-NL" dirty="0" smtClean="0"/>
            </a:br>
            <a:r>
              <a:rPr lang="nl-NL" dirty="0" smtClean="0"/>
              <a:t>Lerend en Onderzoekend Samenwerken </a:t>
            </a:r>
            <a:endParaRPr lang="nl-NL" dirty="0"/>
          </a:p>
        </p:txBody>
      </p:sp>
      <p:sp>
        <p:nvSpPr>
          <p:cNvPr id="3" name="Tijdelijke aanduiding voor inhoud 2">
            <a:extLst>
              <a:ext uri="{FF2B5EF4-FFF2-40B4-BE49-F238E27FC236}">
                <a16:creationId xmlns:a16="http://schemas.microsoft.com/office/drawing/2014/main" id="{9D8D3B44-EA01-C847-9B19-00CF2B89F80A}"/>
              </a:ext>
            </a:extLst>
          </p:cNvPr>
          <p:cNvSpPr>
            <a:spLocks noGrp="1"/>
          </p:cNvSpPr>
          <p:nvPr>
            <p:ph idx="1"/>
          </p:nvPr>
        </p:nvSpPr>
        <p:spPr>
          <a:xfrm>
            <a:off x="336884" y="1647483"/>
            <a:ext cx="11550316" cy="2923743"/>
          </a:xfrm>
        </p:spPr>
        <p:txBody>
          <a:bodyPr>
            <a:noAutofit/>
          </a:bodyPr>
          <a:lstStyle/>
          <a:p>
            <a:pPr marL="0" indent="0" algn="just" fontAlgn="base">
              <a:buNone/>
            </a:pPr>
            <a:r>
              <a:rPr lang="nl-NL" sz="1200" dirty="0"/>
              <a:t>Het lerend en onderzoekend samenwerken (</a:t>
            </a:r>
            <a:r>
              <a:rPr lang="nl-NL" sz="1200" dirty="0" err="1"/>
              <a:t>Decuyper</a:t>
            </a:r>
            <a:r>
              <a:rPr lang="nl-NL" sz="1200" dirty="0"/>
              <a:t>, </a:t>
            </a:r>
            <a:r>
              <a:rPr lang="nl-NL" sz="1200" dirty="0" err="1"/>
              <a:t>Dochy</a:t>
            </a:r>
            <a:r>
              <a:rPr lang="nl-NL" sz="1200" dirty="0"/>
              <a:t>, &amp; Van den </a:t>
            </a:r>
            <a:r>
              <a:rPr lang="nl-NL" sz="1200" dirty="0" err="1"/>
              <a:t>Bosche</a:t>
            </a:r>
            <a:r>
              <a:rPr lang="nl-NL" sz="1200" dirty="0"/>
              <a:t>, 2010; </a:t>
            </a:r>
            <a:r>
              <a:rPr lang="nl-NL" sz="1200" dirty="0" err="1"/>
              <a:t>Slivar</a:t>
            </a:r>
            <a:r>
              <a:rPr lang="nl-NL" sz="1200" dirty="0"/>
              <a:t>, et al., 2018) tussen alle betrokkenen staat doorlopend centraal binnen de professionele werkplaats. Het is het “primaire proces” van de professionele werkplaats en beoogt bij te dragen aan de professionalisering van alle betrokkenen en de continue ontwikkeling van de dienstverlening. </a:t>
            </a:r>
          </a:p>
          <a:p>
            <a:pPr marL="0" indent="0" algn="just" fontAlgn="base">
              <a:buNone/>
            </a:pPr>
            <a:r>
              <a:rPr lang="nl-NL" sz="1200" dirty="0"/>
              <a:t>Iedereen is lerende: betrokkenen leren van en met elkaar, van en tijdens het werk (</a:t>
            </a:r>
            <a:r>
              <a:rPr lang="nl-NL" sz="1200" dirty="0" err="1"/>
              <a:t>Tynjälä</a:t>
            </a:r>
            <a:r>
              <a:rPr lang="nl-NL" sz="1200" dirty="0"/>
              <a:t>, 2013). Dit vindt plaats door samen te werken in de uitvoering van de dienstverlening aan cliënten en samen te werken aan het verbeteren van die dienstverlening (Snoeren, 2015). Betrokkenen delen in deze samenwerkingsprocessen individuele (leer)doelen met elkaar, stemmen deze af en ondersteunen elkaar in het bereiken ervan, waardoor zij elkaar wederkerig helpen en faciliteren in het leren. Ook werken betrokkenen samen aan oplossingen voor vraagstukken in de beroepspraktijk, waarvan het antwoord vooraf nog niet duidelijk is. Doordat betrokkenen hieraan gezamenlijk een bijdrage leveren, vindt teamleren plaats (</a:t>
            </a:r>
            <a:r>
              <a:rPr lang="nl-NL" sz="1200" dirty="0" err="1"/>
              <a:t>Decuyper</a:t>
            </a:r>
            <a:r>
              <a:rPr lang="nl-NL" sz="1200" dirty="0"/>
              <a:t> et al, 2010).  </a:t>
            </a:r>
          </a:p>
          <a:p>
            <a:pPr marL="0" indent="0" algn="just" fontAlgn="base">
              <a:buNone/>
            </a:pPr>
            <a:r>
              <a:rPr lang="nl-NL" sz="1200" dirty="0"/>
              <a:t>De aanwezigheid van relatief veel studenten binnen de professionele werkplaats vergemakkelijkt het lerend en onderzoekend samenwerken. Zij fungeren als katalysator voor veranderingen. De (regelmatig wisselende) groep studenten stelt vragen en brengt nieuwe kennis in, waardoor er beweging binnen de professionele werkplaats ontstaat. De situatie verandert voortdurend, waardoor professionals minder makkelijk terug vallen in routines en betrokkenen gestimuleerd worden om een nieuwsgierige, kritisch-onderzoekende houding (Andriessen, 2014; Marshall &amp; </a:t>
            </a:r>
            <a:r>
              <a:rPr lang="nl-NL" sz="1200" dirty="0" err="1"/>
              <a:t>Reason</a:t>
            </a:r>
            <a:r>
              <a:rPr lang="nl-NL" sz="1200" dirty="0"/>
              <a:t>, 2007; </a:t>
            </a:r>
            <a:r>
              <a:rPr lang="nl-NL" sz="1200" dirty="0" err="1"/>
              <a:t>Schön</a:t>
            </a:r>
            <a:r>
              <a:rPr lang="nl-NL" sz="1200" dirty="0"/>
              <a:t>, 1983) aan te nemen ten aanzien van de eigen beroepspraktijk.  </a:t>
            </a:r>
          </a:p>
          <a:p>
            <a:pPr marL="0" indent="0" algn="just" fontAlgn="base">
              <a:buNone/>
            </a:pPr>
            <a:r>
              <a:rPr lang="nl-NL" sz="1200" dirty="0"/>
              <a:t>De diversiteit aan betrokkenen is helpend om samen kritisch naar de eigen praktijk te kijken (</a:t>
            </a:r>
            <a:r>
              <a:rPr lang="nl-NL" sz="1200" dirty="0" err="1"/>
              <a:t>Schruijer</a:t>
            </a:r>
            <a:r>
              <a:rPr lang="nl-NL" sz="1200" dirty="0"/>
              <a:t> &amp; </a:t>
            </a:r>
            <a:r>
              <a:rPr lang="nl-NL" sz="1200" dirty="0" err="1"/>
              <a:t>Vansina</a:t>
            </a:r>
            <a:r>
              <a:rPr lang="nl-NL" sz="1200" dirty="0"/>
              <a:t>, 2007). Iedereen weet dat niemand alles weet. Daarom worden verschillende soorten kennis met elkaar gedeeld, zoals wetenschappelijke-, praktijk- en ervaringskennis (</a:t>
            </a:r>
            <a:r>
              <a:rPr lang="nl-NL" sz="1200" dirty="0" err="1"/>
              <a:t>Rycroft</a:t>
            </a:r>
            <a:r>
              <a:rPr lang="nl-NL" sz="1200" dirty="0"/>
              <a:t>-Malone et al., 2004). Betrokkenen bevragen elkaar kritisch, geven en ontvangen feedback, delen elkaars inzichten en perspectieven en geven gezamenlijk betekenis aan deze kennis (</a:t>
            </a:r>
            <a:r>
              <a:rPr lang="nl-NL" sz="1200" dirty="0" err="1"/>
              <a:t>Weick</a:t>
            </a:r>
            <a:r>
              <a:rPr lang="nl-NL" sz="1200" dirty="0"/>
              <a:t>, 2005). Het kijken door de bril van de ander en proberen om vanuit verschillende perspectieven een situatie te begrijpen, versterkt en versnelt het lerend en onderzoekend samenwerken en ondersteunt daarmee de continue verbetering van de dienstverlening (Snoeren, 2015). Werken, leren en onderzoeken komen op deze wijze samen in een voortdurend, collectief en </a:t>
            </a:r>
            <a:r>
              <a:rPr lang="nl-NL" sz="1200" dirty="0" err="1"/>
              <a:t>emergent</a:t>
            </a:r>
            <a:r>
              <a:rPr lang="nl-NL" sz="1200" dirty="0"/>
              <a:t> proces (Daniels, 2007; Davis &amp; </a:t>
            </a:r>
            <a:r>
              <a:rPr lang="nl-NL" sz="1200" dirty="0" err="1"/>
              <a:t>Sumara</a:t>
            </a:r>
            <a:r>
              <a:rPr lang="nl-NL" sz="1200" dirty="0"/>
              <a:t>, 1997; </a:t>
            </a:r>
            <a:r>
              <a:rPr lang="nl-NL" sz="1200" dirty="0" err="1"/>
              <a:t>Laidlaw</a:t>
            </a:r>
            <a:r>
              <a:rPr lang="nl-NL" sz="1200" dirty="0"/>
              <a:t>, 2004; Snoeren, 2015), waardoor kennis expliciet, gedeeld en samen geconstrueerd wordt (Billet, 2006; </a:t>
            </a:r>
            <a:r>
              <a:rPr lang="nl-NL" sz="1200" dirty="0" err="1"/>
              <a:t>Decuyper</a:t>
            </a:r>
            <a:r>
              <a:rPr lang="nl-NL" sz="1200" dirty="0"/>
              <a:t> et al., 2010; </a:t>
            </a:r>
            <a:r>
              <a:rPr lang="nl-NL" sz="1200" dirty="0" err="1"/>
              <a:t>Fenwick</a:t>
            </a:r>
            <a:r>
              <a:rPr lang="nl-NL" sz="1200" dirty="0"/>
              <a:t>, 2008; </a:t>
            </a:r>
            <a:r>
              <a:rPr lang="nl-NL" sz="1200" dirty="0" err="1"/>
              <a:t>Nonaka</a:t>
            </a:r>
            <a:r>
              <a:rPr lang="nl-NL" sz="1200" dirty="0"/>
              <a:t> &amp; </a:t>
            </a:r>
            <a:r>
              <a:rPr lang="nl-NL" sz="1200" dirty="0" err="1"/>
              <a:t>Takeuchi</a:t>
            </a:r>
            <a:r>
              <a:rPr lang="nl-NL" sz="1200" dirty="0"/>
              <a:t>, 1995).  </a:t>
            </a:r>
          </a:p>
          <a:p>
            <a:pPr marL="0" indent="0" algn="just" fontAlgn="base">
              <a:buNone/>
            </a:pPr>
            <a:r>
              <a:rPr lang="nl-NL" sz="1200" dirty="0"/>
              <a:t>Het proces van lerend en onderzoekend samenwerken vraagt om reflectie en reflexiviteit op het resultaat en proces van samenwerken (</a:t>
            </a:r>
            <a:r>
              <a:rPr lang="nl-NL" sz="1200" dirty="0" err="1"/>
              <a:t>Decuyper</a:t>
            </a:r>
            <a:r>
              <a:rPr lang="nl-NL" sz="1200" dirty="0"/>
              <a:t> et al., 2010; </a:t>
            </a:r>
            <a:r>
              <a:rPr lang="nl-NL" sz="1200" dirty="0" err="1"/>
              <a:t>Schön</a:t>
            </a:r>
            <a:r>
              <a:rPr lang="nl-NL" sz="1200" dirty="0"/>
              <a:t>, 1983). Via meta-leren (</a:t>
            </a:r>
            <a:r>
              <a:rPr lang="nl-NL" sz="1200" dirty="0" err="1"/>
              <a:t>Argyris</a:t>
            </a:r>
            <a:r>
              <a:rPr lang="nl-NL" sz="1200" dirty="0"/>
              <a:t> &amp; </a:t>
            </a:r>
            <a:r>
              <a:rPr lang="nl-NL" sz="1200" dirty="0" err="1"/>
              <a:t>Schön</a:t>
            </a:r>
            <a:r>
              <a:rPr lang="nl-NL" sz="1200" dirty="0"/>
              <a:t>, 1996), dat plaatsvindt doordat betrokkenen als individu en als groep stilstaan bij wat goed gaat, beter kan en wat het lerend en onderzoekend samenwerken oplevert, wordt het leren en samenwerken op zichzelf ook voortdurend verbeterd. </a:t>
            </a:r>
          </a:p>
          <a:p>
            <a:pPr marL="0" indent="0" algn="just" fontAlgn="base">
              <a:buNone/>
            </a:pPr>
            <a:r>
              <a:rPr lang="nl-NL" sz="1200" dirty="0"/>
              <a:t> </a:t>
            </a:r>
            <a:r>
              <a:rPr lang="nl-NL" sz="1200" dirty="0">
                <a:solidFill>
                  <a:schemeClr val="bg1">
                    <a:lumMod val="50000"/>
                  </a:schemeClr>
                </a:solidFill>
                <a:latin typeface="Arial" panose="020B0604020202020204" pitchFamily="34" charset="0"/>
                <a:cs typeface="Arial" panose="020B0604020202020204" pitchFamily="34" charset="0"/>
              </a:rPr>
              <a:t>				(</a:t>
            </a:r>
            <a:r>
              <a:rPr lang="nl-NL" sz="1200" dirty="0" err="1">
                <a:solidFill>
                  <a:schemeClr val="bg1">
                    <a:lumMod val="50000"/>
                  </a:schemeClr>
                </a:solidFill>
                <a:latin typeface="Arial" panose="020B0604020202020204" pitchFamily="34" charset="0"/>
                <a:cs typeface="Arial" panose="020B0604020202020204" pitchFamily="34" charset="0"/>
              </a:rPr>
              <a:t>Swennenhuis</a:t>
            </a:r>
            <a:r>
              <a:rPr lang="nl-NL" sz="1200" dirty="0">
                <a:solidFill>
                  <a:schemeClr val="bg1">
                    <a:lumMod val="50000"/>
                  </a:schemeClr>
                </a:solidFill>
                <a:latin typeface="Arial" panose="020B0604020202020204" pitchFamily="34" charset="0"/>
                <a:cs typeface="Arial" panose="020B0604020202020204" pitchFamily="34" charset="0"/>
              </a:rPr>
              <a:t>, P, Moresi, S., Duinkerke, M., </a:t>
            </a:r>
            <a:r>
              <a:rPr lang="nl-NL" sz="1200" dirty="0" smtClean="0">
                <a:solidFill>
                  <a:schemeClr val="bg1">
                    <a:lumMod val="50000"/>
                  </a:schemeClr>
                </a:solidFill>
                <a:latin typeface="Arial" panose="020B0604020202020204" pitchFamily="34" charset="0"/>
                <a:cs typeface="Arial" panose="020B0604020202020204" pitchFamily="34" charset="0"/>
              </a:rPr>
              <a:t>Bovens </a:t>
            </a:r>
            <a:r>
              <a:rPr lang="nl-NL" sz="1200" dirty="0">
                <a:solidFill>
                  <a:schemeClr val="bg1">
                    <a:lumMod val="50000"/>
                  </a:schemeClr>
                </a:solidFill>
                <a:latin typeface="Arial" panose="020B0604020202020204" pitchFamily="34" charset="0"/>
                <a:cs typeface="Arial" panose="020B0604020202020204" pitchFamily="34" charset="0"/>
              </a:rPr>
              <a:t>J., Quadakkers, D., &amp; Snoeren, M., in </a:t>
            </a:r>
            <a:r>
              <a:rPr lang="nl-NL" sz="1200" dirty="0" err="1">
                <a:solidFill>
                  <a:schemeClr val="bg1">
                    <a:lumMod val="50000"/>
                  </a:schemeClr>
                </a:solidFill>
                <a:latin typeface="Arial" panose="020B0604020202020204" pitchFamily="34" charset="0"/>
                <a:cs typeface="Arial" panose="020B0604020202020204" pitchFamily="34" charset="0"/>
              </a:rPr>
              <a:t>preparation</a:t>
            </a:r>
            <a:r>
              <a:rPr lang="nl-NL" sz="1200" dirty="0">
                <a:solidFill>
                  <a:schemeClr val="bg1">
                    <a:lumMod val="50000"/>
                  </a:schemeClr>
                </a:solidFill>
                <a:latin typeface="Arial" panose="020B0604020202020204" pitchFamily="34" charset="0"/>
                <a:cs typeface="Arial" panose="020B0604020202020204" pitchFamily="34" charset="0"/>
              </a:rPr>
              <a:t>)</a:t>
            </a:r>
            <a:endParaRPr lang="en-GB" sz="1200" i="1" dirty="0">
              <a:solidFill>
                <a:schemeClr val="bg1">
                  <a:lumMod val="50000"/>
                </a:schemeClr>
              </a:solidFill>
              <a:latin typeface="Arial" panose="020B0604020202020204" pitchFamily="34" charset="0"/>
              <a:cs typeface="Arial" panose="020B0604020202020204" pitchFamily="34" charset="0"/>
            </a:endParaRPr>
          </a:p>
          <a:p>
            <a:pPr marL="0" indent="0" algn="just" fontAlgn="base">
              <a:buNone/>
            </a:pPr>
            <a:endParaRPr lang="nl-NL" sz="1200" dirty="0"/>
          </a:p>
          <a:p>
            <a:pPr marL="0" indent="0" algn="just">
              <a:buNone/>
            </a:pPr>
            <a:endParaRPr lang="nl-NL" sz="1200" dirty="0"/>
          </a:p>
        </p:txBody>
      </p:sp>
    </p:spTree>
    <p:extLst>
      <p:ext uri="{BB962C8B-B14F-4D97-AF65-F5344CB8AC3E}">
        <p14:creationId xmlns:p14="http://schemas.microsoft.com/office/powerpoint/2010/main" val="109785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AB325-B99A-D745-B0D3-A24875931867}"/>
              </a:ext>
            </a:extLst>
          </p:cNvPr>
          <p:cNvSpPr>
            <a:spLocks noGrp="1"/>
          </p:cNvSpPr>
          <p:nvPr>
            <p:ph type="title"/>
          </p:nvPr>
        </p:nvSpPr>
        <p:spPr/>
        <p:txBody>
          <a:bodyPr>
            <a:normAutofit/>
          </a:bodyPr>
          <a:lstStyle/>
          <a:p>
            <a:r>
              <a:rPr lang="nl-NL" b="1" dirty="0"/>
              <a:t>Werkvorm heeft 3 onderdelen</a:t>
            </a:r>
            <a:endParaRPr lang="nl-NL" dirty="0"/>
          </a:p>
        </p:txBody>
      </p:sp>
      <p:sp>
        <p:nvSpPr>
          <p:cNvPr id="3" name="Tijdelijke aanduiding voor inhoud 2">
            <a:extLst>
              <a:ext uri="{FF2B5EF4-FFF2-40B4-BE49-F238E27FC236}">
                <a16:creationId xmlns:a16="http://schemas.microsoft.com/office/drawing/2014/main" id="{56F38346-5500-3043-99BB-158AE772D09D}"/>
              </a:ext>
            </a:extLst>
          </p:cNvPr>
          <p:cNvSpPr>
            <a:spLocks noGrp="1"/>
          </p:cNvSpPr>
          <p:nvPr>
            <p:ph idx="1"/>
          </p:nvPr>
        </p:nvSpPr>
        <p:spPr/>
        <p:txBody>
          <a:bodyPr>
            <a:normAutofit/>
          </a:bodyPr>
          <a:lstStyle/>
          <a:p>
            <a:pPr marL="0" indent="0">
              <a:buNone/>
            </a:pPr>
            <a:r>
              <a:rPr lang="nl-NL" b="1" dirty="0">
                <a:latin typeface="+mn-lt"/>
              </a:rPr>
              <a:t>1 Feedback op model</a:t>
            </a:r>
            <a:endParaRPr lang="nl-NL" dirty="0">
              <a:latin typeface="+mn-lt"/>
            </a:endParaRPr>
          </a:p>
          <a:p>
            <a:pPr marL="0" indent="0">
              <a:buNone/>
            </a:pPr>
            <a:r>
              <a:rPr lang="nl-NL" b="1" dirty="0">
                <a:latin typeface="+mn-lt"/>
              </a:rPr>
              <a:t>2 indicatoren</a:t>
            </a:r>
            <a:endParaRPr lang="nl-NL" dirty="0">
              <a:latin typeface="+mn-lt"/>
            </a:endParaRPr>
          </a:p>
          <a:p>
            <a:pPr marL="0" indent="0">
              <a:buNone/>
            </a:pPr>
            <a:r>
              <a:rPr lang="nl-NL" b="1" dirty="0">
                <a:latin typeface="+mn-lt"/>
              </a:rPr>
              <a:t>3 dialoog die ingaat op rol (hoe kunnen we jou als student/docent.. ondersteunen om grenzen te overstijgen/ en bij onderzoekers plot/visualisatie Michel</a:t>
            </a:r>
            <a:endParaRPr lang="nl-NL" dirty="0">
              <a:latin typeface="+mn-lt"/>
            </a:endParaRPr>
          </a:p>
          <a:p>
            <a:pPr marL="0" indent="0">
              <a:buNone/>
            </a:pPr>
            <a:endParaRPr lang="nl-NL" dirty="0">
              <a:latin typeface="+mn-lt"/>
            </a:endParaRPr>
          </a:p>
        </p:txBody>
      </p:sp>
    </p:spTree>
    <p:extLst>
      <p:ext uri="{BB962C8B-B14F-4D97-AF65-F5344CB8AC3E}">
        <p14:creationId xmlns:p14="http://schemas.microsoft.com/office/powerpoint/2010/main" val="23837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3C4BA-A506-9C4F-AF0E-D90A8977F54A}"/>
              </a:ext>
            </a:extLst>
          </p:cNvPr>
          <p:cNvSpPr>
            <a:spLocks noGrp="1"/>
          </p:cNvSpPr>
          <p:nvPr>
            <p:ph type="title"/>
          </p:nvPr>
        </p:nvSpPr>
        <p:spPr>
          <a:xfrm>
            <a:off x="1989957" y="1339062"/>
            <a:ext cx="9844691" cy="1143000"/>
          </a:xfrm>
        </p:spPr>
        <p:txBody>
          <a:bodyPr>
            <a:normAutofit fontScale="90000"/>
          </a:bodyPr>
          <a:lstStyle/>
          <a:p>
            <a:r>
              <a:rPr lang="nl-NL" dirty="0"/>
              <a:t>Werkvorm 1: </a:t>
            </a:r>
            <a:br>
              <a:rPr lang="nl-NL" dirty="0"/>
            </a:br>
            <a:r>
              <a:rPr lang="nl-NL" dirty="0"/>
              <a:t>Stille werkvorm met post </a:t>
            </a:r>
            <a:r>
              <a:rPr lang="nl-NL" dirty="0" err="1"/>
              <a:t>its</a:t>
            </a:r>
            <a:r>
              <a:rPr lang="nl-NL" dirty="0"/>
              <a:t> </a:t>
            </a:r>
          </a:p>
        </p:txBody>
      </p:sp>
      <p:sp>
        <p:nvSpPr>
          <p:cNvPr id="3" name="Tijdelijke aanduiding voor inhoud 2">
            <a:extLst>
              <a:ext uri="{FF2B5EF4-FFF2-40B4-BE49-F238E27FC236}">
                <a16:creationId xmlns:a16="http://schemas.microsoft.com/office/drawing/2014/main" id="{BC173FAD-879E-2D42-9C21-79772D2B6B77}"/>
              </a:ext>
            </a:extLst>
          </p:cNvPr>
          <p:cNvSpPr>
            <a:spLocks noGrp="1"/>
          </p:cNvSpPr>
          <p:nvPr>
            <p:ph idx="1"/>
          </p:nvPr>
        </p:nvSpPr>
        <p:spPr/>
        <p:txBody>
          <a:bodyPr>
            <a:normAutofit fontScale="92500" lnSpcReduction="10000"/>
          </a:bodyPr>
          <a:lstStyle/>
          <a:p>
            <a:pPr lvl="0"/>
            <a:r>
              <a:rPr lang="nl-NL" dirty="0"/>
              <a:t>Individueel </a:t>
            </a:r>
          </a:p>
          <a:p>
            <a:pPr lvl="0"/>
            <a:r>
              <a:rPr lang="nl-NL" dirty="0"/>
              <a:t>Lees quotes en narratief</a:t>
            </a:r>
          </a:p>
          <a:p>
            <a:pPr lvl="0"/>
            <a:r>
              <a:rPr lang="nl-NL" dirty="0"/>
              <a:t>Geef via post </a:t>
            </a:r>
            <a:r>
              <a:rPr lang="nl-NL" dirty="0" err="1"/>
              <a:t>its</a:t>
            </a:r>
            <a:r>
              <a:rPr lang="nl-NL" dirty="0"/>
              <a:t> feedback, graag 1 tip en 1 top</a:t>
            </a:r>
          </a:p>
          <a:p>
            <a:pPr lvl="0"/>
            <a:r>
              <a:rPr lang="nl-NL" dirty="0">
                <a:solidFill>
                  <a:schemeClr val="accent6"/>
                </a:solidFill>
              </a:rPr>
              <a:t>Groene post </a:t>
            </a:r>
            <a:r>
              <a:rPr lang="nl-NL" dirty="0" err="1">
                <a:solidFill>
                  <a:schemeClr val="accent6"/>
                </a:solidFill>
              </a:rPr>
              <a:t>it</a:t>
            </a:r>
            <a:r>
              <a:rPr lang="nl-NL" dirty="0">
                <a:solidFill>
                  <a:schemeClr val="accent6"/>
                </a:solidFill>
              </a:rPr>
              <a:t>: </a:t>
            </a:r>
            <a:r>
              <a:rPr lang="nl-NL" dirty="0" smtClean="0">
                <a:solidFill>
                  <a:schemeClr val="accent6"/>
                </a:solidFill>
              </a:rPr>
              <a:t>TOP - </a:t>
            </a:r>
            <a:r>
              <a:rPr lang="nl-NL" dirty="0">
                <a:solidFill>
                  <a:schemeClr val="accent6"/>
                </a:solidFill>
              </a:rPr>
              <a:t>WAT VIND JE STERK/ GOED</a:t>
            </a:r>
          </a:p>
          <a:p>
            <a:pPr lvl="0"/>
            <a:r>
              <a:rPr lang="nl-NL" dirty="0">
                <a:solidFill>
                  <a:schemeClr val="accent2"/>
                </a:solidFill>
              </a:rPr>
              <a:t>Oranje post </a:t>
            </a:r>
            <a:r>
              <a:rPr lang="nl-NL" dirty="0" err="1">
                <a:solidFill>
                  <a:schemeClr val="accent2"/>
                </a:solidFill>
              </a:rPr>
              <a:t>it</a:t>
            </a:r>
            <a:r>
              <a:rPr lang="nl-NL" dirty="0">
                <a:solidFill>
                  <a:schemeClr val="accent2"/>
                </a:solidFill>
              </a:rPr>
              <a:t>: </a:t>
            </a:r>
            <a:r>
              <a:rPr lang="nl-NL" dirty="0" smtClean="0">
                <a:solidFill>
                  <a:schemeClr val="accent2"/>
                </a:solidFill>
              </a:rPr>
              <a:t>TIP - </a:t>
            </a:r>
            <a:r>
              <a:rPr lang="nl-NL" dirty="0">
                <a:solidFill>
                  <a:schemeClr val="accent2"/>
                </a:solidFill>
              </a:rPr>
              <a:t>WAT MIS JE, WAAR DENK JE NOG AAN, HEB JE SUGGESTIES</a:t>
            </a:r>
          </a:p>
        </p:txBody>
      </p:sp>
      <p:pic>
        <p:nvPicPr>
          <p:cNvPr id="4" name="Afbeelding 3">
            <a:extLst>
              <a:ext uri="{FF2B5EF4-FFF2-40B4-BE49-F238E27FC236}">
                <a16:creationId xmlns:a16="http://schemas.microsoft.com/office/drawing/2014/main" id="{0D748CDA-ECA4-4F4A-9983-D95A9FB0C3E8}"/>
              </a:ext>
            </a:extLst>
          </p:cNvPr>
          <p:cNvPicPr>
            <a:picLocks noChangeAspect="1"/>
          </p:cNvPicPr>
          <p:nvPr/>
        </p:nvPicPr>
        <p:blipFill>
          <a:blip r:embed="rId2"/>
          <a:stretch>
            <a:fillRect/>
          </a:stretch>
        </p:blipFill>
        <p:spPr>
          <a:xfrm>
            <a:off x="8161338" y="596900"/>
            <a:ext cx="2870200" cy="2832100"/>
          </a:xfrm>
          <a:prstGeom prst="rect">
            <a:avLst/>
          </a:prstGeom>
        </p:spPr>
      </p:pic>
    </p:spTree>
    <p:extLst>
      <p:ext uri="{BB962C8B-B14F-4D97-AF65-F5344CB8AC3E}">
        <p14:creationId xmlns:p14="http://schemas.microsoft.com/office/powerpoint/2010/main" val="110055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CC641-8E30-3B48-B781-7649217DE39A}"/>
              </a:ext>
            </a:extLst>
          </p:cNvPr>
          <p:cNvSpPr>
            <a:spLocks noGrp="1"/>
          </p:cNvSpPr>
          <p:nvPr>
            <p:ph type="title"/>
          </p:nvPr>
        </p:nvSpPr>
        <p:spPr>
          <a:xfrm>
            <a:off x="1989956" y="1224762"/>
            <a:ext cx="9844691" cy="1143000"/>
          </a:xfrm>
        </p:spPr>
        <p:txBody>
          <a:bodyPr>
            <a:normAutofit fontScale="90000"/>
          </a:bodyPr>
          <a:lstStyle/>
          <a:p>
            <a:r>
              <a:rPr lang="nl-NL" dirty="0"/>
              <a:t>Werkvorm 2: </a:t>
            </a:r>
            <a:br>
              <a:rPr lang="nl-NL" dirty="0"/>
            </a:br>
            <a:r>
              <a:rPr lang="nl-NL" dirty="0"/>
              <a:t>Indicatoren via interactie op flappen</a:t>
            </a:r>
          </a:p>
        </p:txBody>
      </p:sp>
      <p:sp>
        <p:nvSpPr>
          <p:cNvPr id="3" name="Tijdelijke aanduiding voor inhoud 2">
            <a:extLst>
              <a:ext uri="{FF2B5EF4-FFF2-40B4-BE49-F238E27FC236}">
                <a16:creationId xmlns:a16="http://schemas.microsoft.com/office/drawing/2014/main" id="{9963C306-B75D-BF48-BD40-FBE9A233ECA4}"/>
              </a:ext>
            </a:extLst>
          </p:cNvPr>
          <p:cNvSpPr>
            <a:spLocks noGrp="1"/>
          </p:cNvSpPr>
          <p:nvPr>
            <p:ph idx="1"/>
          </p:nvPr>
        </p:nvSpPr>
        <p:spPr/>
        <p:txBody>
          <a:bodyPr>
            <a:normAutofit fontScale="70000" lnSpcReduction="20000"/>
          </a:bodyPr>
          <a:lstStyle/>
          <a:p>
            <a:pPr lvl="0"/>
            <a:r>
              <a:rPr lang="nl-NL" dirty="0"/>
              <a:t>Ga verder in duo of trio</a:t>
            </a:r>
          </a:p>
          <a:p>
            <a:pPr lvl="0"/>
            <a:r>
              <a:rPr lang="nl-NL" dirty="0"/>
              <a:t>Verdeel je over de elementen </a:t>
            </a:r>
          </a:p>
          <a:p>
            <a:pPr lvl="0"/>
            <a:r>
              <a:rPr lang="nl-NL" dirty="0"/>
              <a:t>VRAAG: 	</a:t>
            </a:r>
            <a:r>
              <a:rPr lang="nl-NL" dirty="0">
                <a:solidFill>
                  <a:schemeClr val="accent1"/>
                </a:solidFill>
              </a:rPr>
              <a:t>Hoe gebeurt het in de praktijk? </a:t>
            </a:r>
            <a:br>
              <a:rPr lang="nl-NL" dirty="0">
                <a:solidFill>
                  <a:schemeClr val="accent1"/>
                </a:solidFill>
              </a:rPr>
            </a:br>
            <a:r>
              <a:rPr lang="nl-NL" dirty="0">
                <a:solidFill>
                  <a:schemeClr val="accent1"/>
                </a:solidFill>
              </a:rPr>
              <a:t>		Hoe zie je dat het er is? </a:t>
            </a:r>
            <a:endParaRPr lang="nl-NL" dirty="0" smtClean="0">
              <a:solidFill>
                <a:schemeClr val="accent1"/>
              </a:solidFill>
            </a:endParaRPr>
          </a:p>
          <a:p>
            <a:pPr marL="0" lvl="0" indent="0">
              <a:buNone/>
            </a:pPr>
            <a:endParaRPr lang="nl-NL" dirty="0">
              <a:solidFill>
                <a:schemeClr val="accent1"/>
              </a:solidFill>
            </a:endParaRPr>
          </a:p>
          <a:p>
            <a:pPr lvl="0"/>
            <a:r>
              <a:rPr lang="nl-NL" dirty="0"/>
              <a:t>	</a:t>
            </a:r>
            <a:r>
              <a:rPr lang="nl-NL" dirty="0" smtClean="0">
                <a:solidFill>
                  <a:schemeClr val="accent1"/>
                </a:solidFill>
              </a:rPr>
              <a:t>Welke indicatoren haal je uit het narratief?</a:t>
            </a:r>
          </a:p>
          <a:p>
            <a:pPr marL="0" lvl="0" indent="0">
              <a:buNone/>
            </a:pPr>
            <a:endParaRPr lang="nl-NL" dirty="0" smtClean="0">
              <a:solidFill>
                <a:schemeClr val="accent1"/>
              </a:solidFill>
            </a:endParaRPr>
          </a:p>
          <a:p>
            <a:pPr lvl="0"/>
            <a:r>
              <a:rPr lang="nl-NL" dirty="0" smtClean="0"/>
              <a:t>Deze noteren onder het narratief op de flap</a:t>
            </a:r>
          </a:p>
          <a:p>
            <a:endParaRPr lang="nl-NL" dirty="0"/>
          </a:p>
        </p:txBody>
      </p:sp>
      <p:pic>
        <p:nvPicPr>
          <p:cNvPr id="4" name="Afbeelding 3">
            <a:extLst>
              <a:ext uri="{FF2B5EF4-FFF2-40B4-BE49-F238E27FC236}">
                <a16:creationId xmlns:a16="http://schemas.microsoft.com/office/drawing/2014/main" id="{3FA8D45C-F8DE-6E44-BD0F-691A48600ED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34500" y="2000250"/>
            <a:ext cx="2857500" cy="2857500"/>
          </a:xfrm>
          <a:prstGeom prst="rect">
            <a:avLst/>
          </a:prstGeom>
        </p:spPr>
      </p:pic>
    </p:spTree>
    <p:extLst>
      <p:ext uri="{BB962C8B-B14F-4D97-AF65-F5344CB8AC3E}">
        <p14:creationId xmlns:p14="http://schemas.microsoft.com/office/powerpoint/2010/main" val="36261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1" ma:contentTypeDescription="Een nieuw document maken." ma:contentTypeScope="" ma:versionID="db0bc6e342237efddebe46dee086e45a">
  <xsd:schema xmlns:xsd="http://www.w3.org/2001/XMLSchema" xmlns:xs="http://www.w3.org/2001/XMLSchema" xmlns:p="http://schemas.microsoft.com/office/2006/metadata/properties" xmlns:ns3="4dfc51d9-fd9a-4c2e-9b35-2a6b8dbf690b" xmlns:ns4="305d9c35-e4e7-46dc-b696-2e0d98cbe4ff" targetNamespace="http://schemas.microsoft.com/office/2006/metadata/properties" ma:root="true" ma:fieldsID="6565c0085796062c7f24c3227f73ef9e" ns3:_="" ns4:_="">
    <xsd:import namespace="4dfc51d9-fd9a-4c2e-9b35-2a6b8dbf690b"/>
    <xsd:import namespace="305d9c35-e4e7-46dc-b696-2e0d98cbe4f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773ECB-3B96-448B-9BBA-5C55AC6F6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c51d9-fd9a-4c2e-9b35-2a6b8dbf690b"/>
    <ds:schemaRef ds:uri="305d9c35-e4e7-46dc-b696-2e0d98cbe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FC4010-3185-4915-A99C-DDE55F636295}">
  <ds:schemaRefs>
    <ds:schemaRef ds:uri="http://schemas.microsoft.com/sharepoint/v3/contenttype/forms"/>
  </ds:schemaRefs>
</ds:datastoreItem>
</file>

<file path=customXml/itemProps3.xml><?xml version="1.0" encoding="utf-8"?>
<ds:datastoreItem xmlns:ds="http://schemas.openxmlformats.org/officeDocument/2006/customXml" ds:itemID="{F5BA5E28-E27C-4621-A1AC-1E03279C1043}">
  <ds:schemaRefs>
    <ds:schemaRef ds:uri="http://schemas.microsoft.com/office/2006/documentManagement/types"/>
    <ds:schemaRef ds:uri="http://schemas.microsoft.com/office/infopath/2007/PartnerControls"/>
    <ds:schemaRef ds:uri="305d9c35-e4e7-46dc-b696-2e0d98cbe4ff"/>
    <ds:schemaRef ds:uri="http://purl.org/dc/elements/1.1/"/>
    <ds:schemaRef ds:uri="http://schemas.microsoft.com/office/2006/metadata/properties"/>
    <ds:schemaRef ds:uri="http://purl.org/dc/terms/"/>
    <ds:schemaRef ds:uri="http://schemas.openxmlformats.org/package/2006/metadata/core-properties"/>
    <ds:schemaRef ds:uri="4dfc51d9-fd9a-4c2e-9b35-2a6b8dbf690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Breedbeeld</PresentationFormat>
  <Paragraphs>152</Paragraphs>
  <Slides>13</Slides>
  <Notes>9</Notes>
  <HiddenSlides>2</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Arial</vt:lpstr>
      <vt:lpstr>Calibri</vt:lpstr>
      <vt:lpstr>Calibri Light</vt:lpstr>
      <vt:lpstr>Courier New</vt:lpstr>
      <vt:lpstr>Times New Roman</vt:lpstr>
      <vt:lpstr>Kantoorthema</vt:lpstr>
      <vt:lpstr>Aangepast ontwerp</vt:lpstr>
      <vt:lpstr>Expertmeeting WIN-project</vt:lpstr>
      <vt:lpstr>Welkom in deze sessie!</vt:lpstr>
      <vt:lpstr>PowerPoint-presentatie</vt:lpstr>
      <vt:lpstr>Meervoudige Casestudy: mixed method</vt:lpstr>
      <vt:lpstr>Meervoudige Casestudy</vt:lpstr>
      <vt:lpstr>Resultaat: Narratief  Lerend en Onderzoekend Samenwerken </vt:lpstr>
      <vt:lpstr>Werkvorm heeft 3 onderdelen</vt:lpstr>
      <vt:lpstr>Werkvorm 1:  Stille werkvorm met post its </vt:lpstr>
      <vt:lpstr>Werkvorm 2:  Indicatoren via interactie op flappen</vt:lpstr>
      <vt:lpstr>Werkvorm 3: Dialoog in volledige groep</vt:lpstr>
      <vt:lpstr>Werkvorm 3: Dialoog in volledige groep</vt:lpstr>
      <vt:lpstr>Bij onderzoekers keuze werkvorm 3 of Michel</vt:lpstr>
      <vt:lpstr>Bedankt voor uw input!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Expertmeeting WIN-project</dc:title>
  <dc:creator>Sofie Moresi</dc:creator>
  <cp:lastModifiedBy>Snoeren-Teunissen,Miranda M.W.C.</cp:lastModifiedBy>
  <cp:revision>17</cp:revision>
  <dcterms:created xsi:type="dcterms:W3CDTF">2019-12-02T15:19:22Z</dcterms:created>
  <dcterms:modified xsi:type="dcterms:W3CDTF">2019-12-03T11:00:29Z</dcterms:modified>
</cp:coreProperties>
</file>