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Lst>
  <p:notesMasterIdLst>
    <p:notesMasterId r:id="rId18"/>
  </p:notesMasterIdLst>
  <p:handoutMasterIdLst>
    <p:handoutMasterId r:id="rId19"/>
  </p:handoutMasterIdLst>
  <p:sldIdLst>
    <p:sldId id="265" r:id="rId5"/>
    <p:sldId id="266" r:id="rId6"/>
    <p:sldId id="280" r:id="rId7"/>
    <p:sldId id="268" r:id="rId8"/>
    <p:sldId id="273" r:id="rId9"/>
    <p:sldId id="281" r:id="rId10"/>
    <p:sldId id="282" r:id="rId11"/>
    <p:sldId id="283" r:id="rId12"/>
    <p:sldId id="284" r:id="rId13"/>
    <p:sldId id="274" r:id="rId14"/>
    <p:sldId id="275" r:id="rId15"/>
    <p:sldId id="285" r:id="rId16"/>
    <p:sldId id="286" r:id="rId17"/>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0BFA01C-CD74-7845-B021-672224978863}">
          <p14:sldIdLst>
            <p14:sldId id="265"/>
            <p14:sldId id="266"/>
            <p14:sldId id="280"/>
            <p14:sldId id="268"/>
            <p14:sldId id="273"/>
            <p14:sldId id="281"/>
            <p14:sldId id="282"/>
            <p14:sldId id="283"/>
            <p14:sldId id="284"/>
            <p14:sldId id="274"/>
            <p14:sldId id="275"/>
            <p14:sldId id="285"/>
            <p14:sldId id="2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1" autoAdjust="0"/>
    <p:restoredTop sz="90424" autoAdjust="0"/>
  </p:normalViewPr>
  <p:slideViewPr>
    <p:cSldViewPr snapToGrid="0" snapToObjects="1">
      <p:cViewPr>
        <p:scale>
          <a:sx n="125" d="100"/>
          <a:sy n="125" d="100"/>
        </p:scale>
        <p:origin x="798" y="13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t>4/11/2019</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t>‹nr.›</a:t>
            </a:fld>
            <a:endParaRPr lang="nl-NL"/>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81FFB-193A-004A-8F01-EDDF22D7C2C9}" type="datetimeFigureOut">
              <a:rPr lang="nl-NL" smtClean="0"/>
              <a:t>11-4-2019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5B985-02CB-C043-BB52-8D24F3A71D81}" type="slidenum">
              <a:rPr lang="nl-NL" smtClean="0"/>
              <a:t>‹nr.›</a:t>
            </a:fld>
            <a:endParaRPr lang="nl-NL"/>
          </a:p>
        </p:txBody>
      </p:sp>
    </p:spTree>
    <p:extLst>
      <p:ext uri="{BB962C8B-B14F-4D97-AF65-F5344CB8AC3E}">
        <p14:creationId xmlns:p14="http://schemas.microsoft.com/office/powerpoint/2010/main" val="8018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risp.se/konsulter/henrik-kniber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passionned.com/business-intelligence-gap/" TargetMode="External"/><Relationship Id="rId4" Type="http://schemas.openxmlformats.org/officeDocument/2006/relationships/hyperlink" Target="https://www.passionned.com/bi/big-dat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In een gesprek over aansluiting komt snel de vraag naar boven waar studenten vandaan komen, welke vooropleidingen zitten in de klas, welke groepen doen het goed en waar zien we wellicht dat de uitval groter is. Inzicht in rendementen en data is van belang om erachter te komen waar je kunt gaan werken aan een betere aansluiting. Het dashboard aansluiting is bedoeld om inzicht te geven in de studentpopulatie van een opleiding. Tijdens deze workshop wordt het dashboard gepresenteerd. </a:t>
            </a:r>
            <a:endParaRPr lang="nl-NL" b="1" dirty="0" smtClean="0"/>
          </a:p>
          <a:p>
            <a:endParaRPr lang="en-GB" dirty="0" smtClean="0"/>
          </a:p>
          <a:p>
            <a:endParaRPr lang="en-GB"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a:t>
            </a:fld>
            <a:endParaRPr lang="nl-NL"/>
          </a:p>
        </p:txBody>
      </p:sp>
    </p:spTree>
    <p:extLst>
      <p:ext uri="{BB962C8B-B14F-4D97-AF65-F5344CB8AC3E}">
        <p14:creationId xmlns:p14="http://schemas.microsoft.com/office/powerpoint/2010/main" val="300771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smtClean="0">
                <a:solidFill>
                  <a:schemeClr val="tx1"/>
                </a:solidFill>
                <a:effectLst/>
                <a:latin typeface="+mn-lt"/>
                <a:ea typeface="+mn-ea"/>
                <a:cs typeface="+mn-cs"/>
              </a:rPr>
              <a:t>Een evenwichtige combinatie van maatregelen is nodig om effectief te sturen op studiesucces. Om instituten, opleidingen en docenten te helpen bij deze taak, is het Programma Studiesucces in het leven geroepen. Experts van drie diensten – Studentenvoorzieningen, Onderwijs en Onderzoek, en Marketing en Communicatie – verzamelen kwantitatieve en kwalitatieve informatie en vertalen deze vervolgens in instrumenten, methodieken en interventies. Op deze manier kunnen we op maat en altijd in samenhang met elkaar, studiesucces positief beïnvloeden.</a:t>
            </a:r>
            <a:endParaRPr lang="en-GB"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4</a:t>
            </a:fld>
            <a:endParaRPr lang="nl-NL"/>
          </a:p>
        </p:txBody>
      </p:sp>
    </p:spTree>
    <p:extLst>
      <p:ext uri="{BB962C8B-B14F-4D97-AF65-F5344CB8AC3E}">
        <p14:creationId xmlns:p14="http://schemas.microsoft.com/office/powerpoint/2010/main" val="204155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Henrik </a:t>
            </a:r>
            <a:r>
              <a:rPr lang="nl-NL" dirty="0" err="1" smtClean="0"/>
              <a:t>Kniberg</a:t>
            </a:r>
            <a:r>
              <a:rPr lang="nl-NL" dirty="0" smtClean="0"/>
              <a:t> is een Agile</a:t>
            </a:r>
            <a:r>
              <a:rPr lang="nl-NL" baseline="0" dirty="0" smtClean="0"/>
              <a:t> en </a:t>
            </a:r>
            <a:r>
              <a:rPr lang="nl-NL" baseline="0" dirty="0" err="1" smtClean="0"/>
              <a:t>Lean</a:t>
            </a:r>
            <a:r>
              <a:rPr lang="nl-NL" baseline="0" dirty="0" smtClean="0"/>
              <a:t> coach uit Zweden (</a:t>
            </a:r>
            <a:r>
              <a:rPr lang="en-GB" dirty="0" smtClean="0">
                <a:hlinkClick r:id="rId3"/>
              </a:rPr>
              <a:t>https://www.crisp.se/konsulter/henrik-kniberg</a:t>
            </a:r>
            <a:r>
              <a:rPr lang="en-GB" dirty="0" smtClean="0"/>
              <a:t>)</a:t>
            </a:r>
          </a:p>
          <a:p>
            <a:endParaRPr lang="nl-NL" baseline="0" dirty="0" smtClean="0"/>
          </a:p>
          <a:p>
            <a:r>
              <a:rPr lang="en-GB" sz="1200" b="1" i="0" kern="1200" dirty="0" smtClean="0">
                <a:solidFill>
                  <a:schemeClr val="tx1"/>
                </a:solidFill>
                <a:effectLst/>
                <a:latin typeface="+mn-lt"/>
                <a:ea typeface="+mn-ea"/>
                <a:cs typeface="+mn-cs"/>
              </a:rPr>
              <a:t>The amount of data is increasing day after day</a:t>
            </a:r>
          </a:p>
          <a:p>
            <a:r>
              <a:rPr lang="en-GB" sz="1200" b="0" i="0" kern="1200" dirty="0" smtClean="0">
                <a:solidFill>
                  <a:schemeClr val="tx1"/>
                </a:solidFill>
                <a:effectLst/>
                <a:latin typeface="+mn-lt"/>
                <a:ea typeface="+mn-ea"/>
                <a:cs typeface="+mn-cs"/>
              </a:rPr>
              <a:t>As a result of the pressure in the current work climate the amount of time that managers and staff have to take the right decisions is decreasing rapidly, although the complexity of the decisions is increasing. This is complicated further by the fact that the amount of data needed to take good decisions is increasing exponentially*, the so-called </a:t>
            </a:r>
            <a:r>
              <a:rPr lang="en-GB" sz="1200" b="0" i="0" u="none" strike="noStrike" kern="1200" dirty="0" smtClean="0">
                <a:solidFill>
                  <a:schemeClr val="tx1"/>
                </a:solidFill>
                <a:effectLst/>
                <a:latin typeface="+mn-lt"/>
                <a:ea typeface="+mn-ea"/>
                <a:cs typeface="+mn-cs"/>
                <a:hlinkClick r:id="rId4" tooltip="Big Data is often characterised by four V’s: volume, velocity, variety and variability."/>
              </a:rPr>
              <a:t>Big Data</a:t>
            </a:r>
            <a:r>
              <a:rPr lang="en-GB" sz="1200" b="0" i="0" kern="1200" dirty="0" smtClean="0">
                <a:solidFill>
                  <a:schemeClr val="tx1"/>
                </a:solidFill>
                <a:effectLst/>
                <a:latin typeface="+mn-lt"/>
                <a:ea typeface="+mn-ea"/>
                <a:cs typeface="+mn-cs"/>
              </a:rPr>
              <a:t>. These two factors, time to decide and the volume of data, are diametrically opposed. As illustrated below the Business Intelligence gap will only increase unless organizations taken steps to tackle the problem.</a:t>
            </a:r>
          </a:p>
          <a:p>
            <a:r>
              <a:rPr lang="en-GB" dirty="0" smtClean="0">
                <a:hlinkClick r:id="rId5"/>
              </a:rPr>
              <a:t>https://www.passionned.com/business-intelligence-gap/</a:t>
            </a:r>
            <a:endParaRPr lang="nl-NL" baseline="0" dirty="0" smtClean="0"/>
          </a:p>
          <a:p>
            <a:endParaRPr lang="en-GB"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6</a:t>
            </a:fld>
            <a:endParaRPr lang="nl-NL"/>
          </a:p>
        </p:txBody>
      </p:sp>
    </p:spTree>
    <p:extLst>
      <p:ext uri="{BB962C8B-B14F-4D97-AF65-F5344CB8AC3E}">
        <p14:creationId xmlns:p14="http://schemas.microsoft.com/office/powerpoint/2010/main" val="1580836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10</a:t>
            </a:fld>
            <a:endParaRPr lang="nl-NL"/>
          </a:p>
        </p:txBody>
      </p:sp>
    </p:spTree>
    <p:extLst>
      <p:ext uri="{BB962C8B-B14F-4D97-AF65-F5344CB8AC3E}">
        <p14:creationId xmlns:p14="http://schemas.microsoft.com/office/powerpoint/2010/main" val="75321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3" name="Tijdelijke aanduiding voor inhoud 2"/>
          <p:cNvSpPr>
            <a:spLocks noGrp="1"/>
          </p:cNvSpPr>
          <p:nvPr>
            <p:ph idx="1" hasCustomPrompt="1"/>
          </p:nvPr>
        </p:nvSpPr>
        <p:spPr/>
        <p:txBody>
          <a:bodyPr/>
          <a:lstStyle>
            <a:lvl1pPr>
              <a:defRPr sz="2400">
                <a:latin typeface="Arial"/>
                <a:cs typeface="Arial"/>
              </a:defRPr>
            </a:lvl1pPr>
            <a:lvl2pPr>
              <a:defRPr sz="2000"/>
            </a:lvl2pPr>
          </a:lstStyle>
          <a:p>
            <a:pPr lvl="0"/>
            <a:r>
              <a:rPr lang="nl-NL" dirty="0" smtClean="0"/>
              <a:t>Klik om de tekststijl van het sjabloon te bewerken</a:t>
            </a:r>
          </a:p>
          <a:p>
            <a:pPr lvl="1"/>
            <a:r>
              <a:rPr lang="nl-NL" dirty="0" smtClean="0"/>
              <a:t>Tweede niveau</a:t>
            </a:r>
          </a:p>
        </p:txBody>
      </p:sp>
      <p:sp>
        <p:nvSpPr>
          <p:cNvPr id="7"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413062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Universeel_NL">
    <p:spTree>
      <p:nvGrpSpPr>
        <p:cNvPr id="1" name=""/>
        <p:cNvGrpSpPr/>
        <p:nvPr/>
      </p:nvGrpSpPr>
      <p:grpSpPr>
        <a:xfrm>
          <a:off x="0" y="0"/>
          <a:ext cx="0" cy="0"/>
          <a:chOff x="0" y="0"/>
          <a:chExt cx="0" cy="0"/>
        </a:xfrm>
      </p:grpSpPr>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nl-NL" dirty="0" smtClean="0"/>
              <a:t>Titelstijl van model bewerken</a:t>
            </a:r>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541" cy="5143500"/>
          </a:xfrm>
          <a:prstGeom prst="rect">
            <a:avLst/>
          </a:prstGeom>
        </p:spPr>
      </p:pic>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smtClean="0"/>
              <a:t>Klik om de tekststijl van het sjabloon te bewerken</a:t>
            </a:r>
          </a:p>
          <a:p>
            <a:pPr lvl="1"/>
            <a:r>
              <a:rPr lang="nl-NL" dirty="0" smtClean="0"/>
              <a:t>Tweede niveau</a:t>
            </a:r>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Universeel_N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4" y="2029"/>
            <a:ext cx="9134075" cy="5139439"/>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046187" y="4641986"/>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136590"/>
            <a:ext cx="7199586" cy="857250"/>
          </a:xfrm>
        </p:spPr>
        <p:txBody>
          <a:bodyPr/>
          <a:lstStyle>
            <a:lvl1pPr algn="r">
              <a:defRPr/>
            </a:lvl1pPr>
          </a:lstStyle>
          <a:p>
            <a:r>
              <a:rPr lang="nl-NL" dirty="0" smtClean="0"/>
              <a:t>Titelstijl van model bewerken</a:t>
            </a:r>
            <a:endParaRPr lang="nl-NL" dirty="0"/>
          </a:p>
        </p:txBody>
      </p:sp>
      <p:sp>
        <p:nvSpPr>
          <p:cNvPr id="14" name="Tijdelijke aanduiding voor inhoud 2"/>
          <p:cNvSpPr>
            <a:spLocks noGrp="1"/>
          </p:cNvSpPr>
          <p:nvPr>
            <p:ph idx="1" hasCustomPrompt="1"/>
          </p:nvPr>
        </p:nvSpPr>
        <p:spPr>
          <a:xfrm>
            <a:off x="1676400" y="2045252"/>
            <a:ext cx="7199586" cy="2535583"/>
          </a:xfrm>
        </p:spPr>
        <p:txBody>
          <a:bodyPr/>
          <a:lstStyle>
            <a:lvl1pPr algn="r">
              <a:defRPr sz="2400">
                <a:latin typeface="Arial"/>
                <a:cs typeface="Arial"/>
              </a:defRPr>
            </a:lvl1pPr>
            <a:lvl2pPr algn="r">
              <a:defRPr sz="2000"/>
            </a:lvl2pPr>
          </a:lstStyle>
          <a:p>
            <a:pPr lvl="0"/>
            <a:r>
              <a:rPr lang="nl-NL" dirty="0" smtClean="0"/>
              <a:t>Klik om de tekststijl van het sjabloon te bewerken</a:t>
            </a:r>
          </a:p>
          <a:p>
            <a:pPr lvl="1"/>
            <a:r>
              <a:rPr lang="nl-NL" dirty="0" smtClean="0"/>
              <a:t>Tweede niveau</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3" name="Tijdelijke aanduiding voor inhoud 2"/>
          <p:cNvSpPr>
            <a:spLocks noGrp="1"/>
          </p:cNvSpPr>
          <p:nvPr>
            <p:ph sz="half" idx="1"/>
          </p:nvPr>
        </p:nvSpPr>
        <p:spPr>
          <a:xfrm>
            <a:off x="457200" y="1200151"/>
            <a:ext cx="40386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tekststijl van het model te bewerken</a:t>
            </a:r>
          </a:p>
          <a:p>
            <a:pPr lvl="1"/>
            <a:r>
              <a:rPr lang="nl-NL" dirty="0" smtClean="0"/>
              <a:t>Tweede niveau</a:t>
            </a:r>
          </a:p>
        </p:txBody>
      </p:sp>
      <p:sp>
        <p:nvSpPr>
          <p:cNvPr id="4" name="Tijdelijke aanduiding voor inhoud 3"/>
          <p:cNvSpPr>
            <a:spLocks noGrp="1"/>
          </p:cNvSpPr>
          <p:nvPr>
            <p:ph sz="half" idx="2"/>
          </p:nvPr>
        </p:nvSpPr>
        <p:spPr>
          <a:xfrm>
            <a:off x="4648200" y="1200150"/>
            <a:ext cx="4038600"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tekststijl van het model te bewerken</a:t>
            </a:r>
          </a:p>
          <a:p>
            <a:pPr lvl="1"/>
            <a:r>
              <a:rPr lang="nl-NL" dirty="0" smtClean="0"/>
              <a:t>Tweede niveau</a:t>
            </a:r>
          </a:p>
        </p:txBody>
      </p:sp>
      <p:sp>
        <p:nvSpPr>
          <p:cNvPr id="8"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298027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4" name="Tijdelijke aanduiding voor inhoud 3"/>
          <p:cNvSpPr>
            <a:spLocks noGrp="1"/>
          </p:cNvSpPr>
          <p:nvPr>
            <p:ph sz="half" idx="2"/>
          </p:nvPr>
        </p:nvSpPr>
        <p:spPr>
          <a:xfrm>
            <a:off x="457200" y="1285598"/>
            <a:ext cx="4040188"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smtClean="0"/>
              <a:t>Klik om de tekststijl van het model te bewerken</a:t>
            </a:r>
          </a:p>
        </p:txBody>
      </p:sp>
      <p:sp>
        <p:nvSpPr>
          <p:cNvPr id="6" name="Tijdelijke aanduiding voor inhoud 5"/>
          <p:cNvSpPr>
            <a:spLocks noGrp="1"/>
          </p:cNvSpPr>
          <p:nvPr>
            <p:ph sz="quarter" idx="4"/>
          </p:nvPr>
        </p:nvSpPr>
        <p:spPr>
          <a:xfrm>
            <a:off x="4645025" y="1285598"/>
            <a:ext cx="4041775" cy="2962275"/>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smtClean="0"/>
              <a:t>Klik om de tekststijl van het model te bewerken</a:t>
            </a:r>
          </a:p>
        </p:txBody>
      </p:sp>
      <p:sp>
        <p:nvSpPr>
          <p:cNvPr id="10" name="Tijdelijke aanduiding voor voettekst 4"/>
          <p:cNvSpPr>
            <a:spLocks noGrp="1"/>
          </p:cNvSpPr>
          <p:nvPr>
            <p:ph type="ftr" sz="quarter" idx="11"/>
          </p:nvPr>
        </p:nvSpPr>
        <p:spPr>
          <a:xfrm>
            <a:off x="1912139" y="4630341"/>
            <a:ext cx="4870548" cy="273844"/>
          </a:xfrm>
          <a:prstGeom prst="rect">
            <a:avLst/>
          </a:prstGeom>
        </p:spPr>
        <p:txBody>
          <a:bodyPr/>
          <a:lstStyle/>
          <a:p>
            <a:endParaRPr lang="nl-NL" dirty="0"/>
          </a:p>
        </p:txBody>
      </p:sp>
      <p:sp>
        <p:nvSpPr>
          <p:cNvPr id="11" name="Tijdelijke aanduiding voor dianummer 5"/>
          <p:cNvSpPr>
            <a:spLocks noGrp="1"/>
          </p:cNvSpPr>
          <p:nvPr>
            <p:ph type="sldNum" sz="quarter" idx="12"/>
          </p:nvPr>
        </p:nvSpPr>
        <p:spPr>
          <a:xfrm>
            <a:off x="6970292" y="4641986"/>
            <a:ext cx="829797" cy="273844"/>
          </a:xfrm>
          <a:prstGeom prst="rect">
            <a:avLst/>
          </a:prstGeom>
        </p:spPr>
        <p:txBody>
          <a:bodyPr/>
          <a:lstStyle/>
          <a:p>
            <a:fld id="{CC1A7FFB-7E9A-E347-8F80-8E2C647B3625}" type="slidenum">
              <a:rPr lang="nl-NL"/>
              <a:t>‹nr.›</a:t>
            </a:fld>
            <a:endParaRPr lang="nl-NL"/>
          </a:p>
        </p:txBody>
      </p:sp>
    </p:spTree>
    <p:extLst>
      <p:ext uri="{BB962C8B-B14F-4D97-AF65-F5344CB8AC3E}">
        <p14:creationId xmlns:p14="http://schemas.microsoft.com/office/powerpoint/2010/main" val="357815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p:spPr>
        <p:txBody>
          <a:bodyPr anchor="b">
            <a:noAutofit/>
          </a:bodyPr>
          <a:lstStyle>
            <a:lvl1pPr algn="l">
              <a:defRPr sz="2000" b="1"/>
            </a:lvl1pPr>
          </a:lstStyle>
          <a:p>
            <a:r>
              <a:rPr lang="nl-NL" dirty="0" smtClean="0"/>
              <a:t>Titelstijl van model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om de tekststijl van het model te bewerken</a:t>
            </a:r>
          </a:p>
        </p:txBody>
      </p:sp>
    </p:spTree>
    <p:extLst>
      <p:ext uri="{BB962C8B-B14F-4D97-AF65-F5344CB8AC3E}">
        <p14:creationId xmlns:p14="http://schemas.microsoft.com/office/powerpoint/2010/main" val="322093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dia-B_NL">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5791477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dia-B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541" cy="5143500"/>
          </a:xfrm>
          <a:prstGeom prst="rect">
            <a:avLst/>
          </a:prstGeom>
        </p:spPr>
      </p:pic>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blad-B_NL">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5" name="Tijdelijke aanduiding voor voettekst 4"/>
          <p:cNvSpPr>
            <a:spLocks noGrp="1"/>
          </p:cNvSpPr>
          <p:nvPr>
            <p:ph type="ftr" sz="quarter" idx="11"/>
          </p:nvPr>
        </p:nvSpPr>
        <p:spPr>
          <a:xfrm>
            <a:off x="1738642" y="4767263"/>
            <a:ext cx="4281158" cy="274637"/>
          </a:xfrm>
          <a:prstGeom prst="rect">
            <a:avLst/>
          </a:prstGeom>
        </p:spPr>
        <p:txBody>
          <a:bodyPr/>
          <a:lstStyle/>
          <a:p>
            <a:r>
              <a:rPr lang="nl-NL"/>
              <a:t>Voettekst</a:t>
            </a:r>
          </a:p>
        </p:txBody>
      </p:sp>
      <p:sp>
        <p:nvSpPr>
          <p:cNvPr id="6" name="Tijdelijke aanduiding voor dianummer 5"/>
          <p:cNvSpPr>
            <a:spLocks noGrp="1"/>
          </p:cNvSpPr>
          <p:nvPr>
            <p:ph type="sldNum" sz="quarter" idx="12"/>
          </p:nvPr>
        </p:nvSpPr>
        <p:spPr>
          <a:xfrm>
            <a:off x="6553200" y="4767263"/>
            <a:ext cx="1610267" cy="274637"/>
          </a:xfrm>
          <a:prstGeom prst="rect">
            <a:avLst/>
          </a:prstGeom>
        </p:spPr>
        <p:txBody>
          <a:bodyPr/>
          <a:lstStyle/>
          <a:p>
            <a:fld id="{CC1A7FFB-7E9A-E347-8F80-8E2C647B3625}" type="slidenum">
              <a:rPr lang="nl-NL"/>
              <a:t>‹nr.›</a:t>
            </a:fld>
            <a:endParaRPr lang="nl-NL"/>
          </a:p>
        </p:txBody>
      </p:sp>
      <p:sp>
        <p:nvSpPr>
          <p:cNvPr id="8" name="Titel 1"/>
          <p:cNvSpPr>
            <a:spLocks noGrp="1"/>
          </p:cNvSpPr>
          <p:nvPr>
            <p:ph type="title" hasCustomPrompt="1"/>
          </p:nvPr>
        </p:nvSpPr>
        <p:spPr>
          <a:xfrm>
            <a:off x="457200" y="279400"/>
            <a:ext cx="8229600" cy="1837267"/>
          </a:xfrm>
        </p:spPr>
        <p:txBody>
          <a:bodyPr anchor="t"/>
          <a:lstStyle>
            <a:lvl1pPr>
              <a:defRPr sz="3200"/>
            </a:lvl1pPr>
          </a:lstStyle>
          <a:p>
            <a:r>
              <a:rPr lang="nl-NL" dirty="0"/>
              <a:t>Titel van presentatie, </a:t>
            </a:r>
            <a:r>
              <a:rPr lang="nl-NL" dirty="0" err="1"/>
              <a:t>Arial</a:t>
            </a:r>
            <a:r>
              <a:rPr lang="nl-NL" dirty="0"/>
              <a:t> 32pt</a:t>
            </a:r>
          </a:p>
        </p:txBody>
      </p:sp>
    </p:spTree>
    <p:extLst>
      <p:ext uri="{BB962C8B-B14F-4D97-AF65-F5344CB8AC3E}">
        <p14:creationId xmlns:p14="http://schemas.microsoft.com/office/powerpoint/2010/main" val="634997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blad-B_NL">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1738642" y="4767263"/>
            <a:ext cx="4281158" cy="274637"/>
          </a:xfrm>
          <a:prstGeom prst="rect">
            <a:avLst/>
          </a:prstGeom>
        </p:spPr>
        <p:txBody>
          <a:bodyPr/>
          <a:lstStyle/>
          <a:p>
            <a:r>
              <a:rPr lang="nl-NL"/>
              <a:t>Voettekst</a:t>
            </a:r>
          </a:p>
        </p:txBody>
      </p:sp>
      <p:sp>
        <p:nvSpPr>
          <p:cNvPr id="6" name="Tijdelijke aanduiding voor dianummer 5"/>
          <p:cNvSpPr>
            <a:spLocks noGrp="1"/>
          </p:cNvSpPr>
          <p:nvPr>
            <p:ph type="sldNum" sz="quarter" idx="12"/>
          </p:nvPr>
        </p:nvSpPr>
        <p:spPr>
          <a:xfrm>
            <a:off x="6553200" y="4767263"/>
            <a:ext cx="1610267" cy="274637"/>
          </a:xfrm>
          <a:prstGeom prst="rect">
            <a:avLst/>
          </a:prstGeom>
        </p:spPr>
        <p:txBody>
          <a:bodyPr/>
          <a:lstStyle/>
          <a:p>
            <a:fld id="{CC1A7FFB-7E9A-E347-8F80-8E2C647B3625}" type="slidenum">
              <a:rPr lang="nl-NL"/>
              <a:t>‹nr.›</a:t>
            </a:fld>
            <a:endParaRPr lang="nl-NL"/>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541" cy="5143500"/>
          </a:xfrm>
          <a:prstGeom prst="rect">
            <a:avLst/>
          </a:prstGeom>
        </p:spPr>
      </p:pic>
      <p:sp>
        <p:nvSpPr>
          <p:cNvPr id="8" name="Titel 1"/>
          <p:cNvSpPr>
            <a:spLocks noGrp="1"/>
          </p:cNvSpPr>
          <p:nvPr>
            <p:ph type="title" hasCustomPrompt="1"/>
          </p:nvPr>
        </p:nvSpPr>
        <p:spPr>
          <a:xfrm>
            <a:off x="457200" y="279400"/>
            <a:ext cx="8229600" cy="1837267"/>
          </a:xfrm>
        </p:spPr>
        <p:txBody>
          <a:bodyPr anchor="t"/>
          <a:lstStyle>
            <a:lvl1pPr>
              <a:defRPr sz="3200"/>
            </a:lvl1pPr>
          </a:lstStyle>
          <a:p>
            <a:r>
              <a:rPr lang="nl-NL" dirty="0"/>
              <a:t>Titel van presentatie, </a:t>
            </a:r>
            <a:r>
              <a:rPr lang="nl-NL" dirty="0" err="1"/>
              <a:t>Arial</a:t>
            </a:r>
            <a:r>
              <a:rPr lang="nl-NL" dirty="0"/>
              <a:t> 32pt</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Universeel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7" y="2029"/>
            <a:ext cx="9134075" cy="513943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046189" y="4641986"/>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a:p>
        </p:txBody>
      </p:sp>
      <p:sp>
        <p:nvSpPr>
          <p:cNvPr id="2" name="Titel 1"/>
          <p:cNvSpPr>
            <a:spLocks noGrp="1"/>
          </p:cNvSpPr>
          <p:nvPr>
            <p:ph type="title"/>
          </p:nvPr>
        </p:nvSpPr>
        <p:spPr>
          <a:xfrm>
            <a:off x="1492468" y="1400775"/>
            <a:ext cx="7383518" cy="857250"/>
          </a:xfrm>
        </p:spPr>
        <p:txBody>
          <a:bodyPr/>
          <a:lstStyle/>
          <a:p>
            <a:r>
              <a:rPr lang="nl-NL" dirty="0" smtClean="0"/>
              <a:t>Titelstijl van model bewerken</a:t>
            </a:r>
            <a:endParaRPr lang="nl-NL" dirty="0"/>
          </a:p>
        </p:txBody>
      </p:sp>
      <p:sp>
        <p:nvSpPr>
          <p:cNvPr id="12" name="Tijdelijke aanduiding voor inhoud 2"/>
          <p:cNvSpPr>
            <a:spLocks noGrp="1"/>
          </p:cNvSpPr>
          <p:nvPr>
            <p:ph idx="1" hasCustomPrompt="1"/>
          </p:nvPr>
        </p:nvSpPr>
        <p:spPr>
          <a:xfrm>
            <a:off x="1492468" y="2221509"/>
            <a:ext cx="7383518" cy="2192807"/>
          </a:xfrm>
        </p:spPr>
        <p:txBody>
          <a:bodyPr/>
          <a:lstStyle>
            <a:lvl1pPr>
              <a:defRPr sz="2400">
                <a:latin typeface="Arial"/>
                <a:cs typeface="Arial"/>
              </a:defRPr>
            </a:lvl1pPr>
            <a:lvl2pPr>
              <a:defRPr sz="2000"/>
            </a:lvl2pPr>
          </a:lstStyle>
          <a:p>
            <a:pPr lvl="0"/>
            <a:r>
              <a:rPr lang="nl-NL" dirty="0" smtClean="0"/>
              <a:t>Klik om de tekststijl van het sjabloon te bewerken</a:t>
            </a:r>
          </a:p>
          <a:p>
            <a:pPr lvl="1"/>
            <a:r>
              <a:rPr lang="nl-NL" dirty="0" smtClean="0"/>
              <a:t>Tweede niveau</a:t>
            </a:r>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607" y="2030"/>
            <a:ext cx="9134076" cy="5139440"/>
          </a:xfrm>
          <a:prstGeom prst="rect">
            <a:avLst/>
          </a:prstGeom>
        </p:spPr>
      </p:pic>
      <p:sp>
        <p:nvSpPr>
          <p:cNvPr id="2" name="Tijdelijke aanduiding voor titel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NL" dirty="0" smtClean="0"/>
              <a:t>Titel van presentatie, </a:t>
            </a:r>
            <a:r>
              <a:rPr lang="nl-NL" dirty="0" err="1" smtClean="0"/>
              <a:t>Arial</a:t>
            </a:r>
            <a:r>
              <a:rPr lang="nl-NL" dirty="0" smtClean="0"/>
              <a:t> 32pt</a:t>
            </a:r>
            <a:endParaRPr lang="nl-NL" dirty="0"/>
          </a:p>
        </p:txBody>
      </p:sp>
      <p:sp>
        <p:nvSpPr>
          <p:cNvPr id="3" name="Tijdelijke aanduiding voor tekst 2"/>
          <p:cNvSpPr>
            <a:spLocks noGrp="1"/>
          </p:cNvSpPr>
          <p:nvPr>
            <p:ph type="body" idx="1"/>
          </p:nvPr>
        </p:nvSpPr>
        <p:spPr>
          <a:xfrm>
            <a:off x="457200" y="1200151"/>
            <a:ext cx="8229600" cy="2874582"/>
          </a:xfrm>
          <a:prstGeom prst="rect">
            <a:avLst/>
          </a:prstGeom>
        </p:spPr>
        <p:txBody>
          <a:bodyPr vert="horz" lIns="91440" tIns="45720" rIns="91440" bIns="45720" rtlCol="0">
            <a:normAutofit/>
          </a:bodyPr>
          <a:lstStyle/>
          <a:p>
            <a:pPr lvl="0"/>
            <a:r>
              <a:rPr lang="nl-NL" dirty="0" smtClean="0"/>
              <a:t>Klik om de tekststijl van het sjabloon te bewerken</a:t>
            </a:r>
          </a:p>
        </p:txBody>
      </p:sp>
      <p:sp>
        <p:nvSpPr>
          <p:cNvPr id="10" name="Tijdelijke aanduiding voor voettekst 4"/>
          <p:cNvSpPr>
            <a:spLocks noGrp="1"/>
          </p:cNvSpPr>
          <p:nvPr>
            <p:ph type="ftr" sz="quarter" idx="3"/>
          </p:nvPr>
        </p:nvSpPr>
        <p:spPr>
          <a:xfrm>
            <a:off x="1912139" y="4630341"/>
            <a:ext cx="4870548"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6970292" y="4641986"/>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23" r:id="rId1"/>
    <p:sldLayoutId id="2147483825" r:id="rId2"/>
    <p:sldLayoutId id="2147483826" r:id="rId3"/>
    <p:sldLayoutId id="2147483830" r:id="rId4"/>
    <p:sldLayoutId id="2147483831" r:id="rId5"/>
    <p:sldLayoutId id="2147483835" r:id="rId6"/>
    <p:sldLayoutId id="2147483811" r:id="rId7"/>
    <p:sldLayoutId id="2147483836" r:id="rId8"/>
    <p:sldLayoutId id="2147483832" r:id="rId9"/>
    <p:sldLayoutId id="2147483834" r:id="rId10"/>
    <p:sldLayoutId id="2147483833" r:id="rId11"/>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69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450" t="888" b="4545"/>
          <a:stretch/>
        </p:blipFill>
        <p:spPr>
          <a:xfrm>
            <a:off x="-135194" y="0"/>
            <a:ext cx="9279194" cy="5234940"/>
          </a:xfrm>
          <a:prstGeom prst="rect">
            <a:avLst/>
          </a:prstGeom>
        </p:spPr>
      </p:pic>
    </p:spTree>
    <p:extLst>
      <p:ext uri="{BB962C8B-B14F-4D97-AF65-F5344CB8AC3E}">
        <p14:creationId xmlns:p14="http://schemas.microsoft.com/office/powerpoint/2010/main" val="4291937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09704"/>
          </a:xfrm>
          <a:prstGeom prst="rect">
            <a:avLst/>
          </a:prstGeom>
        </p:spPr>
      </p:pic>
    </p:spTree>
    <p:extLst>
      <p:ext uri="{BB962C8B-B14F-4D97-AF65-F5344CB8AC3E}">
        <p14:creationId xmlns:p14="http://schemas.microsoft.com/office/powerpoint/2010/main" val="1659836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743" y="1079754"/>
            <a:ext cx="4794439" cy="3202686"/>
          </a:xfrm>
          <a:prstGeom prst="rect">
            <a:avLst/>
          </a:prstGeom>
        </p:spPr>
      </p:pic>
    </p:spTree>
    <p:extLst>
      <p:ext uri="{BB962C8B-B14F-4D97-AF65-F5344CB8AC3E}">
        <p14:creationId xmlns:p14="http://schemas.microsoft.com/office/powerpoint/2010/main" val="4235837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Vragen?</a:t>
            </a:r>
            <a:endParaRPr lang="en-GB"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667" y="1264367"/>
            <a:ext cx="5206666" cy="3446813"/>
          </a:xfrm>
          <a:prstGeom prst="rect">
            <a:avLst/>
          </a:prstGeom>
        </p:spPr>
      </p:pic>
    </p:spTree>
    <p:extLst>
      <p:ext uri="{BB962C8B-B14F-4D97-AF65-F5344CB8AC3E}">
        <p14:creationId xmlns:p14="http://schemas.microsoft.com/office/powerpoint/2010/main" val="2194577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9399"/>
            <a:ext cx="8229600" cy="3651801"/>
          </a:xfrm>
        </p:spPr>
        <p:txBody>
          <a:bodyPr>
            <a:normAutofit/>
          </a:bodyPr>
          <a:lstStyle/>
          <a:p>
            <a:r>
              <a:rPr lang="nl-NL" dirty="0" smtClean="0"/>
              <a:t>Academy Studiesucces</a:t>
            </a:r>
            <a:r>
              <a:rPr lang="nl-NL" dirty="0" smtClean="0"/>
              <a:t/>
            </a:r>
            <a:br>
              <a:rPr lang="nl-NL" dirty="0" smtClean="0"/>
            </a:br>
            <a:r>
              <a:rPr lang="nl-NL" dirty="0"/>
              <a:t/>
            </a:r>
            <a:br>
              <a:rPr lang="nl-NL" dirty="0"/>
            </a:br>
            <a:r>
              <a:rPr lang="nl-NL" sz="2000" dirty="0" smtClean="0"/>
              <a:t>12 april 2019</a:t>
            </a:r>
            <a:r>
              <a:rPr lang="nl-NL" sz="1200" dirty="0" smtClean="0"/>
              <a:t> </a:t>
            </a:r>
            <a:r>
              <a:rPr lang="nl-NL" sz="1800" dirty="0" smtClean="0"/>
              <a:t/>
            </a:r>
            <a:br>
              <a:rPr lang="nl-NL" sz="1800" dirty="0" smtClean="0"/>
            </a:br>
            <a:r>
              <a:rPr lang="nl-NL" sz="1800" dirty="0" smtClean="0"/>
              <a:t/>
            </a:r>
            <a:br>
              <a:rPr lang="nl-NL" sz="1800" dirty="0" smtClean="0"/>
            </a:br>
            <a:r>
              <a:rPr lang="nl-NL" sz="1800" dirty="0" smtClean="0"/>
              <a:t/>
            </a:r>
            <a:br>
              <a:rPr lang="nl-NL" sz="1800" dirty="0" smtClean="0"/>
            </a:br>
            <a:r>
              <a:rPr lang="nl-NL" sz="1800" dirty="0"/>
              <a:t/>
            </a:r>
            <a:br>
              <a:rPr lang="nl-NL" sz="1800" dirty="0"/>
            </a:br>
            <a:r>
              <a:rPr lang="nl-NL" sz="1800" dirty="0" smtClean="0"/>
              <a:t>Marcel Brand</a:t>
            </a:r>
            <a:br>
              <a:rPr lang="nl-NL" sz="1800" dirty="0" smtClean="0"/>
            </a:br>
            <a:r>
              <a:rPr lang="nl-NL" sz="1800" dirty="0" smtClean="0"/>
              <a:t>Consultant aansluiting voortgezet onderwijs</a:t>
            </a:r>
            <a:r>
              <a:rPr lang="en-GB" sz="3100" dirty="0"/>
              <a:t/>
            </a:r>
            <a:br>
              <a:rPr lang="en-GB" sz="3100" dirty="0"/>
            </a:br>
            <a:r>
              <a:rPr lang="nl-NL" sz="1600" dirty="0" smtClean="0"/>
              <a:t/>
            </a:r>
            <a:br>
              <a:rPr lang="nl-NL" sz="1600" dirty="0" smtClean="0"/>
            </a:br>
            <a:r>
              <a:rPr lang="nl-NL" sz="1800" dirty="0" smtClean="0"/>
              <a:t>Hans </a:t>
            </a:r>
            <a:r>
              <a:rPr lang="nl-NL" sz="1800" dirty="0" smtClean="0"/>
              <a:t>Slaghuis</a:t>
            </a:r>
            <a:br>
              <a:rPr lang="nl-NL" sz="1800" dirty="0" smtClean="0"/>
            </a:br>
            <a:r>
              <a:rPr lang="nl-NL" sz="1800" dirty="0" smtClean="0"/>
              <a:t>Onderzoek en BI / </a:t>
            </a:r>
            <a:r>
              <a:rPr lang="nl-NL" sz="1800" dirty="0" smtClean="0"/>
              <a:t>beleidsmedewerker </a:t>
            </a:r>
            <a:r>
              <a:rPr lang="nl-NL" sz="1800" dirty="0" smtClean="0"/>
              <a:t>SV</a:t>
            </a:r>
            <a:endParaRPr lang="nl-NL" sz="1800" dirty="0"/>
          </a:p>
        </p:txBody>
      </p:sp>
      <p:sp>
        <p:nvSpPr>
          <p:cNvPr id="3" name="Rechthoek 2"/>
          <p:cNvSpPr/>
          <p:nvPr/>
        </p:nvSpPr>
        <p:spPr>
          <a:xfrm>
            <a:off x="1491915" y="2686399"/>
            <a:ext cx="7002379" cy="369332"/>
          </a:xfrm>
          <a:prstGeom prst="rect">
            <a:avLst/>
          </a:prstGeom>
        </p:spPr>
        <p:txBody>
          <a:bodyPr wrap="square">
            <a:spAutoFit/>
          </a:bodyPr>
          <a:lstStyle/>
          <a:p>
            <a:pPr>
              <a:spcAft>
                <a:spcPts val="0"/>
              </a:spcAft>
            </a:pPr>
            <a:r>
              <a:rPr lang="nl-NL" dirty="0" smtClean="0">
                <a:solidFill>
                  <a:srgbClr val="666666"/>
                </a:solidFill>
                <a:latin typeface="Arial" panose="020B0604020202020204" pitchFamily="34" charset="0"/>
                <a:ea typeface="Calibri" panose="020F0502020204030204" pitchFamily="34" charset="0"/>
              </a:rPr>
              <a:t>. </a:t>
            </a:r>
            <a:endParaRPr lang="en-GB"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14063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Agenda</a:t>
            </a:r>
            <a:endParaRPr lang="en-GB" dirty="0"/>
          </a:p>
        </p:txBody>
      </p:sp>
      <p:sp>
        <p:nvSpPr>
          <p:cNvPr id="3" name="Tijdelijke aanduiding voor inhoud 2"/>
          <p:cNvSpPr>
            <a:spLocks noGrp="1"/>
          </p:cNvSpPr>
          <p:nvPr>
            <p:ph idx="1"/>
          </p:nvPr>
        </p:nvSpPr>
        <p:spPr>
          <a:xfrm>
            <a:off x="457200" y="986790"/>
            <a:ext cx="8229600" cy="3211829"/>
          </a:xfrm>
        </p:spPr>
        <p:txBody>
          <a:bodyPr/>
          <a:lstStyle/>
          <a:p>
            <a:r>
              <a:rPr lang="nl-NL" dirty="0" smtClean="0"/>
              <a:t>Even voorstellen</a:t>
            </a:r>
          </a:p>
          <a:p>
            <a:r>
              <a:rPr lang="nl-NL" dirty="0" smtClean="0"/>
              <a:t>Het programma Studiesucces</a:t>
            </a:r>
          </a:p>
          <a:p>
            <a:r>
              <a:rPr lang="nl-NL" dirty="0" smtClean="0"/>
              <a:t>Dashboard ontwikkeling binnen Fontys</a:t>
            </a:r>
          </a:p>
          <a:p>
            <a:r>
              <a:rPr lang="nl-NL" dirty="0" smtClean="0"/>
              <a:t>Het ontstaan van dashboard: Toeleverend onderwijs</a:t>
            </a:r>
          </a:p>
          <a:p>
            <a:r>
              <a:rPr lang="nl-NL" dirty="0" smtClean="0"/>
              <a:t>Even over </a:t>
            </a:r>
            <a:r>
              <a:rPr lang="nl-NL" dirty="0">
                <a:solidFill>
                  <a:schemeClr val="bg1">
                    <a:lumMod val="65000"/>
                  </a:schemeClr>
                </a:solidFill>
              </a:rPr>
              <a:t>r</a:t>
            </a:r>
            <a:r>
              <a:rPr lang="nl-NL" dirty="0" smtClean="0">
                <a:solidFill>
                  <a:schemeClr val="bg1">
                    <a:lumMod val="65000"/>
                  </a:schemeClr>
                </a:solidFill>
              </a:rPr>
              <a:t>endements</a:t>
            </a:r>
            <a:r>
              <a:rPr lang="nl-NL" dirty="0" smtClean="0"/>
              <a:t>cijfers</a:t>
            </a:r>
          </a:p>
          <a:p>
            <a:r>
              <a:rPr lang="nl-NL" dirty="0" smtClean="0"/>
              <a:t>Demo</a:t>
            </a:r>
          </a:p>
          <a:p>
            <a:r>
              <a:rPr lang="nl-NL" dirty="0" smtClean="0"/>
              <a:t>Vragen</a:t>
            </a:r>
          </a:p>
          <a:p>
            <a:endParaRPr lang="nl-NL" dirty="0" smtClean="0"/>
          </a:p>
          <a:p>
            <a:endParaRPr lang="en-GB" dirty="0"/>
          </a:p>
        </p:txBody>
      </p:sp>
    </p:spTree>
    <p:extLst>
      <p:ext uri="{BB962C8B-B14F-4D97-AF65-F5344CB8AC3E}">
        <p14:creationId xmlns:p14="http://schemas.microsoft.com/office/powerpoint/2010/main" val="1412259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044498" y="141049"/>
            <a:ext cx="6353719" cy="4876005"/>
          </a:xfrm>
          <a:prstGeom prst="rect">
            <a:avLst/>
          </a:prstGeom>
          <a:ln>
            <a:noFill/>
          </a:ln>
          <a:effectLst>
            <a:outerShdw blurRad="292100" dist="139700" dir="2700000" algn="tl" rotWithShape="0">
              <a:srgbClr val="333333">
                <a:alpha val="65000"/>
              </a:srgbClr>
            </a:outerShdw>
          </a:effectLst>
        </p:spPr>
      </p:pic>
      <p:pic>
        <p:nvPicPr>
          <p:cNvPr id="5" name="Afbeelding 4"/>
          <p:cNvPicPr>
            <a:picLocks noChangeAspect="1"/>
          </p:cNvPicPr>
          <p:nvPr/>
        </p:nvPicPr>
        <p:blipFill>
          <a:blip r:embed="rId4"/>
          <a:stretch>
            <a:fillRect/>
          </a:stretch>
        </p:blipFill>
        <p:spPr>
          <a:xfrm>
            <a:off x="5832615" y="820200"/>
            <a:ext cx="2961112" cy="3142200"/>
          </a:xfrm>
          <a:prstGeom prst="rect">
            <a:avLst/>
          </a:prstGeom>
          <a:ln>
            <a:noFill/>
          </a:ln>
          <a:effectLst>
            <a:outerShdw blurRad="292100" dist="139700" dir="2700000" algn="tl" rotWithShape="0">
              <a:srgbClr val="333333">
                <a:alpha val="65000"/>
              </a:srgbClr>
            </a:outerShdw>
          </a:effectLst>
        </p:spPr>
      </p:pic>
      <p:sp>
        <p:nvSpPr>
          <p:cNvPr id="3" name="Ovaal 2"/>
          <p:cNvSpPr/>
          <p:nvPr/>
        </p:nvSpPr>
        <p:spPr>
          <a:xfrm>
            <a:off x="4360298" y="3962400"/>
            <a:ext cx="1691640" cy="4419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al 5"/>
          <p:cNvSpPr/>
          <p:nvPr/>
        </p:nvSpPr>
        <p:spPr>
          <a:xfrm>
            <a:off x="3145980" y="1769785"/>
            <a:ext cx="1456500" cy="4419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Afbeelding 6"/>
          <p:cNvPicPr>
            <a:picLocks noChangeAspect="1"/>
          </p:cNvPicPr>
          <p:nvPr/>
        </p:nvPicPr>
        <p:blipFill>
          <a:blip r:embed="rId5"/>
          <a:stretch>
            <a:fillRect/>
          </a:stretch>
        </p:blipFill>
        <p:spPr>
          <a:xfrm>
            <a:off x="98656" y="583980"/>
            <a:ext cx="2948264" cy="3079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01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227166" y="167547"/>
            <a:ext cx="6884567" cy="4861653"/>
          </a:xfrm>
          <a:prstGeom prst="rect">
            <a:avLst/>
          </a:prstGeom>
        </p:spPr>
      </p:pic>
    </p:spTree>
    <p:extLst>
      <p:ext uri="{BB962C8B-B14F-4D97-AF65-F5344CB8AC3E}">
        <p14:creationId xmlns:p14="http://schemas.microsoft.com/office/powerpoint/2010/main" val="1553957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Ontwikkelprincipes</a:t>
            </a:r>
            <a:endParaRPr lang="en-GB" dirty="0"/>
          </a:p>
        </p:txBody>
      </p:sp>
      <p:pic>
        <p:nvPicPr>
          <p:cNvPr id="5" name="Tijdelijke aanduiding voor inhoud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424940"/>
            <a:ext cx="3553153" cy="2285888"/>
          </a:xfrm>
        </p:spPr>
      </p:pic>
      <p:pic>
        <p:nvPicPr>
          <p:cNvPr id="11" name="Tijdelijke aanduiding voor inhoud 10"/>
          <p:cNvPicPr>
            <a:picLocks noGrp="1" noChangeAspect="1"/>
          </p:cNvPicPr>
          <p:nvPr>
            <p:ph sz="half" idx="2"/>
          </p:nvPr>
        </p:nvPicPr>
        <p:blipFill>
          <a:blip r:embed="rId4"/>
          <a:stretch>
            <a:fillRect/>
          </a:stretch>
        </p:blipFill>
        <p:spPr>
          <a:xfrm>
            <a:off x="4682150" y="1200150"/>
            <a:ext cx="3970699" cy="2895600"/>
          </a:xfrm>
          <a:prstGeom prst="rect">
            <a:avLst/>
          </a:prstGeom>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l="450" t="888" b="4545"/>
          <a:stretch/>
        </p:blipFill>
        <p:spPr>
          <a:xfrm>
            <a:off x="2305439" y="4011084"/>
            <a:ext cx="1750634" cy="987636"/>
          </a:xfrm>
          <a:prstGeom prst="rect">
            <a:avLst/>
          </a:prstGeom>
        </p:spPr>
      </p:pic>
      <p:cxnSp>
        <p:nvCxnSpPr>
          <p:cNvPr id="10" name="Rechte verbindingslijn met pijl 9"/>
          <p:cNvCxnSpPr>
            <a:stCxn id="6" idx="0"/>
          </p:cNvCxnSpPr>
          <p:nvPr/>
        </p:nvCxnSpPr>
        <p:spPr>
          <a:xfrm flipV="1">
            <a:off x="3180756" y="3040380"/>
            <a:ext cx="6637" cy="9707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Rechthoek 11"/>
          <p:cNvSpPr/>
          <p:nvPr/>
        </p:nvSpPr>
        <p:spPr>
          <a:xfrm>
            <a:off x="5006340" y="768038"/>
            <a:ext cx="2522220" cy="261610"/>
          </a:xfrm>
          <a:prstGeom prst="rect">
            <a:avLst/>
          </a:prstGeom>
        </p:spPr>
        <p:txBody>
          <a:bodyPr wrap="square">
            <a:spAutoFit/>
          </a:bodyPr>
          <a:lstStyle/>
          <a:p>
            <a:r>
              <a:rPr lang="en-GB" sz="1100" b="1" dirty="0">
                <a:solidFill>
                  <a:srgbClr val="424242"/>
                </a:solidFill>
                <a:latin typeface="Roboto"/>
              </a:rPr>
              <a:t>The Business Intelligence </a:t>
            </a:r>
            <a:r>
              <a:rPr lang="en-GB" sz="1100" b="1" dirty="0" smtClean="0">
                <a:solidFill>
                  <a:srgbClr val="424242"/>
                </a:solidFill>
                <a:latin typeface="Roboto"/>
              </a:rPr>
              <a:t>gap</a:t>
            </a:r>
            <a:endParaRPr lang="en-GB" sz="1100" b="1" i="0" dirty="0">
              <a:solidFill>
                <a:srgbClr val="424242"/>
              </a:solidFill>
              <a:effectLst/>
              <a:latin typeface="Roboto"/>
            </a:endParaRPr>
          </a:p>
        </p:txBody>
      </p:sp>
      <p:sp>
        <p:nvSpPr>
          <p:cNvPr id="13" name="Rechthoek 12"/>
          <p:cNvSpPr/>
          <p:nvPr/>
        </p:nvSpPr>
        <p:spPr>
          <a:xfrm>
            <a:off x="5478780" y="4235889"/>
            <a:ext cx="2910840" cy="261610"/>
          </a:xfrm>
          <a:prstGeom prst="rect">
            <a:avLst/>
          </a:prstGeom>
        </p:spPr>
        <p:txBody>
          <a:bodyPr wrap="square">
            <a:spAutoFit/>
          </a:bodyPr>
          <a:lstStyle/>
          <a:p>
            <a:r>
              <a:rPr lang="en-GB" sz="1050" dirty="0" smtClean="0">
                <a:solidFill>
                  <a:srgbClr val="424242"/>
                </a:solidFill>
                <a:latin typeface="Roboto"/>
              </a:rPr>
              <a:t>Daan van Beek de Intelligent Organisatie</a:t>
            </a:r>
            <a:endParaRPr lang="en-GB" sz="1050" i="0" dirty="0">
              <a:solidFill>
                <a:srgbClr val="424242"/>
              </a:solidFill>
              <a:effectLst/>
              <a:latin typeface="Roboto"/>
            </a:endParaRPr>
          </a:p>
        </p:txBody>
      </p:sp>
    </p:spTree>
    <p:extLst>
      <p:ext uri="{BB962C8B-B14F-4D97-AF65-F5344CB8AC3E}">
        <p14:creationId xmlns:p14="http://schemas.microsoft.com/office/powerpoint/2010/main" val="405106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Terugkoppelrapportage + Rendementen Dashboard</a:t>
            </a:r>
            <a:endParaRPr lang="en-GB" dirty="0"/>
          </a:p>
        </p:txBody>
      </p:sp>
      <p:sp>
        <p:nvSpPr>
          <p:cNvPr id="6" name="Rechthoek 5"/>
          <p:cNvSpPr/>
          <p:nvPr/>
        </p:nvSpPr>
        <p:spPr>
          <a:xfrm>
            <a:off x="5848641" y="1195070"/>
            <a:ext cx="2181666" cy="28956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hthoek 6"/>
          <p:cNvSpPr/>
          <p:nvPr/>
        </p:nvSpPr>
        <p:spPr>
          <a:xfrm>
            <a:off x="5816988" y="1241425"/>
            <a:ext cx="2181666" cy="28956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hthoek 7"/>
          <p:cNvSpPr/>
          <p:nvPr/>
        </p:nvSpPr>
        <p:spPr>
          <a:xfrm>
            <a:off x="5785335" y="1287780"/>
            <a:ext cx="2181666" cy="28956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hthoek 8"/>
          <p:cNvSpPr/>
          <p:nvPr/>
        </p:nvSpPr>
        <p:spPr>
          <a:xfrm>
            <a:off x="5753682" y="1334135"/>
            <a:ext cx="2181666" cy="28956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hthoek 9"/>
          <p:cNvSpPr/>
          <p:nvPr/>
        </p:nvSpPr>
        <p:spPr>
          <a:xfrm>
            <a:off x="5722029" y="1380490"/>
            <a:ext cx="2181666" cy="2895600"/>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Tijdelijke aanduiding voor inhou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7856" y="1357313"/>
            <a:ext cx="2181666" cy="2895600"/>
          </a:xfrm>
        </p:spPr>
      </p:pic>
      <p:pic>
        <p:nvPicPr>
          <p:cNvPr id="11" name="Afbeelding 10"/>
          <p:cNvPicPr>
            <a:picLocks noChangeAspect="1"/>
          </p:cNvPicPr>
          <p:nvPr/>
        </p:nvPicPr>
        <p:blipFill>
          <a:blip r:embed="rId3"/>
          <a:stretch>
            <a:fillRect/>
          </a:stretch>
        </p:blipFill>
        <p:spPr>
          <a:xfrm>
            <a:off x="293348" y="1531620"/>
            <a:ext cx="4052240" cy="2297112"/>
          </a:xfrm>
          <a:prstGeom prst="rect">
            <a:avLst/>
          </a:prstGeom>
          <a:ln>
            <a:noFill/>
          </a:ln>
          <a:effectLst>
            <a:outerShdw blurRad="292100" dist="139700" dir="2700000" algn="tl" rotWithShape="0">
              <a:srgbClr val="333333">
                <a:alpha val="65000"/>
              </a:srgbClr>
            </a:outerShdw>
          </a:effectLst>
        </p:spPr>
      </p:pic>
      <p:sp>
        <p:nvSpPr>
          <p:cNvPr id="12" name="Plus 11"/>
          <p:cNvSpPr/>
          <p:nvPr/>
        </p:nvSpPr>
        <p:spPr>
          <a:xfrm>
            <a:off x="4748429" y="2450465"/>
            <a:ext cx="701040" cy="662940"/>
          </a:xfrm>
          <a:prstGeom prst="mathPl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213" y="4183380"/>
            <a:ext cx="778510" cy="778510"/>
          </a:xfrm>
          <a:prstGeom prst="rect">
            <a:avLst/>
          </a:prstGeom>
          <a:ln>
            <a:noFill/>
          </a:ln>
          <a:effectLst>
            <a:outerShdw blurRad="292100" dist="139700" dir="2700000" algn="tl" rotWithShape="0">
              <a:srgbClr val="333333">
                <a:alpha val="65000"/>
              </a:srgbClr>
            </a:outerShdw>
          </a:effectLst>
        </p:spPr>
      </p:pic>
      <p:pic>
        <p:nvPicPr>
          <p:cNvPr id="14" name="Afbeelding 13"/>
          <p:cNvPicPr>
            <a:picLocks noChangeAspect="1"/>
          </p:cNvPicPr>
          <p:nvPr/>
        </p:nvPicPr>
        <p:blipFill>
          <a:blip r:embed="rId5"/>
          <a:stretch>
            <a:fillRect/>
          </a:stretch>
        </p:blipFill>
        <p:spPr>
          <a:xfrm>
            <a:off x="6298733" y="4407535"/>
            <a:ext cx="1222560" cy="546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639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Even </a:t>
            </a:r>
            <a:r>
              <a:rPr lang="nl-NL" dirty="0" smtClean="0"/>
              <a:t>over </a:t>
            </a:r>
            <a:r>
              <a:rPr lang="nl-NL" dirty="0" smtClean="0">
                <a:solidFill>
                  <a:schemeClr val="bg1">
                    <a:lumMod val="75000"/>
                  </a:schemeClr>
                </a:solidFill>
              </a:rPr>
              <a:t>Rendements</a:t>
            </a:r>
            <a:r>
              <a:rPr lang="nl-NL" dirty="0" smtClean="0"/>
              <a:t>cijfers</a:t>
            </a:r>
            <a:endParaRPr lang="en-GB"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4008" y="1550969"/>
            <a:ext cx="2250095" cy="1800157"/>
          </a:xfrm>
          <a:prstGeom prst="rect">
            <a:avLst/>
          </a:prstGeom>
        </p:spPr>
      </p:pic>
      <p:sp>
        <p:nvSpPr>
          <p:cNvPr id="7" name="Pijl-rechts 6"/>
          <p:cNvSpPr/>
          <p:nvPr/>
        </p:nvSpPr>
        <p:spPr>
          <a:xfrm>
            <a:off x="6963716" y="2051882"/>
            <a:ext cx="1624024" cy="89154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smtClean="0">
                <a:solidFill>
                  <a:schemeClr val="bg1"/>
                </a:solidFill>
              </a:rPr>
              <a:t>Diploma</a:t>
            </a:r>
            <a:endParaRPr lang="en-GB" dirty="0">
              <a:solidFill>
                <a:schemeClr val="bg1"/>
              </a:solidFill>
            </a:endParaRPr>
          </a:p>
        </p:txBody>
      </p:sp>
      <p:sp>
        <p:nvSpPr>
          <p:cNvPr id="8" name="Pijl-rechts 7"/>
          <p:cNvSpPr/>
          <p:nvPr/>
        </p:nvSpPr>
        <p:spPr>
          <a:xfrm rot="18624071">
            <a:off x="5625072" y="781703"/>
            <a:ext cx="951895" cy="4855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smtClean="0">
                <a:solidFill>
                  <a:schemeClr val="bg1"/>
                </a:solidFill>
              </a:rPr>
              <a:t>Uitval</a:t>
            </a:r>
            <a:endParaRPr lang="en-GB" dirty="0">
              <a:solidFill>
                <a:schemeClr val="bg1"/>
              </a:solidFill>
            </a:endParaRPr>
          </a:p>
        </p:txBody>
      </p:sp>
      <p:sp>
        <p:nvSpPr>
          <p:cNvPr id="10" name="Rechthoek 9"/>
          <p:cNvSpPr/>
          <p:nvPr/>
        </p:nvSpPr>
        <p:spPr>
          <a:xfrm>
            <a:off x="2689415" y="2062395"/>
            <a:ext cx="1066800" cy="979136"/>
          </a:xfrm>
          <a:prstGeom prst="rect">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1050" dirty="0" smtClean="0"/>
              <a:t>HBO</a:t>
            </a:r>
          </a:p>
          <a:p>
            <a:pPr algn="ctr"/>
            <a:r>
              <a:rPr lang="nl-NL" sz="1050" dirty="0" smtClean="0"/>
              <a:t>MBO</a:t>
            </a:r>
          </a:p>
          <a:p>
            <a:pPr algn="ctr"/>
            <a:r>
              <a:rPr lang="nl-NL" sz="1050" dirty="0" smtClean="0"/>
              <a:t>Fontys</a:t>
            </a:r>
          </a:p>
          <a:p>
            <a:pPr algn="ctr"/>
            <a:endParaRPr lang="en-GB" dirty="0"/>
          </a:p>
        </p:txBody>
      </p:sp>
      <p:sp>
        <p:nvSpPr>
          <p:cNvPr id="11" name="Pijl-rechts 10"/>
          <p:cNvSpPr/>
          <p:nvPr/>
        </p:nvSpPr>
        <p:spPr>
          <a:xfrm>
            <a:off x="2269652" y="2603873"/>
            <a:ext cx="2234878" cy="441501"/>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NL" b="1" dirty="0" smtClean="0">
                <a:solidFill>
                  <a:schemeClr val="tx1">
                    <a:lumMod val="75000"/>
                    <a:lumOff val="25000"/>
                  </a:schemeClr>
                </a:solidFill>
              </a:rPr>
              <a:t>Instroom</a:t>
            </a:r>
            <a:endParaRPr lang="en-GB" b="1" dirty="0">
              <a:solidFill>
                <a:schemeClr val="tx1">
                  <a:lumMod val="75000"/>
                  <a:lumOff val="25000"/>
                </a:schemeClr>
              </a:solidFill>
            </a:endParaRPr>
          </a:p>
        </p:txBody>
      </p:sp>
      <p:sp>
        <p:nvSpPr>
          <p:cNvPr id="12" name="Pijl-rechts 11"/>
          <p:cNvSpPr/>
          <p:nvPr/>
        </p:nvSpPr>
        <p:spPr>
          <a:xfrm>
            <a:off x="2269652" y="2062395"/>
            <a:ext cx="358434" cy="43007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lumMod val="75000"/>
                  <a:lumOff val="25000"/>
                </a:schemeClr>
              </a:solidFill>
            </a:endParaRPr>
          </a:p>
        </p:txBody>
      </p:sp>
      <p:sp>
        <p:nvSpPr>
          <p:cNvPr id="13" name="Rechthoek 12"/>
          <p:cNvSpPr/>
          <p:nvPr/>
        </p:nvSpPr>
        <p:spPr>
          <a:xfrm>
            <a:off x="937260" y="1641072"/>
            <a:ext cx="1266883" cy="18662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b="1" dirty="0" smtClean="0">
                <a:solidFill>
                  <a:schemeClr val="tx1">
                    <a:lumMod val="65000"/>
                    <a:lumOff val="35000"/>
                  </a:schemeClr>
                </a:solidFill>
              </a:rPr>
              <a:t>VO</a:t>
            </a:r>
          </a:p>
          <a:p>
            <a:pPr algn="ctr"/>
            <a:r>
              <a:rPr lang="nl-NL" b="1" dirty="0" smtClean="0">
                <a:solidFill>
                  <a:schemeClr val="tx1">
                    <a:lumMod val="65000"/>
                    <a:lumOff val="35000"/>
                  </a:schemeClr>
                </a:solidFill>
              </a:rPr>
              <a:t> en MBO</a:t>
            </a:r>
            <a:endParaRPr lang="en-GB" b="1" dirty="0">
              <a:solidFill>
                <a:schemeClr val="tx1">
                  <a:lumMod val="65000"/>
                  <a:lumOff val="35000"/>
                </a:schemeClr>
              </a:solidFill>
            </a:endParaRPr>
          </a:p>
        </p:txBody>
      </p:sp>
      <p:sp>
        <p:nvSpPr>
          <p:cNvPr id="15" name="Pijl-rechts 14"/>
          <p:cNvSpPr/>
          <p:nvPr/>
        </p:nvSpPr>
        <p:spPr>
          <a:xfrm>
            <a:off x="3835818" y="2062395"/>
            <a:ext cx="664508" cy="43525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dirty="0">
              <a:solidFill>
                <a:schemeClr val="tx1">
                  <a:lumMod val="75000"/>
                  <a:lumOff val="25000"/>
                </a:schemeClr>
              </a:solidFill>
            </a:endParaRPr>
          </a:p>
        </p:txBody>
      </p:sp>
      <p:sp>
        <p:nvSpPr>
          <p:cNvPr id="16" name="Rechthoek 15"/>
          <p:cNvSpPr/>
          <p:nvPr/>
        </p:nvSpPr>
        <p:spPr>
          <a:xfrm>
            <a:off x="4574008" y="3507302"/>
            <a:ext cx="615212" cy="6227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smtClean="0"/>
              <a:t>P</a:t>
            </a:r>
            <a:endParaRPr lang="en-GB" dirty="0"/>
          </a:p>
        </p:txBody>
      </p:sp>
      <p:sp>
        <p:nvSpPr>
          <p:cNvPr id="17" name="Rechthoek 16"/>
          <p:cNvSpPr/>
          <p:nvPr/>
        </p:nvSpPr>
        <p:spPr>
          <a:xfrm>
            <a:off x="5257800" y="3507302"/>
            <a:ext cx="1566303" cy="6227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dirty="0" smtClean="0"/>
              <a:t>Hoofdfase</a:t>
            </a:r>
            <a:endParaRPr lang="en-GB" dirty="0"/>
          </a:p>
        </p:txBody>
      </p:sp>
      <p:sp>
        <p:nvSpPr>
          <p:cNvPr id="20" name="U-vormige pijl 19"/>
          <p:cNvSpPr/>
          <p:nvPr/>
        </p:nvSpPr>
        <p:spPr>
          <a:xfrm>
            <a:off x="4989802" y="1795832"/>
            <a:ext cx="1235737" cy="1028791"/>
          </a:xfrm>
          <a:prstGeom prst="uturnArrow">
            <a:avLst/>
          </a:prstGeom>
          <a:solidFill>
            <a:srgbClr val="FFFFFF">
              <a:alpha val="8588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smtClean="0">
              <a:solidFill>
                <a:schemeClr val="tx1"/>
              </a:solidFill>
            </a:endParaRPr>
          </a:p>
          <a:p>
            <a:pPr algn="ctr"/>
            <a:endParaRPr lang="nl-NL" dirty="0">
              <a:solidFill>
                <a:schemeClr val="tx1"/>
              </a:solidFill>
            </a:endParaRPr>
          </a:p>
          <a:p>
            <a:pPr algn="ctr"/>
            <a:endParaRPr lang="nl-NL" dirty="0" smtClean="0">
              <a:solidFill>
                <a:schemeClr val="tx1"/>
              </a:solidFill>
            </a:endParaRPr>
          </a:p>
          <a:p>
            <a:pPr algn="ctr"/>
            <a:r>
              <a:rPr lang="nl-NL" b="1" dirty="0" smtClean="0">
                <a:solidFill>
                  <a:schemeClr val="bg1"/>
                </a:solidFill>
              </a:rPr>
              <a:t>Switch</a:t>
            </a:r>
            <a:endParaRPr lang="en-GB" b="1" dirty="0">
              <a:solidFill>
                <a:schemeClr val="bg1"/>
              </a:solidFill>
            </a:endParaRPr>
          </a:p>
        </p:txBody>
      </p:sp>
    </p:spTree>
    <p:extLst>
      <p:ext uri="{BB962C8B-B14F-4D97-AF65-F5344CB8AC3E}">
        <p14:creationId xmlns:p14="http://schemas.microsoft.com/office/powerpoint/2010/main" val="2774233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Opbouw Dashboard t.b.v.</a:t>
            </a:r>
            <a:endParaRPr lang="en-GB" dirty="0"/>
          </a:p>
        </p:txBody>
      </p:sp>
      <p:pic>
        <p:nvPicPr>
          <p:cNvPr id="5" name="Tijdelijke aanduiding voor inhoud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2040" y="2099310"/>
            <a:ext cx="2129790" cy="2129790"/>
          </a:xfrm>
        </p:spPr>
      </p:pic>
      <p:sp>
        <p:nvSpPr>
          <p:cNvPr id="6" name="Rechthoek 5"/>
          <p:cNvSpPr/>
          <p:nvPr/>
        </p:nvSpPr>
        <p:spPr>
          <a:xfrm>
            <a:off x="1251585" y="1183640"/>
            <a:ext cx="1790700" cy="7956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b="1" dirty="0" smtClean="0"/>
              <a:t>fase 1: </a:t>
            </a:r>
          </a:p>
          <a:p>
            <a:pPr algn="ctr"/>
            <a:r>
              <a:rPr lang="nl-NL" b="1" dirty="0" smtClean="0"/>
              <a:t>Intern analyseren</a:t>
            </a:r>
            <a:endParaRPr lang="en-GB" b="1"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335" y="1738630"/>
            <a:ext cx="3575685" cy="2383790"/>
          </a:xfrm>
          <a:prstGeom prst="rect">
            <a:avLst/>
          </a:prstGeom>
        </p:spPr>
      </p:pic>
      <p:sp>
        <p:nvSpPr>
          <p:cNvPr id="8" name="Rechthoek 7"/>
          <p:cNvSpPr/>
          <p:nvPr/>
        </p:nvSpPr>
        <p:spPr>
          <a:xfrm>
            <a:off x="4754880" y="1139507"/>
            <a:ext cx="2827020" cy="8839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NL" b="1" dirty="0" smtClean="0"/>
              <a:t>fase 2: </a:t>
            </a:r>
          </a:p>
          <a:p>
            <a:pPr algn="ctr"/>
            <a:r>
              <a:rPr lang="nl-NL" b="1" dirty="0" smtClean="0"/>
              <a:t>Analyse presenteren </a:t>
            </a:r>
          </a:p>
          <a:p>
            <a:pPr algn="ctr"/>
            <a:r>
              <a:rPr lang="nl-NL" b="1" dirty="0" smtClean="0"/>
              <a:t>in gesprek komen</a:t>
            </a:r>
            <a:endParaRPr lang="en-GB" b="1" dirty="0"/>
          </a:p>
        </p:txBody>
      </p:sp>
    </p:spTree>
    <p:extLst>
      <p:ext uri="{BB962C8B-B14F-4D97-AF65-F5344CB8AC3E}">
        <p14:creationId xmlns:p14="http://schemas.microsoft.com/office/powerpoint/2010/main" val="2320657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676E11CFDB4E45849D27F1AA9E6FB6" ma:contentTypeVersion="3" ma:contentTypeDescription="Een nieuw document maken." ma:contentTypeScope="" ma:versionID="0b04370c243b58e0f3268d6e3cbc80df">
  <xsd:schema xmlns:xsd="http://www.w3.org/2001/XMLSchema" xmlns:xs="http://www.w3.org/2001/XMLSchema" xmlns:p="http://schemas.microsoft.com/office/2006/metadata/properties" xmlns:ns1="http://schemas.microsoft.com/sharepoint/v3" targetNamespace="http://schemas.microsoft.com/office/2006/metadata/properties" ma:root="true" ma:fieldsID="2eaf5685f369c407a54d37e65f983f9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599B16C-260A-46CC-AA53-BB113FE480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E80954-FE02-4091-83AA-AC3B703E779E}">
  <ds:schemaRefs>
    <ds:schemaRef ds:uri="http://schemas.microsoft.com/sharepoint/v3/contenttype/forms"/>
  </ds:schemaRefs>
</ds:datastoreItem>
</file>

<file path=customXml/itemProps3.xml><?xml version="1.0" encoding="utf-8"?>
<ds:datastoreItem xmlns:ds="http://schemas.openxmlformats.org/officeDocument/2006/customXml" ds:itemID="{0477C98E-E4E9-42BB-ADC2-742D876AF25E}">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271</Words>
  <Application>Microsoft Office PowerPoint</Application>
  <PresentationFormat>Diavoorstelling (16:9)</PresentationFormat>
  <Paragraphs>47</Paragraphs>
  <Slides>13</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Roboto</vt:lpstr>
      <vt:lpstr>Slide</vt:lpstr>
      <vt:lpstr>PowerPoint-presentatie</vt:lpstr>
      <vt:lpstr>Academy Studiesucces  12 april 2019     Marcel Brand Consultant aansluiting voortgezet onderwijs  Hans Slaghuis Onderzoek en BI / beleidsmedewerker SV</vt:lpstr>
      <vt:lpstr>Agenda</vt:lpstr>
      <vt:lpstr>PowerPoint-presentatie</vt:lpstr>
      <vt:lpstr>PowerPoint-presentatie</vt:lpstr>
      <vt:lpstr>Ontwikkelprincipes</vt:lpstr>
      <vt:lpstr>Terugkoppelrapportage + Rendementen Dashboard</vt:lpstr>
      <vt:lpstr>Even over Rendementscijfers</vt:lpstr>
      <vt:lpstr>Opbouw Dashboard t.b.v.</vt:lpstr>
      <vt:lpstr>PowerPoint-presentatie</vt:lpstr>
      <vt:lpstr>PowerPoint-presentatie</vt:lpstr>
      <vt:lpstr>PowerPoint-presentatie</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Vincent van Brink</dc:creator>
  <cp:lastModifiedBy>Slaghuis,Hans H.W.</cp:lastModifiedBy>
  <cp:revision>93</cp:revision>
  <cp:lastPrinted>2014-08-19T14:33:34Z</cp:lastPrinted>
  <dcterms:created xsi:type="dcterms:W3CDTF">2014-08-06T13:54:14Z</dcterms:created>
  <dcterms:modified xsi:type="dcterms:W3CDTF">2019-04-11T12:04:45Z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0x01010077676E11CFDB4E45849D27F1AA9E6FB6</vt:lpwstr>
  </property>
</Properties>
</file>