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9" r:id="rId5"/>
    <p:sldId id="264" r:id="rId6"/>
    <p:sldId id="273" r:id="rId7"/>
    <p:sldId id="278" r:id="rId8"/>
    <p:sldId id="277" r:id="rId9"/>
    <p:sldId id="280" r:id="rId10"/>
    <p:sldId id="279" r:id="rId11"/>
    <p:sldId id="274" r:id="rId12"/>
    <p:sldId id="262" r:id="rId13"/>
    <p:sldId id="269" r:id="rId14"/>
    <p:sldId id="270" r:id="rId15"/>
    <p:sldId id="271" r:id="rId16"/>
    <p:sldId id="272" r:id="rId17"/>
    <p:sldId id="276" r:id="rId18"/>
    <p:sldId id="268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dakkers,Danielle D.W.H." initials="QD" lastIdx="4" clrIdx="0">
    <p:extLst>
      <p:ext uri="{19B8F6BF-5375-455C-9EA6-DF929625EA0E}">
        <p15:presenceInfo xmlns:p15="http://schemas.microsoft.com/office/powerpoint/2012/main" userId="S-1-5-21-11087255-1466054374-1897138802-4208" providerId="AD"/>
      </p:ext>
    </p:extLst>
  </p:cmAuthor>
  <p:cmAuthor id="2" name="Schreurs,Karen K.T." initials="SK" lastIdx="2" clrIdx="1">
    <p:extLst>
      <p:ext uri="{19B8F6BF-5375-455C-9EA6-DF929625EA0E}">
        <p15:presenceInfo xmlns:p15="http://schemas.microsoft.com/office/powerpoint/2012/main" userId="S-1-5-21-11087255-1466054374-1897138802-155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0902" autoAdjust="0"/>
  </p:normalViewPr>
  <p:slideViewPr>
    <p:cSldViewPr snapToGrid="0">
      <p:cViewPr varScale="1">
        <p:scale>
          <a:sx n="132" d="100"/>
          <a:sy n="132" d="100"/>
        </p:scale>
        <p:origin x="127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B0482-4070-4E93-8ADA-27EFF7F876BD}" type="doc">
      <dgm:prSet loTypeId="urn:microsoft.com/office/officeart/2005/8/layout/venn1" loCatId="relationship" qsTypeId="urn:microsoft.com/office/officeart/2005/8/quickstyle/simple2" qsCatId="simple" csTypeId="urn:microsoft.com/office/officeart/2005/8/colors/accent4_1" csCatId="accent4" phldr="1"/>
      <dgm:spPr/>
    </dgm:pt>
    <dgm:pt modelId="{4C41115B-EF58-42A1-97F1-E94DA9A43663}">
      <dgm:prSet phldrT="[Tekst]" custT="1"/>
      <dgm:spPr/>
      <dgm:t>
        <a:bodyPr/>
        <a:lstStyle/>
        <a:p>
          <a:endParaRPr lang="nl-NL" sz="1200" dirty="0">
            <a:latin typeface="Arial"/>
            <a:cs typeface="Arial"/>
          </a:endParaRPr>
        </a:p>
        <a:p>
          <a:r>
            <a:rPr lang="nl-NL" sz="1200" dirty="0">
              <a:latin typeface="Arial"/>
              <a:cs typeface="Arial"/>
            </a:rPr>
            <a:t>Student</a:t>
          </a:r>
        </a:p>
      </dgm:t>
    </dgm:pt>
    <dgm:pt modelId="{78E5973E-7C21-401C-82DD-3438503538D3}" type="parTrans" cxnId="{CE4E776F-E0D9-4E4A-9421-3167F21384E4}">
      <dgm:prSet/>
      <dgm:spPr/>
      <dgm:t>
        <a:bodyPr/>
        <a:lstStyle/>
        <a:p>
          <a:endParaRPr lang="nl-NL"/>
        </a:p>
      </dgm:t>
    </dgm:pt>
    <dgm:pt modelId="{69BA9E35-D817-4A4C-B30F-D5651E2DC261}" type="sibTrans" cxnId="{CE4E776F-E0D9-4E4A-9421-3167F21384E4}">
      <dgm:prSet/>
      <dgm:spPr/>
      <dgm:t>
        <a:bodyPr/>
        <a:lstStyle/>
        <a:p>
          <a:endParaRPr lang="nl-NL"/>
        </a:p>
      </dgm:t>
    </dgm:pt>
    <dgm:pt modelId="{675E7EFA-3B0F-4D4D-A4D7-5C67DA2E39C4}">
      <dgm:prSet phldrT="[Tekst]" custT="1"/>
      <dgm:spPr/>
      <dgm:t>
        <a:bodyPr/>
        <a:lstStyle/>
        <a:p>
          <a:endParaRPr lang="nl-NL" sz="1200">
            <a:latin typeface="Arial"/>
            <a:cs typeface="Arial"/>
          </a:endParaRPr>
        </a:p>
        <a:p>
          <a:endParaRPr lang="nl-NL" sz="1200">
            <a:latin typeface="Arial"/>
            <a:cs typeface="Arial"/>
          </a:endParaRPr>
        </a:p>
        <a:p>
          <a:r>
            <a:rPr lang="nl-NL" sz="1200">
              <a:latin typeface="Arial"/>
              <a:cs typeface="Arial"/>
            </a:rPr>
            <a:t>Werkveld</a:t>
          </a:r>
        </a:p>
      </dgm:t>
    </dgm:pt>
    <dgm:pt modelId="{F8BB5F1B-306E-4790-8C01-7DC876686E39}" type="parTrans" cxnId="{7F265122-A24D-4580-BF42-0E2CFC6737B5}">
      <dgm:prSet/>
      <dgm:spPr/>
      <dgm:t>
        <a:bodyPr/>
        <a:lstStyle/>
        <a:p>
          <a:endParaRPr lang="nl-NL"/>
        </a:p>
      </dgm:t>
    </dgm:pt>
    <dgm:pt modelId="{FF49EE7C-060C-475A-9A57-9DC0C0651858}" type="sibTrans" cxnId="{7F265122-A24D-4580-BF42-0E2CFC6737B5}">
      <dgm:prSet/>
      <dgm:spPr/>
      <dgm:t>
        <a:bodyPr/>
        <a:lstStyle/>
        <a:p>
          <a:endParaRPr lang="nl-NL"/>
        </a:p>
      </dgm:t>
    </dgm:pt>
    <dgm:pt modelId="{FE690F0D-1221-4266-81CD-785BFAE60670}">
      <dgm:prSet phldrT="[Tekst]" custT="1"/>
      <dgm:spPr/>
      <dgm:t>
        <a:bodyPr/>
        <a:lstStyle/>
        <a:p>
          <a:endParaRPr lang="nl-NL" sz="1200" dirty="0">
            <a:latin typeface="Arial"/>
            <a:cs typeface="Arial"/>
          </a:endParaRPr>
        </a:p>
        <a:p>
          <a:endParaRPr lang="nl-NL" sz="1200" dirty="0">
            <a:latin typeface="Arial"/>
            <a:cs typeface="Arial"/>
          </a:endParaRPr>
        </a:p>
        <a:p>
          <a:r>
            <a:rPr lang="nl-NL" sz="1200" dirty="0" smtClean="0">
              <a:latin typeface="Arial"/>
              <a:cs typeface="Arial"/>
            </a:rPr>
            <a:t>Docent/coach</a:t>
          </a:r>
          <a:endParaRPr lang="nl-NL" sz="1200" dirty="0">
            <a:latin typeface="Arial"/>
            <a:cs typeface="Arial"/>
          </a:endParaRPr>
        </a:p>
      </dgm:t>
    </dgm:pt>
    <dgm:pt modelId="{B083E229-9A97-40BF-8A57-95FB5CEE9708}" type="parTrans" cxnId="{FF21BF72-D030-4ABF-B52D-8C17BC0602EC}">
      <dgm:prSet/>
      <dgm:spPr/>
      <dgm:t>
        <a:bodyPr/>
        <a:lstStyle/>
        <a:p>
          <a:endParaRPr lang="nl-NL"/>
        </a:p>
      </dgm:t>
    </dgm:pt>
    <dgm:pt modelId="{C4A28974-920F-451D-8F70-8588DF1155F0}" type="sibTrans" cxnId="{FF21BF72-D030-4ABF-B52D-8C17BC0602EC}">
      <dgm:prSet/>
      <dgm:spPr/>
      <dgm:t>
        <a:bodyPr/>
        <a:lstStyle/>
        <a:p>
          <a:endParaRPr lang="nl-NL"/>
        </a:p>
      </dgm:t>
    </dgm:pt>
    <dgm:pt modelId="{6B0C61DE-532C-4759-8129-716631D8C6BC}" type="pres">
      <dgm:prSet presAssocID="{648B0482-4070-4E93-8ADA-27EFF7F876BD}" presName="compositeShape" presStyleCnt="0">
        <dgm:presLayoutVars>
          <dgm:chMax val="7"/>
          <dgm:dir/>
          <dgm:resizeHandles val="exact"/>
        </dgm:presLayoutVars>
      </dgm:prSet>
      <dgm:spPr/>
    </dgm:pt>
    <dgm:pt modelId="{43E311B8-8C67-4807-8A76-4D9CAE34FFE3}" type="pres">
      <dgm:prSet presAssocID="{4C41115B-EF58-42A1-97F1-E94DA9A43663}" presName="circ1" presStyleLbl="vennNode1" presStyleIdx="0" presStyleCnt="3"/>
      <dgm:spPr/>
      <dgm:t>
        <a:bodyPr/>
        <a:lstStyle/>
        <a:p>
          <a:endParaRPr lang="nl-NL"/>
        </a:p>
      </dgm:t>
    </dgm:pt>
    <dgm:pt modelId="{79DADA65-9C14-4AC8-AA12-FDB6684042A2}" type="pres">
      <dgm:prSet presAssocID="{4C41115B-EF58-42A1-97F1-E94DA9A436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B3712D-F33B-42B4-9127-D8533D88444A}" type="pres">
      <dgm:prSet presAssocID="{675E7EFA-3B0F-4D4D-A4D7-5C67DA2E39C4}" presName="circ2" presStyleLbl="vennNode1" presStyleIdx="1" presStyleCnt="3"/>
      <dgm:spPr/>
      <dgm:t>
        <a:bodyPr/>
        <a:lstStyle/>
        <a:p>
          <a:endParaRPr lang="nl-NL"/>
        </a:p>
      </dgm:t>
    </dgm:pt>
    <dgm:pt modelId="{6595EC6C-613F-4393-BDDF-7DEE37185F0A}" type="pres">
      <dgm:prSet presAssocID="{675E7EFA-3B0F-4D4D-A4D7-5C67DA2E39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DE3A690-335D-499E-AAED-6A6C08BB489F}" type="pres">
      <dgm:prSet presAssocID="{FE690F0D-1221-4266-81CD-785BFAE60670}" presName="circ3" presStyleLbl="vennNode1" presStyleIdx="2" presStyleCnt="3"/>
      <dgm:spPr/>
      <dgm:t>
        <a:bodyPr/>
        <a:lstStyle/>
        <a:p>
          <a:endParaRPr lang="nl-NL"/>
        </a:p>
      </dgm:t>
    </dgm:pt>
    <dgm:pt modelId="{3C7A75D5-3727-45E8-B7DB-0D25307DE1DB}" type="pres">
      <dgm:prSet presAssocID="{FE690F0D-1221-4266-81CD-785BFAE6067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EACF1A-BE72-7E4D-A8CE-689C066CAB13}" type="presOf" srcId="{675E7EFA-3B0F-4D4D-A4D7-5C67DA2E39C4}" destId="{6595EC6C-613F-4393-BDDF-7DEE37185F0A}" srcOrd="1" destOrd="0" presId="urn:microsoft.com/office/officeart/2005/8/layout/venn1"/>
    <dgm:cxn modelId="{FF21BF72-D030-4ABF-B52D-8C17BC0602EC}" srcId="{648B0482-4070-4E93-8ADA-27EFF7F876BD}" destId="{FE690F0D-1221-4266-81CD-785BFAE60670}" srcOrd="2" destOrd="0" parTransId="{B083E229-9A97-40BF-8A57-95FB5CEE9708}" sibTransId="{C4A28974-920F-451D-8F70-8588DF1155F0}"/>
    <dgm:cxn modelId="{DC428A2F-EA89-B841-BE07-1247622A163C}" type="presOf" srcId="{4C41115B-EF58-42A1-97F1-E94DA9A43663}" destId="{79DADA65-9C14-4AC8-AA12-FDB6684042A2}" srcOrd="1" destOrd="0" presId="urn:microsoft.com/office/officeart/2005/8/layout/venn1"/>
    <dgm:cxn modelId="{7F265122-A24D-4580-BF42-0E2CFC6737B5}" srcId="{648B0482-4070-4E93-8ADA-27EFF7F876BD}" destId="{675E7EFA-3B0F-4D4D-A4D7-5C67DA2E39C4}" srcOrd="1" destOrd="0" parTransId="{F8BB5F1B-306E-4790-8C01-7DC876686E39}" sibTransId="{FF49EE7C-060C-475A-9A57-9DC0C0651858}"/>
    <dgm:cxn modelId="{CE4E776F-E0D9-4E4A-9421-3167F21384E4}" srcId="{648B0482-4070-4E93-8ADA-27EFF7F876BD}" destId="{4C41115B-EF58-42A1-97F1-E94DA9A43663}" srcOrd="0" destOrd="0" parTransId="{78E5973E-7C21-401C-82DD-3438503538D3}" sibTransId="{69BA9E35-D817-4A4C-B30F-D5651E2DC261}"/>
    <dgm:cxn modelId="{A7B53324-843C-7345-B8F4-A6192228E72D}" type="presOf" srcId="{4C41115B-EF58-42A1-97F1-E94DA9A43663}" destId="{43E311B8-8C67-4807-8A76-4D9CAE34FFE3}" srcOrd="0" destOrd="0" presId="urn:microsoft.com/office/officeart/2005/8/layout/venn1"/>
    <dgm:cxn modelId="{1D67827E-B335-9D49-9569-3F0C26BC2983}" type="presOf" srcId="{675E7EFA-3B0F-4D4D-A4D7-5C67DA2E39C4}" destId="{73B3712D-F33B-42B4-9127-D8533D88444A}" srcOrd="0" destOrd="0" presId="urn:microsoft.com/office/officeart/2005/8/layout/venn1"/>
    <dgm:cxn modelId="{02CC5EA6-F793-DA44-813E-532D9DCFE481}" type="presOf" srcId="{648B0482-4070-4E93-8ADA-27EFF7F876BD}" destId="{6B0C61DE-532C-4759-8129-716631D8C6BC}" srcOrd="0" destOrd="0" presId="urn:microsoft.com/office/officeart/2005/8/layout/venn1"/>
    <dgm:cxn modelId="{30C15059-66D4-0049-8E84-939BAE485057}" type="presOf" srcId="{FE690F0D-1221-4266-81CD-785BFAE60670}" destId="{5DE3A690-335D-499E-AAED-6A6C08BB489F}" srcOrd="0" destOrd="0" presId="urn:microsoft.com/office/officeart/2005/8/layout/venn1"/>
    <dgm:cxn modelId="{F5BAF2B8-A13D-8B41-BCBE-5BF920BD247F}" type="presOf" srcId="{FE690F0D-1221-4266-81CD-785BFAE60670}" destId="{3C7A75D5-3727-45E8-B7DB-0D25307DE1DB}" srcOrd="1" destOrd="0" presId="urn:microsoft.com/office/officeart/2005/8/layout/venn1"/>
    <dgm:cxn modelId="{6B97C38E-1789-4B4A-AE69-3A14426989C5}" type="presParOf" srcId="{6B0C61DE-532C-4759-8129-716631D8C6BC}" destId="{43E311B8-8C67-4807-8A76-4D9CAE34FFE3}" srcOrd="0" destOrd="0" presId="urn:microsoft.com/office/officeart/2005/8/layout/venn1"/>
    <dgm:cxn modelId="{C54B3B91-3B69-9D46-989F-EDB2791C4B14}" type="presParOf" srcId="{6B0C61DE-532C-4759-8129-716631D8C6BC}" destId="{79DADA65-9C14-4AC8-AA12-FDB6684042A2}" srcOrd="1" destOrd="0" presId="urn:microsoft.com/office/officeart/2005/8/layout/venn1"/>
    <dgm:cxn modelId="{DF6015C8-80BF-F945-9B40-C6BAF927FD53}" type="presParOf" srcId="{6B0C61DE-532C-4759-8129-716631D8C6BC}" destId="{73B3712D-F33B-42B4-9127-D8533D88444A}" srcOrd="2" destOrd="0" presId="urn:microsoft.com/office/officeart/2005/8/layout/venn1"/>
    <dgm:cxn modelId="{D5872412-5D41-4D4D-B421-769C1DEEFF6F}" type="presParOf" srcId="{6B0C61DE-532C-4759-8129-716631D8C6BC}" destId="{6595EC6C-613F-4393-BDDF-7DEE37185F0A}" srcOrd="3" destOrd="0" presId="urn:microsoft.com/office/officeart/2005/8/layout/venn1"/>
    <dgm:cxn modelId="{DCF58157-CE1E-6949-8C03-6ED3296A63DF}" type="presParOf" srcId="{6B0C61DE-532C-4759-8129-716631D8C6BC}" destId="{5DE3A690-335D-499E-AAED-6A6C08BB489F}" srcOrd="4" destOrd="0" presId="urn:microsoft.com/office/officeart/2005/8/layout/venn1"/>
    <dgm:cxn modelId="{E1CDDFCA-7D76-7446-A624-E5DD3E9EB809}" type="presParOf" srcId="{6B0C61DE-532C-4759-8129-716631D8C6BC}" destId="{3C7A75D5-3727-45E8-B7DB-0D25307DE1D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11B8-8C67-4807-8A76-4D9CAE34FFE3}">
      <dsp:nvSpPr>
        <dsp:cNvPr id="0" name=""/>
        <dsp:cNvSpPr/>
      </dsp:nvSpPr>
      <dsp:spPr>
        <a:xfrm>
          <a:off x="3158123" y="51961"/>
          <a:ext cx="2494132" cy="249413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>
            <a:latin typeface="Arial"/>
            <a:cs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latin typeface="Arial"/>
              <a:cs typeface="Arial"/>
            </a:rPr>
            <a:t>Student</a:t>
          </a:r>
        </a:p>
      </dsp:txBody>
      <dsp:txXfrm>
        <a:off x="3490674" y="488434"/>
        <a:ext cx="1829030" cy="1122359"/>
      </dsp:txXfrm>
    </dsp:sp>
    <dsp:sp modelId="{73B3712D-F33B-42B4-9127-D8533D88444A}">
      <dsp:nvSpPr>
        <dsp:cNvPr id="0" name=""/>
        <dsp:cNvSpPr/>
      </dsp:nvSpPr>
      <dsp:spPr>
        <a:xfrm>
          <a:off x="4058089" y="1610793"/>
          <a:ext cx="2494132" cy="249413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>
            <a:latin typeface="Arial"/>
            <a:cs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>
            <a:latin typeface="Arial"/>
            <a:cs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>
              <a:latin typeface="Arial"/>
              <a:cs typeface="Arial"/>
            </a:rPr>
            <a:t>Werkveld</a:t>
          </a:r>
        </a:p>
      </dsp:txBody>
      <dsp:txXfrm>
        <a:off x="4820878" y="2255111"/>
        <a:ext cx="1496479" cy="1371772"/>
      </dsp:txXfrm>
    </dsp:sp>
    <dsp:sp modelId="{5DE3A690-335D-499E-AAED-6A6C08BB489F}">
      <dsp:nvSpPr>
        <dsp:cNvPr id="0" name=""/>
        <dsp:cNvSpPr/>
      </dsp:nvSpPr>
      <dsp:spPr>
        <a:xfrm>
          <a:off x="2258157" y="1610793"/>
          <a:ext cx="2494132" cy="249413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>
            <a:latin typeface="Arial"/>
            <a:cs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 dirty="0">
            <a:latin typeface="Arial"/>
            <a:cs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>
              <a:latin typeface="Arial"/>
              <a:cs typeface="Arial"/>
            </a:rPr>
            <a:t>Docent/coach</a:t>
          </a:r>
          <a:endParaRPr lang="nl-NL" sz="1200" kern="1200" dirty="0">
            <a:latin typeface="Arial"/>
            <a:cs typeface="Arial"/>
          </a:endParaRPr>
        </a:p>
      </dsp:txBody>
      <dsp:txXfrm>
        <a:off x="2493021" y="2255111"/>
        <a:ext cx="1496479" cy="1371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944AF-7C70-4ADD-ABC4-353E385AC94F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37507-7C69-436C-9E92-97F57C6D5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Wie werkt er bij </a:t>
            </a:r>
            <a:r>
              <a:rPr lang="nl-NL" dirty="0" err="1" smtClean="0"/>
              <a:t>fontys</a:t>
            </a:r>
            <a:r>
              <a:rPr lang="nl-NL" dirty="0" smtClean="0"/>
              <a:t>?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Wie werkt</a:t>
            </a:r>
            <a:r>
              <a:rPr lang="nl-NL" baseline="0" dirty="0" smtClean="0"/>
              <a:t> er bij een andere hogeschool?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Wie is er nog meer?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dirty="0" smtClean="0"/>
              <a:t>Wie werkt</a:t>
            </a:r>
            <a:r>
              <a:rPr lang="nl-NL" baseline="0" dirty="0" smtClean="0"/>
              <a:t> er in een HLO?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7507-7C69-436C-9E92-97F57C6D524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02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Nieuwe opleiding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Team dat echt</a:t>
            </a:r>
            <a:r>
              <a:rPr lang="nl-NL" baseline="0" dirty="0" smtClean="0"/>
              <a:t> een ander soort opleiding wilde neerzetten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Nu 5</a:t>
            </a:r>
            <a:r>
              <a:rPr lang="nl-NL" baseline="30000" dirty="0" smtClean="0"/>
              <a:t>e</a:t>
            </a:r>
            <a:r>
              <a:rPr lang="nl-NL" baseline="0" dirty="0" smtClean="0"/>
              <a:t> jaar gestart. Eerste afstudeerders het werkveld in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7507-7C69-436C-9E92-97F57C6D524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57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we daarnaast belangrijk</a:t>
            </a:r>
            <a:r>
              <a:rPr lang="nl-NL" baseline="0" dirty="0" smtClean="0"/>
              <a:t> vonden was urgentie en motivatie: </a:t>
            </a:r>
            <a:r>
              <a:rPr lang="nl-NL" baseline="0" dirty="0" err="1" smtClean="0"/>
              <a:t>zsm</a:t>
            </a:r>
            <a:r>
              <a:rPr lang="nl-NL" baseline="0" dirty="0" smtClean="0"/>
              <a:t> in aanraking komen met het werkveld: hoge urgentie</a:t>
            </a:r>
          </a:p>
          <a:p>
            <a:r>
              <a:rPr lang="nl-NL" baseline="0" dirty="0" smtClean="0"/>
              <a:t>SEAL en HILL toegepast</a:t>
            </a:r>
          </a:p>
          <a:p>
            <a:r>
              <a:rPr lang="nl-NL" dirty="0" smtClean="0"/>
              <a:t>Vraag wie in een</a:t>
            </a:r>
            <a:r>
              <a:rPr lang="nl-NL" baseline="0" dirty="0" smtClean="0"/>
              <a:t> HLO werkt of er ervaring mee heeft.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7507-7C69-436C-9E92-97F57C6D524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37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we daarnaast belangrijk</a:t>
            </a:r>
            <a:r>
              <a:rPr lang="nl-NL" baseline="0" dirty="0" smtClean="0"/>
              <a:t> vonden was urgentie en motivatie: </a:t>
            </a:r>
            <a:r>
              <a:rPr lang="nl-NL" baseline="0" dirty="0" err="1" smtClean="0"/>
              <a:t>zsm</a:t>
            </a:r>
            <a:r>
              <a:rPr lang="nl-NL" baseline="0" dirty="0" smtClean="0"/>
              <a:t> in aanraking komen met het werkveld: hoge urgentie</a:t>
            </a:r>
          </a:p>
          <a:p>
            <a:r>
              <a:rPr lang="nl-NL" baseline="0" dirty="0" smtClean="0"/>
              <a:t>SEAL en HILL toegepast</a:t>
            </a:r>
          </a:p>
          <a:p>
            <a:r>
              <a:rPr lang="nl-NL" dirty="0" smtClean="0"/>
              <a:t>Vraag wie in een</a:t>
            </a:r>
            <a:r>
              <a:rPr lang="nl-NL" baseline="0" dirty="0" smtClean="0"/>
              <a:t> HLO werkt of er ervaring mee heeft.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7507-7C69-436C-9E92-97F57C6D524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24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7507-7C69-436C-9E92-97F57C6D524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15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88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10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36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989957" y="6173788"/>
            <a:ext cx="8486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804801" y="6172800"/>
            <a:ext cx="11063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89957" y="1516800"/>
            <a:ext cx="9921237" cy="1143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989956" y="2726400"/>
            <a:ext cx="9921239" cy="3379200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4297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0F246EA-2CA6-A949-8C74-EFA4609F5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4548843-C499-E245-95D4-C33008F1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200" y="1867200"/>
            <a:ext cx="11630400" cy="1142400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>
                    <a:alpha val="94000"/>
                  </a:schemeClr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ijdelijke aanduiding voor inhoud 1">
            <a:extLst>
              <a:ext uri="{FF2B5EF4-FFF2-40B4-BE49-F238E27FC236}">
                <a16:creationId xmlns:a16="http://schemas.microsoft.com/office/drawing/2014/main" id="{C3A00F72-3AB5-E14B-B4B6-C3FE088A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01" y="3108960"/>
            <a:ext cx="11630399" cy="2324017"/>
          </a:xfrm>
        </p:spPr>
        <p:txBody>
          <a:bodyPr/>
          <a:lstStyle>
            <a:lvl1pPr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10A5C45-3525-4B49-ADF7-2EF353ADB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4400" y="254400"/>
            <a:ext cx="897467" cy="8974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2AD303-BDFF-934F-9145-CB4C92C73C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52001" y="254401"/>
            <a:ext cx="144356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992000" y="6173788"/>
            <a:ext cx="84864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804801" y="6172800"/>
            <a:ext cx="1106396" cy="365125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992000" y="1515453"/>
            <a:ext cx="9919195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992000" y="2726401"/>
            <a:ext cx="9919195" cy="3380777"/>
          </a:xfrm>
        </p:spPr>
        <p:txBody>
          <a:bodyPr/>
          <a:lstStyle>
            <a:lvl1pPr algn="r">
              <a:defRPr sz="3200">
                <a:latin typeface="Arial"/>
                <a:cs typeface="Arial"/>
              </a:defRPr>
            </a:lvl1pPr>
            <a:lvl2pPr algn="r">
              <a:defRPr sz="2667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233640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B8A9C812-2E58-0645-A293-BECF92250576}"/>
              </a:ext>
            </a:extLst>
          </p:cNvPr>
          <p:cNvSpPr/>
          <p:nvPr userDrawn="1"/>
        </p:nvSpPr>
        <p:spPr>
          <a:xfrm>
            <a:off x="0" y="0"/>
            <a:ext cx="12192000" cy="5452800"/>
          </a:xfrm>
          <a:prstGeom prst="rect">
            <a:avLst/>
          </a:prstGeom>
          <a:solidFill>
            <a:srgbClr val="66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E6F7F96C-6BFF-6F43-9987-44ED1DB5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01" y="1600201"/>
            <a:ext cx="11630399" cy="3832776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FC0CC26D-4375-804A-A98F-81E6E01505AC}"/>
              </a:ext>
            </a:extLst>
          </p:cNvPr>
          <p:cNvSpPr txBox="1">
            <a:spLocks/>
          </p:cNvSpPr>
          <p:nvPr userDrawn="1"/>
        </p:nvSpPr>
        <p:spPr>
          <a:xfrm>
            <a:off x="3692810" y="5648042"/>
            <a:ext cx="8245173" cy="99489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/>
          </a:p>
        </p:txBody>
      </p:sp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CFDF3A75-0FAB-4F4F-9617-610FEDF2CE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91455" y="5696755"/>
            <a:ext cx="7346528" cy="897467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1600">
                <a:latin typeface="Arial"/>
                <a:cs typeface="Arial"/>
              </a:defRPr>
            </a:lvl1pPr>
            <a:lvl2pPr marL="609585" indent="0">
              <a:buFontTx/>
              <a:buNone/>
              <a:defRPr sz="1600">
                <a:latin typeface="Arial"/>
                <a:cs typeface="Arial"/>
              </a:defRPr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 dirty="0"/>
              <a:t>Gegevens afzender (denk aan: naam, contactgegevens, opleiding, enz.)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667120-90A3-E741-801D-CCE9CA950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2001" y="5692522"/>
            <a:ext cx="144356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29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35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4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32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81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2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DA1-088F-4DEE-9F8F-1B4E1F8D5CB0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C4FCF-FD84-45F3-9334-01291177C28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87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ys.nl/Hybride-leeromgevinge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F0111-0BF8-8649-9589-62F20F85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00" y="1867200"/>
            <a:ext cx="11630400" cy="1142400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Hybride </a:t>
            </a:r>
            <a:r>
              <a:rPr lang="nl-NL" b="1" dirty="0"/>
              <a:t>Leeromgeving de ideale plek voor persoonsvorming?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6BA08F7-426B-E842-B4C0-336E00AF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01" y="3108960"/>
            <a:ext cx="11630399" cy="306686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Academy Studiesucces </a:t>
            </a:r>
            <a:r>
              <a:rPr lang="nl-NL" dirty="0" err="1" smtClean="0"/>
              <a:t>Bildung</a:t>
            </a:r>
            <a:r>
              <a:rPr lang="nl-NL" dirty="0" smtClean="0"/>
              <a:t> 30 </a:t>
            </a:r>
            <a:r>
              <a:rPr lang="nl-NL" dirty="0"/>
              <a:t>september 2022 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Workshopbegeleiders</a:t>
            </a:r>
          </a:p>
          <a:p>
            <a:endParaRPr lang="nl-NL" dirty="0"/>
          </a:p>
          <a:p>
            <a:r>
              <a:rPr lang="nl-NL" dirty="0" smtClean="0"/>
              <a:t>				Karen Schreurs</a:t>
            </a:r>
          </a:p>
          <a:p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/>
              <a:t>					Danielle Quadakkers</a:t>
            </a:r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4D83DC2-2CB7-934A-8DC2-34F209686690}"/>
              </a:ext>
            </a:extLst>
          </p:cNvPr>
          <p:cNvCxnSpPr/>
          <p:nvPr/>
        </p:nvCxnSpPr>
        <p:spPr>
          <a:xfrm>
            <a:off x="283200" y="2997229"/>
            <a:ext cx="1163040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Over ons – GrowFlow 4.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 b="13125"/>
          <a:stretch/>
        </p:blipFill>
        <p:spPr bwMode="auto">
          <a:xfrm>
            <a:off x="5441168" y="4393363"/>
            <a:ext cx="919766" cy="8969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91" y="5202374"/>
            <a:ext cx="973455" cy="9734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54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2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+mn-lt"/>
              </a:rPr>
              <a:t>Een hybride leeromgeving </a:t>
            </a:r>
            <a:r>
              <a:rPr lang="nl-NL" dirty="0">
                <a:latin typeface="+mn-lt"/>
              </a:rPr>
              <a:t>is een veilige omgeving om moreel handelen en oordelen te leren </a:t>
            </a:r>
          </a:p>
          <a:p>
            <a:pPr marL="0" indent="0">
              <a:buNone/>
            </a:pP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4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3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+mn-lt"/>
              </a:rPr>
              <a:t>Een hybride leeromgeving </a:t>
            </a:r>
            <a:r>
              <a:rPr lang="nl-NL" dirty="0">
                <a:latin typeface="+mn-lt"/>
              </a:rPr>
              <a:t>geeft onvoldoende ruimte voor het opdoen van een solide kennisbasis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1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4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+mn-lt"/>
              </a:rPr>
              <a:t>Een hybride leeromgeving </a:t>
            </a:r>
            <a:r>
              <a:rPr lang="nl-NL" dirty="0">
                <a:latin typeface="+mn-lt"/>
              </a:rPr>
              <a:t>nodigt meer uit tot kritisch denken dan traditionelere </a:t>
            </a:r>
            <a:r>
              <a:rPr lang="nl-NL" dirty="0" smtClean="0">
                <a:latin typeface="+mn-lt"/>
              </a:rPr>
              <a:t>onderwijsvormen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77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5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NL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gilde (meester, gezel) uit de middeleeuwen is eigenlijk hetzelfde als een </a:t>
            </a:r>
            <a:r>
              <a:rPr lang="nl-NL" dirty="0" smtClean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hybride leeromgeving </a:t>
            </a:r>
            <a:r>
              <a:rPr lang="nl-NL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(coach, student)</a:t>
            </a:r>
            <a:endParaRPr lang="nl-NL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Wat is jouw conclusie?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NL" dirty="0" smtClean="0">
                <a:latin typeface="+mn-lt"/>
              </a:rPr>
              <a:t>Is een Hybride </a:t>
            </a:r>
            <a:r>
              <a:rPr lang="nl-NL" dirty="0">
                <a:latin typeface="+mn-lt"/>
              </a:rPr>
              <a:t>Leeromgeving de ideale plek voor persoonsvorming</a:t>
            </a:r>
            <a:r>
              <a:rPr lang="nl-NL" dirty="0" smtClean="0">
                <a:latin typeface="+mn-lt"/>
              </a:rPr>
              <a:t>? Waarom wel of waarom niet?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9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40EA46-1C30-4D48-BC99-D1B55C050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Meer weten over Hybride Leeromgevingen? </a:t>
            </a:r>
          </a:p>
          <a:p>
            <a:r>
              <a:rPr lang="nl-NL" dirty="0" smtClean="0"/>
              <a:t>Neem contact met </a:t>
            </a:r>
            <a:r>
              <a:rPr lang="nl-NL" dirty="0" smtClean="0"/>
              <a:t>ons </a:t>
            </a:r>
            <a:r>
              <a:rPr lang="nl-NL" dirty="0" smtClean="0"/>
              <a:t>op! </a:t>
            </a:r>
          </a:p>
          <a:p>
            <a:r>
              <a:rPr lang="nl-NL" dirty="0" smtClean="0"/>
              <a:t>Of bezoek de website (incl. tools): </a:t>
            </a:r>
            <a:r>
              <a:rPr lang="nl-NL" dirty="0">
                <a:hlinkClick r:id="rId3"/>
              </a:rPr>
              <a:t>Hybride leeromgevingen | Fontys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3500" b="1" dirty="0" smtClean="0"/>
              <a:t>Bedankt voor jullie aandacht!</a:t>
            </a:r>
            <a:endParaRPr lang="nl-NL" sz="35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6BEE14-2D45-F340-835C-24870A8964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Karen Schreurs: karen.schreurs@fontys.nl</a:t>
            </a:r>
          </a:p>
          <a:p>
            <a:r>
              <a:rPr lang="nl-NL" dirty="0" smtClean="0"/>
              <a:t>Daniëlle Quadakkers: d.quadakkers@fontys.nl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343" y="3164125"/>
            <a:ext cx="1767372" cy="19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dirty="0" smtClean="0">
                <a:latin typeface="+mn-lt"/>
              </a:rPr>
              <a:t>Kennismaking</a:t>
            </a:r>
          </a:p>
          <a:p>
            <a:pPr algn="l"/>
            <a:r>
              <a:rPr lang="nl-NL" dirty="0" smtClean="0">
                <a:latin typeface="+mn-lt"/>
              </a:rPr>
              <a:t>CE Tilburg in vogelvlucht</a:t>
            </a:r>
          </a:p>
          <a:p>
            <a:pPr algn="l"/>
            <a:r>
              <a:rPr lang="nl-NL" dirty="0" err="1" smtClean="0">
                <a:latin typeface="+mn-lt"/>
              </a:rPr>
              <a:t>Bildung</a:t>
            </a:r>
            <a:endParaRPr lang="nl-NL" dirty="0" smtClean="0">
              <a:latin typeface="+mn-lt"/>
            </a:endParaRPr>
          </a:p>
          <a:p>
            <a:pPr algn="l"/>
            <a:r>
              <a:rPr lang="nl-NL" dirty="0" smtClean="0">
                <a:latin typeface="+mn-lt"/>
              </a:rPr>
              <a:t>Zelf aan de slag: stellingen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8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CE Tilburg in vogelvlucht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NL" dirty="0" smtClean="0">
                <a:latin typeface="+mn-lt"/>
              </a:rPr>
              <a:t>Hoe het begon</a:t>
            </a:r>
          </a:p>
        </p:txBody>
      </p:sp>
    </p:spTree>
    <p:extLst>
      <p:ext uri="{BB962C8B-B14F-4D97-AF65-F5344CB8AC3E}">
        <p14:creationId xmlns:p14="http://schemas.microsoft.com/office/powerpoint/2010/main" val="10850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Onze onderwijsprincipes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>
                <a:latin typeface="+mn-lt"/>
              </a:rPr>
              <a:t>Verantwoordelijkheid nemen boven sturing door de docent.</a:t>
            </a:r>
          </a:p>
          <a:p>
            <a:pPr algn="l"/>
            <a:r>
              <a:rPr lang="nl-NL" dirty="0" smtClean="0">
                <a:latin typeface="+mn-lt"/>
              </a:rPr>
              <a:t>Elke dag een beetje beter boven voldoen aan de normen.</a:t>
            </a:r>
          </a:p>
          <a:p>
            <a:pPr algn="l"/>
            <a:r>
              <a:rPr lang="nl-NL" dirty="0" smtClean="0">
                <a:latin typeface="+mn-lt"/>
              </a:rPr>
              <a:t>Samenwerken boven individuele excellentie.</a:t>
            </a:r>
          </a:p>
          <a:p>
            <a:pPr algn="l"/>
            <a:r>
              <a:rPr lang="nl-NL" dirty="0" smtClean="0">
                <a:latin typeface="+mn-lt"/>
              </a:rPr>
              <a:t>Fouten (durven) maken boven alles onder controle.</a:t>
            </a:r>
          </a:p>
          <a:p>
            <a:pPr algn="l"/>
            <a:r>
              <a:rPr lang="nl-NL" dirty="0" smtClean="0">
                <a:latin typeface="+mn-lt"/>
              </a:rPr>
              <a:t>Proces boven eindresultaat.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6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7430" y="585627"/>
            <a:ext cx="10133766" cy="2072826"/>
          </a:xfrm>
        </p:spPr>
        <p:txBody>
          <a:bodyPr/>
          <a:lstStyle/>
          <a:p>
            <a:pPr algn="l"/>
            <a:r>
              <a:rPr lang="nl-NL" dirty="0" smtClean="0"/>
              <a:t>Hybride leeromgeving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7525270" y="2658453"/>
            <a:ext cx="3956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Een hybride leeromgeving is een plek waar </a:t>
            </a:r>
            <a:r>
              <a:rPr lang="nl-NL" sz="2400" dirty="0">
                <a:solidFill>
                  <a:srgbClr val="7030A0"/>
                </a:solidFill>
              </a:rPr>
              <a:t>werkveldprofessionals</a:t>
            </a:r>
            <a:r>
              <a:rPr lang="nl-N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nl-NL" sz="2400" dirty="0">
                <a:solidFill>
                  <a:srgbClr val="7030A0"/>
                </a:solidFill>
              </a:rPr>
              <a:t>onderwijsprofessionals én professionals in opleiding </a:t>
            </a:r>
            <a:r>
              <a:rPr lang="nl-NL" sz="2400" i="1" dirty="0"/>
              <a:t>samen</a:t>
            </a:r>
            <a:r>
              <a:rPr lang="nl-NL" sz="2400" dirty="0"/>
              <a:t> leren, werken en onderzoeken vanuit authentieke vraagstukken. </a:t>
            </a:r>
          </a:p>
          <a:p>
            <a:endParaRPr lang="nl-NL" sz="2400" dirty="0"/>
          </a:p>
        </p:txBody>
      </p:sp>
      <p:graphicFrame>
        <p:nvGraphicFramePr>
          <p:cNvPr id="30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153144"/>
              </p:ext>
            </p:extLst>
          </p:nvPr>
        </p:nvGraphicFramePr>
        <p:xfrm>
          <a:off x="-181899" y="2559366"/>
          <a:ext cx="8810379" cy="415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ep 30"/>
          <p:cNvGrpSpPr/>
          <p:nvPr/>
        </p:nvGrpSpPr>
        <p:grpSpPr>
          <a:xfrm>
            <a:off x="2308698" y="2794345"/>
            <a:ext cx="4077044" cy="2854600"/>
            <a:chOff x="2694116" y="1604217"/>
            <a:chExt cx="3057783" cy="2140950"/>
          </a:xfrm>
        </p:grpSpPr>
        <p:pic>
          <p:nvPicPr>
            <p:cNvPr id="32" name="Afbeelding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8571" y="1604217"/>
              <a:ext cx="965851" cy="620737"/>
            </a:xfrm>
            <a:prstGeom prst="rect">
              <a:avLst/>
            </a:prstGeom>
          </p:spPr>
        </p:pic>
        <p:pic>
          <p:nvPicPr>
            <p:cNvPr id="33" name="Afbeelding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4116" y="3173759"/>
              <a:ext cx="792301" cy="520782"/>
            </a:xfrm>
            <a:prstGeom prst="rect">
              <a:avLst/>
            </a:prstGeom>
          </p:spPr>
        </p:pic>
        <p:pic>
          <p:nvPicPr>
            <p:cNvPr id="34" name="Afbeelding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9003" y="3225406"/>
              <a:ext cx="952896" cy="519761"/>
            </a:xfrm>
            <a:prstGeom prst="rect">
              <a:avLst/>
            </a:prstGeom>
          </p:spPr>
        </p:pic>
        <p:pic>
          <p:nvPicPr>
            <p:cNvPr id="35" name="Picture 2" descr="Kloppend hart Emoji 💓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075" y="2936689"/>
              <a:ext cx="425465" cy="425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2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Hoe werkt het?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1857830" y="2658453"/>
            <a:ext cx="9623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 smtClean="0"/>
              <a:t>Veel coaching en feedback (individueel, groep en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community).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Leerdoelen, portfolio en Assessment as 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Sessies: </a:t>
            </a:r>
            <a:r>
              <a:rPr lang="nl-NL" sz="2400" dirty="0" err="1" smtClean="0"/>
              <a:t>just</a:t>
            </a:r>
            <a:r>
              <a:rPr lang="nl-NL" sz="2400" dirty="0" smtClean="0"/>
              <a:t> in time/door student/(werkveld)expert.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Weekroutine (opstart, groepswerk, werken bij de klant, </a:t>
            </a:r>
            <a:r>
              <a:rPr lang="nl-NL" sz="2400" dirty="0" err="1" smtClean="0"/>
              <a:t>show&amp;grow</a:t>
            </a:r>
            <a:r>
              <a:rPr lang="nl-NL" sz="2400" dirty="0" smtClean="0"/>
              <a:t>).</a:t>
            </a:r>
          </a:p>
          <a:p>
            <a:pPr marL="342900" indent="-342900">
              <a:buFontTx/>
              <a:buChar char="-"/>
            </a:pPr>
            <a:r>
              <a:rPr lang="nl-NL" sz="2400" dirty="0" smtClean="0"/>
              <a:t>Kortom: veel aandacht voor proces.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966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Welke elementen van </a:t>
            </a:r>
            <a:r>
              <a:rPr lang="nl-NL" dirty="0" err="1" smtClean="0"/>
              <a:t>bildung</a:t>
            </a:r>
            <a:r>
              <a:rPr lang="nl-NL" dirty="0" smtClean="0"/>
              <a:t> heb je gehoord?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7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Aan de slag!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l-NL" dirty="0" smtClean="0">
                <a:latin typeface="+mn-lt"/>
              </a:rPr>
              <a:t>Kies de stelling die je het meest aanspreekt.</a:t>
            </a:r>
          </a:p>
          <a:p>
            <a:pPr algn="l"/>
            <a:r>
              <a:rPr lang="nl-NL" dirty="0" smtClean="0">
                <a:latin typeface="+mn-lt"/>
              </a:rPr>
              <a:t>Maak een groepje van minimaal 3 aanwezigen.</a:t>
            </a:r>
          </a:p>
          <a:p>
            <a:pPr algn="l"/>
            <a:r>
              <a:rPr lang="nl-NL" dirty="0" smtClean="0">
                <a:latin typeface="+mn-lt"/>
              </a:rPr>
              <a:t>Praat over de stelling: in hoeverre ben je het eens/oneens?</a:t>
            </a:r>
          </a:p>
          <a:p>
            <a:pPr algn="l"/>
            <a:r>
              <a:rPr lang="nl-NL" dirty="0" smtClean="0">
                <a:latin typeface="+mn-lt"/>
              </a:rPr>
              <a:t>Schrijf de belangrijkste </a:t>
            </a:r>
            <a:r>
              <a:rPr lang="nl-NL" dirty="0" err="1" smtClean="0">
                <a:latin typeface="+mn-lt"/>
              </a:rPr>
              <a:t>voors</a:t>
            </a:r>
            <a:r>
              <a:rPr lang="nl-NL" dirty="0" smtClean="0">
                <a:latin typeface="+mn-lt"/>
              </a:rPr>
              <a:t> en tegens op.</a:t>
            </a:r>
          </a:p>
          <a:p>
            <a:pPr algn="l"/>
            <a:r>
              <a:rPr lang="nl-NL" dirty="0" smtClean="0">
                <a:latin typeface="+mn-lt"/>
              </a:rPr>
              <a:t>Deel met de hele groep.</a:t>
            </a: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87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8E33FE8-CD88-324D-9EA4-10607F20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1</a:t>
            </a: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D658550-F646-574F-8B3E-843B7E501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+mn-lt"/>
              </a:rPr>
              <a:t>Het </a:t>
            </a:r>
            <a:r>
              <a:rPr lang="nl-NL" dirty="0">
                <a:latin typeface="+mn-lt"/>
              </a:rPr>
              <a:t>belangrijkste leerdoel binnen een </a:t>
            </a:r>
            <a:r>
              <a:rPr lang="nl-NL" dirty="0" smtClean="0">
                <a:latin typeface="+mn-lt"/>
              </a:rPr>
              <a:t>hybride leeromgeving </a:t>
            </a:r>
            <a:r>
              <a:rPr lang="nl-NL" dirty="0">
                <a:latin typeface="+mn-lt"/>
              </a:rPr>
              <a:t>is persoonsvorming </a:t>
            </a:r>
          </a:p>
          <a:p>
            <a:pPr marL="0" indent="0">
              <a:buNone/>
            </a:pP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1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FCD2ACE05E8A42A6E517AAA705C83D" ma:contentTypeVersion="25" ma:contentTypeDescription="Een nieuw document maken." ma:contentTypeScope="" ma:versionID="990abc9b47bbdbddc8ec3bca2f9334fc">
  <xsd:schema xmlns:xsd="http://www.w3.org/2001/XMLSchema" xmlns:xs="http://www.w3.org/2001/XMLSchema" xmlns:p="http://schemas.microsoft.com/office/2006/metadata/properties" xmlns:ns2="dceffec8-25aa-4d1c-bc3b-054306c13c6d" xmlns:ns3="25c2ef32-953e-42d5-ad69-45338f999fb2" targetNamespace="http://schemas.microsoft.com/office/2006/metadata/properties" ma:root="true" ma:fieldsID="4c8b8d9381b1d4f938a86c996b3d6a8b" ns2:_="" ns3:_="">
    <xsd:import namespace="dceffec8-25aa-4d1c-bc3b-054306c13c6d"/>
    <xsd:import namespace="25c2ef32-953e-42d5-ad69-45338f999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Afbeelding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fec8-25aa-4d1c-bc3b-054306c13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fbeelding" ma:index="19" nillable="true" ma:displayName="Afbeelding" ma:format="Thumbnail" ma:internalName="Afbeelding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1cf77c6f-7d90-4f59-9429-7beb73260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2ef32-953e-42d5-ad69-45338f999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ad5175e-f08a-4d59-b271-2149a944df39}" ma:internalName="TaxCatchAll" ma:showField="CatchAllData" ma:web="25c2ef32-953e-42d5-ad69-45338f999f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c2ef32-953e-42d5-ad69-45338f999fb2" xsi:nil="true"/>
    <lcf76f155ced4ddcb4097134ff3c332f xmlns="dceffec8-25aa-4d1c-bc3b-054306c13c6d">
      <Terms xmlns="http://schemas.microsoft.com/office/infopath/2007/PartnerControls"/>
    </lcf76f155ced4ddcb4097134ff3c332f>
    <Afbeelding xmlns="dceffec8-25aa-4d1c-bc3b-054306c13c6d" xsi:nil="true"/>
  </documentManagement>
</p:properties>
</file>

<file path=customXml/itemProps1.xml><?xml version="1.0" encoding="utf-8"?>
<ds:datastoreItem xmlns:ds="http://schemas.openxmlformats.org/officeDocument/2006/customXml" ds:itemID="{B19AAB4B-FA63-4480-BA6F-77D2AC58C9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C3376-73F1-4566-BC29-90756EBDFF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ffec8-25aa-4d1c-bc3b-054306c13c6d"/>
    <ds:schemaRef ds:uri="25c2ef32-953e-42d5-ad69-45338f999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531D20-93AB-4E11-8E35-8F99328E6B75}">
  <ds:schemaRefs>
    <ds:schemaRef ds:uri="dceffec8-25aa-4d1c-bc3b-054306c13c6d"/>
    <ds:schemaRef ds:uri="http://www.w3.org/XML/1998/namespace"/>
    <ds:schemaRef ds:uri="http://purl.org/dc/elements/1.1/"/>
    <ds:schemaRef ds:uri="25c2ef32-953e-42d5-ad69-45338f999fb2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Breedbeeld</PresentationFormat>
  <Paragraphs>85</Paragraphs>
  <Slides>15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Times New Roman</vt:lpstr>
      <vt:lpstr>Kantoorthema</vt:lpstr>
      <vt:lpstr>Hybride Leeromgeving de ideale plek voor persoonsvorming?</vt:lpstr>
      <vt:lpstr>Agenda</vt:lpstr>
      <vt:lpstr>CE Tilburg in vogelvlucht</vt:lpstr>
      <vt:lpstr>Onze onderwijsprincipes</vt:lpstr>
      <vt:lpstr>Hybride leeromgeving</vt:lpstr>
      <vt:lpstr>Hoe werkt het?</vt:lpstr>
      <vt:lpstr>Welke elementen van bildung heb je gehoord?</vt:lpstr>
      <vt:lpstr>Aan de slag!</vt:lpstr>
      <vt:lpstr>Stelling 1</vt:lpstr>
      <vt:lpstr>Stelling 2</vt:lpstr>
      <vt:lpstr>Stelling 3</vt:lpstr>
      <vt:lpstr>Stelling 4</vt:lpstr>
      <vt:lpstr>Stelling 5</vt:lpstr>
      <vt:lpstr>Wat is jouw conclusie?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Schreurs,Karen K.T.</dc:creator>
  <cp:lastModifiedBy>Schreurs,Karen K.T.</cp:lastModifiedBy>
  <cp:revision>26</cp:revision>
  <dcterms:created xsi:type="dcterms:W3CDTF">2022-09-15T10:06:11Z</dcterms:created>
  <dcterms:modified xsi:type="dcterms:W3CDTF">2022-09-29T09:52:38Z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0x0101008DFCD2ACE05E8A42A6E517AAA705C83D</vt:lpwstr>
  </property>
  <property fmtid="{D5CDD505-2E9C-101B-9397-08002B2CF9AE}" pid="3" name="MediaServiceImageTags">
    <vt:lpwstr/>
  </property>
</Properties>
</file>