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12"/>
  </p:notesMasterIdLst>
  <p:handoutMasterIdLst>
    <p:handoutMasterId r:id="rId13"/>
  </p:handoutMasterIdLst>
  <p:sldIdLst>
    <p:sldId id="295" r:id="rId2"/>
    <p:sldId id="296" r:id="rId3"/>
    <p:sldId id="298" r:id="rId4"/>
    <p:sldId id="299" r:id="rId5"/>
    <p:sldId id="300" r:id="rId6"/>
    <p:sldId id="304" r:id="rId7"/>
    <p:sldId id="301" r:id="rId8"/>
    <p:sldId id="303" r:id="rId9"/>
    <p:sldId id="297" r:id="rId10"/>
    <p:sldId id="291" r:id="rId11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BFA01C-CD74-7845-B021-672224978863}">
          <p14:sldIdLst>
            <p14:sldId id="295"/>
            <p14:sldId id="296"/>
            <p14:sldId id="298"/>
            <p14:sldId id="299"/>
            <p14:sldId id="300"/>
            <p14:sldId id="304"/>
            <p14:sldId id="301"/>
            <p14:sldId id="303"/>
            <p14:sldId id="297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4" autoAdjust="0"/>
  </p:normalViewPr>
  <p:slideViewPr>
    <p:cSldViewPr snapToGrid="0" snapToObjects="1">
      <p:cViewPr varScale="1">
        <p:scale>
          <a:sx n="97" d="100"/>
          <a:sy n="97" d="100"/>
        </p:scale>
        <p:origin x="58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12-4-2019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7B21-E721-E94E-8C0A-F0532555091A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ABE2E-621C-5C4E-A155-8FB9D216AC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6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285598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285598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ED2B493-C1EE-714C-B8A9-F38F4D8CE6E7}" type="datetimeFigureOut">
              <a:rPr lang="nl-NL" smtClean="0"/>
              <a:t>12-4-2019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738642" y="4767263"/>
            <a:ext cx="4281158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10267" cy="274637"/>
          </a:xfrm>
          <a:prstGeom prst="rect">
            <a:avLst/>
          </a:prstGeom>
        </p:spPr>
        <p:txBody>
          <a:bodyPr/>
          <a:lstStyle/>
          <a:p>
            <a:fld id="{F3BC6476-EA18-C04A-BD06-B622CA55CE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15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blad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2029"/>
            <a:ext cx="9134075" cy="513944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48047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blad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2029"/>
            <a:ext cx="9134075" cy="513943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" y="2029"/>
            <a:ext cx="9134075" cy="513944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76400" y="4630341"/>
            <a:ext cx="6182182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46187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676400" y="1204346"/>
            <a:ext cx="7199586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676400" y="2107096"/>
            <a:ext cx="7199586" cy="2447865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3737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2030"/>
            <a:ext cx="9134076" cy="513944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van presentatie, </a:t>
            </a:r>
            <a:r>
              <a:rPr lang="nl-NL" dirty="0" err="1" smtClean="0"/>
              <a:t>Arial</a:t>
            </a:r>
            <a:r>
              <a:rPr lang="nl-NL" dirty="0" smtClean="0"/>
              <a:t> 32pt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  <p:sldLayoutId id="2147483826" r:id="rId3"/>
    <p:sldLayoutId id="2147483830" r:id="rId4"/>
    <p:sldLayoutId id="2147483831" r:id="rId5"/>
    <p:sldLayoutId id="2147483833" r:id="rId6"/>
    <p:sldLayoutId id="2147483832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.vandoorn@fontys.nl" TargetMode="External"/><Relationship Id="rId2" Type="http://schemas.openxmlformats.org/officeDocument/2006/relationships/hyperlink" Target="mailto:N.dokter@fontys.n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.meinen@fontys.nl" TargetMode="External"/><Relationship Id="rId4" Type="http://schemas.openxmlformats.org/officeDocument/2006/relationships/hyperlink" Target="mailto:J.melenhorst@fontys.n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-ho.nl/wp-content/uploads/2017/03/Brochure-doorstroom-havo-hbo-1.pdf" TargetMode="External"/><Relationship Id="rId2" Type="http://schemas.openxmlformats.org/officeDocument/2006/relationships/hyperlink" Target="https://www.nrc.nl/nieuws/2019/04/11/de-havo-blijft-al-jaren-achter-a395652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921503"/>
            <a:ext cx="7383518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700" dirty="0" smtClean="0"/>
              <a:t>Workshop </a:t>
            </a:r>
            <a:r>
              <a:rPr lang="nl-NL" sz="2700" dirty="0" smtClean="0"/>
              <a:t>8:</a:t>
            </a:r>
            <a:br>
              <a:rPr lang="nl-NL" sz="2700" dirty="0" smtClean="0"/>
            </a:br>
            <a:endParaRPr lang="nl-NL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663366"/>
                </a:solidFill>
              </a:rPr>
              <a:t>Schakelmodule- een realistische HBO-ervaring…?</a:t>
            </a:r>
          </a:p>
        </p:txBody>
      </p:sp>
    </p:spTree>
    <p:extLst>
      <p:ext uri="{BB962C8B-B14F-4D97-AF65-F5344CB8AC3E}">
        <p14:creationId xmlns:p14="http://schemas.microsoft.com/office/powerpoint/2010/main" val="49868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116207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kunnen wij doen om doorstroom te bevorderen en de scholieren zo goed mogelijk voor te bereiden voor het hbo?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46992"/>
            <a:ext cx="8229600" cy="2874582"/>
          </a:xfrm>
        </p:spPr>
        <p:txBody>
          <a:bodyPr/>
          <a:lstStyle/>
          <a:p>
            <a:r>
              <a:rPr lang="nl-NL" i="1" dirty="0" smtClean="0"/>
              <a:t>Plannen en zelfstandig werken</a:t>
            </a:r>
          </a:p>
          <a:p>
            <a:r>
              <a:rPr lang="nl-NL" i="1" dirty="0" smtClean="0"/>
              <a:t>Presenteren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Ga in gesprek met collega’s, noteer welke acties jij kunt nemen op jouw werkplek om scholieren/studenten te begeleiden in overstap havo-hbo.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Academy Studiesucces: </a:t>
            </a:r>
            <a:br>
              <a:rPr lang="nl-NL" dirty="0" smtClean="0"/>
            </a:br>
            <a:r>
              <a:rPr lang="nl-NL" dirty="0" smtClean="0"/>
              <a:t>schakelmodule Leraar Gezocht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6400" y="2107096"/>
            <a:ext cx="7398232" cy="2447865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2000" dirty="0" smtClean="0"/>
              <a:t>Voorstellen: </a:t>
            </a:r>
            <a:r>
              <a:rPr lang="nl-NL" sz="2000" dirty="0" err="1" smtClean="0"/>
              <a:t>Nanke</a:t>
            </a:r>
            <a:r>
              <a:rPr lang="nl-NL" sz="2000" dirty="0" smtClean="0"/>
              <a:t> Dokter </a:t>
            </a:r>
            <a:r>
              <a:rPr lang="nl-NL" sz="2000" dirty="0" smtClean="0"/>
              <a:t>(</a:t>
            </a:r>
            <a:r>
              <a:rPr lang="nl-NL" sz="2000" dirty="0" smtClean="0">
                <a:hlinkClick r:id="rId2"/>
              </a:rPr>
              <a:t>N.dokter@fontys.nl</a:t>
            </a:r>
            <a:r>
              <a:rPr lang="nl-NL" sz="2000" dirty="0" smtClean="0"/>
              <a:t>) en </a:t>
            </a:r>
            <a:br>
              <a:rPr lang="nl-NL" sz="2000" dirty="0" smtClean="0"/>
            </a:br>
            <a:r>
              <a:rPr lang="nl-NL" sz="2000" dirty="0" smtClean="0"/>
              <a:t>Mariska </a:t>
            </a:r>
            <a:r>
              <a:rPr lang="nl-NL" sz="2000" dirty="0" smtClean="0"/>
              <a:t>van </a:t>
            </a:r>
            <a:r>
              <a:rPr lang="nl-NL" sz="2000" dirty="0" smtClean="0"/>
              <a:t>Doorn (</a:t>
            </a:r>
            <a:r>
              <a:rPr lang="nl-NL" sz="2000" dirty="0" smtClean="0">
                <a:hlinkClick r:id="rId3"/>
              </a:rPr>
              <a:t>M.vandoorn@fontys.nl</a:t>
            </a:r>
            <a:r>
              <a:rPr lang="nl-NL" sz="2000" dirty="0" smtClean="0"/>
              <a:t> )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(Fontys Hogeschool Kind en Educatie, </a:t>
            </a:r>
            <a:br>
              <a:rPr lang="nl-NL" sz="2000" dirty="0" smtClean="0"/>
            </a:br>
            <a:r>
              <a:rPr lang="nl-NL" sz="2000" dirty="0" smtClean="0"/>
              <a:t>pabo ‘s-Hertogenbosch)</a:t>
            </a:r>
          </a:p>
          <a:p>
            <a:pPr algn="l"/>
            <a:r>
              <a:rPr lang="nl-NL" sz="2000" dirty="0" smtClean="0"/>
              <a:t>Module uitgevoerd met </a:t>
            </a:r>
            <a:r>
              <a:rPr lang="nl-NL" sz="2000" dirty="0" err="1" smtClean="0"/>
              <a:t>Jacintha</a:t>
            </a:r>
            <a:r>
              <a:rPr lang="nl-NL" sz="2000" dirty="0" smtClean="0"/>
              <a:t> Melenhorst </a:t>
            </a:r>
            <a:r>
              <a:rPr lang="nl-NL" sz="2000" dirty="0" smtClean="0"/>
              <a:t>(</a:t>
            </a:r>
            <a:r>
              <a:rPr lang="nl-NL" sz="2000" dirty="0" smtClean="0">
                <a:hlinkClick r:id="rId4"/>
              </a:rPr>
              <a:t>J.melenhorst@fontys</a:t>
            </a:r>
            <a:r>
              <a:rPr lang="nl-NL" sz="2000" dirty="0" smtClean="0">
                <a:hlinkClick r:id="rId4"/>
              </a:rPr>
              <a:t>.nl</a:t>
            </a:r>
            <a:r>
              <a:rPr lang="nl-NL" sz="2000" dirty="0" smtClean="0"/>
              <a:t>) </a:t>
            </a:r>
            <a:r>
              <a:rPr lang="nl-NL" sz="2000" dirty="0" smtClean="0"/>
              <a:t>en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Annet Meinen </a:t>
            </a:r>
            <a:r>
              <a:rPr lang="nl-NL" sz="2000" dirty="0" smtClean="0"/>
              <a:t>(</a:t>
            </a:r>
            <a:r>
              <a:rPr lang="nl-NL" sz="2000" dirty="0" smtClean="0">
                <a:hlinkClick r:id="rId5"/>
              </a:rPr>
              <a:t>a.meinen@fontys.nl</a:t>
            </a:r>
            <a:r>
              <a:rPr lang="nl-NL" sz="2000" dirty="0" smtClean="0"/>
              <a:t> )</a:t>
            </a:r>
            <a:br>
              <a:rPr lang="nl-NL" sz="2000" dirty="0" smtClean="0"/>
            </a:br>
            <a:r>
              <a:rPr lang="nl-NL" sz="2000" dirty="0" smtClean="0"/>
              <a:t>(Fontys </a:t>
            </a:r>
            <a:r>
              <a:rPr lang="nl-NL" sz="2000" dirty="0" smtClean="0"/>
              <a:t>Lerarenopleiding Tilburg)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20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Historie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nl-NL" dirty="0" smtClean="0"/>
              <a:t>Samenwerking met Hogeschool </a:t>
            </a:r>
            <a:r>
              <a:rPr lang="nl-NL" dirty="0" err="1" smtClean="0"/>
              <a:t>Avans</a:t>
            </a:r>
            <a:endParaRPr lang="nl-NL" dirty="0" smtClean="0"/>
          </a:p>
          <a:p>
            <a:pPr algn="l"/>
            <a:r>
              <a:rPr lang="nl-NL" dirty="0" smtClean="0"/>
              <a:t>Netwerk VO-HBO (15 vo-scholen in regio Den Bosch)</a:t>
            </a:r>
          </a:p>
          <a:p>
            <a:pPr algn="l"/>
            <a:r>
              <a:rPr lang="nl-NL" dirty="0" smtClean="0"/>
              <a:t>3 schakelmodules voor Havo-5 scholieren:</a:t>
            </a:r>
            <a:br>
              <a:rPr lang="nl-NL" dirty="0" smtClean="0"/>
            </a:br>
            <a:r>
              <a:rPr lang="nl-NL" dirty="0" smtClean="0"/>
              <a:t>- Ondernemingsplan</a:t>
            </a:r>
            <a:br>
              <a:rPr lang="nl-NL" dirty="0" smtClean="0"/>
            </a:br>
            <a:r>
              <a:rPr lang="nl-NL" dirty="0" smtClean="0"/>
              <a:t>- Bouw je eigen woning 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dirty="0" smtClean="0">
                <a:solidFill>
                  <a:srgbClr val="7030A0"/>
                </a:solidFill>
              </a:rPr>
              <a:t>Leraar gezocht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543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nl-NL" dirty="0" smtClean="0"/>
              <a:t>Beeld vormen van het beroep leraar (kennis, vaardigheden, houding en werkzaamheden)</a:t>
            </a:r>
          </a:p>
          <a:p>
            <a:pPr algn="l"/>
            <a:r>
              <a:rPr lang="nl-NL" dirty="0" smtClean="0"/>
              <a:t>Kennismaken met en oefenen van vaardigheden (luisteren, vragen stellen, observeren, les ontwerpen, lesgeven, presenteren)</a:t>
            </a:r>
          </a:p>
          <a:p>
            <a:pPr algn="l"/>
            <a:r>
              <a:rPr lang="nl-NL" dirty="0" smtClean="0"/>
              <a:t>Ervaringen opdoen in de basisschool en/of voortgezet onderwijs</a:t>
            </a:r>
          </a:p>
          <a:p>
            <a:pPr algn="l"/>
            <a:r>
              <a:rPr lang="nl-NL" dirty="0" smtClean="0"/>
              <a:t>Antwoord krijgen op de onderzoeksvraag van het profielwerkstuk</a:t>
            </a: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905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het 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smtClean="0"/>
              <a:t>7 bijeenkomsten van 15-17 uur op de pabo:</a:t>
            </a:r>
          </a:p>
          <a:p>
            <a:pPr marL="0" indent="0" algn="l">
              <a:buNone/>
            </a:pPr>
            <a:r>
              <a:rPr lang="nl-NL" dirty="0" smtClean="0"/>
              <a:t>- </a:t>
            </a:r>
            <a:r>
              <a:rPr lang="nl-NL" sz="1800" dirty="0" smtClean="0"/>
              <a:t>Beroepsbeeld (oriëntatie), de leraar als vragensteller, </a:t>
            </a:r>
            <a:br>
              <a:rPr lang="nl-NL" sz="1800" dirty="0" smtClean="0"/>
            </a:br>
            <a:r>
              <a:rPr lang="nl-NL" sz="1800" dirty="0" smtClean="0"/>
              <a:t>les ontwerpen aan de hand van een lesvoorbereidingsformulier, geven van een mini-les aan medescholieren, feedback geven aan elkaar, voorbereiden en evalueren van stagedagen, voorbereiden eindpresentatie, presentatiemarkt</a:t>
            </a:r>
          </a:p>
          <a:p>
            <a:pPr algn="l"/>
            <a:r>
              <a:rPr lang="nl-NL" dirty="0" smtClean="0"/>
              <a:t>Twee stagedagen (po en/of vo)</a:t>
            </a:r>
          </a:p>
          <a:p>
            <a:pPr marL="0" indent="0" algn="l">
              <a:buNone/>
            </a:pPr>
            <a:endParaRPr lang="nl-NL" dirty="0" smtClean="0"/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398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Samenwerking met het werkveld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Tx/>
              <a:buChar char="-"/>
            </a:pPr>
            <a:r>
              <a:rPr lang="nl-NL" dirty="0" smtClean="0"/>
              <a:t>De opleidingsscholen </a:t>
            </a:r>
            <a:r>
              <a:rPr lang="nl-NL" dirty="0" smtClean="0"/>
              <a:t>(OLS</a:t>
            </a:r>
            <a:r>
              <a:rPr lang="nl-NL" dirty="0" smtClean="0"/>
              <a:t>) van het netwerk </a:t>
            </a:r>
            <a:r>
              <a:rPr lang="nl-NL" dirty="0" smtClean="0"/>
              <a:t>dienen als stageplaats voor deze scholieren.</a:t>
            </a:r>
          </a:p>
          <a:p>
            <a:pPr algn="l">
              <a:buFontTx/>
              <a:buChar char="-"/>
            </a:pPr>
            <a:r>
              <a:rPr lang="nl-NL" dirty="0" smtClean="0"/>
              <a:t>Stagelopen op dagen dat de studenten ook aanwezig zijn.</a:t>
            </a:r>
          </a:p>
          <a:p>
            <a:pPr algn="l">
              <a:buFontTx/>
              <a:buChar char="-"/>
            </a:pPr>
            <a:r>
              <a:rPr lang="nl-NL" dirty="0" smtClean="0"/>
              <a:t>Basisschoolcoaches van de OLS voeren gesprekken met de scholieren over beroep en de opgedane ervaringen.</a:t>
            </a: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91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Ervaringen van de deelnemers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4763" y="2417709"/>
            <a:ext cx="2880057" cy="216004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913468" y="2056113"/>
            <a:ext cx="3714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“Veel geleerd over het beroep, dat je als leraar b.v. ook heel geduldig moet zijn”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“Het geven van mini-lessen was erg leuk, maar ook spannend”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“Dat we veel zelf moeten doen en ondernemen”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“Stage, dan heb je een duidelijk beeld van het beroep”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55" y="66576"/>
            <a:ext cx="1458180" cy="14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8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Ervaringen van de docenten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nl-NL" dirty="0" smtClean="0"/>
          </a:p>
          <a:p>
            <a:pPr algn="l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866638" y="1912769"/>
            <a:ext cx="2970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Verrassing: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Grote groep deelnemende scholieren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Goede eindpresentaties tijdens presentatiemarkt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Ontdekkingen over het beroep van leraar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Scholieren worden nieuwe studenten aan een lerarenopleiding.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531596" y="1870692"/>
            <a:ext cx="29702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Verbazing: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Eerste bijeenkomsten: “Pfff, dat was hard werken, ik heb het zweet op mijn rug”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Op laat moment contact opnemen met de betrokkenen van de stageschool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Mini-les = (</a:t>
            </a:r>
            <a:r>
              <a:rPr lang="nl-NL" dirty="0" err="1" smtClean="0"/>
              <a:t>ienie</a:t>
            </a:r>
            <a:r>
              <a:rPr lang="nl-NL" dirty="0" smtClean="0"/>
              <a:t>)</a:t>
            </a:r>
            <a:r>
              <a:rPr lang="nl-NL" dirty="0" err="1" smtClean="0"/>
              <a:t>miniles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88" y="64755"/>
            <a:ext cx="1718836" cy="12146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23" y="3660921"/>
            <a:ext cx="972207" cy="127841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73" y="16282"/>
            <a:ext cx="3920096" cy="14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Schakelmodule- een realistische HBO-ervaring…?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92468" y="2221509"/>
            <a:ext cx="7383518" cy="27162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dirty="0" smtClean="0">
                <a:hlinkClick r:id="rId2"/>
              </a:rPr>
              <a:t>'De havo blijft al jaren achter‘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Generieke </a:t>
            </a:r>
            <a:r>
              <a:rPr lang="nl-NL" dirty="0" err="1" smtClean="0">
                <a:hlinkClick r:id="rId3"/>
              </a:rPr>
              <a:t>studievaardighedenset</a:t>
            </a:r>
            <a:r>
              <a:rPr lang="nl-NL" dirty="0" smtClean="0">
                <a:hlinkClick r:id="rId3"/>
              </a:rPr>
              <a:t> voor doorstroom </a:t>
            </a:r>
            <a:r>
              <a:rPr lang="nl-NL" dirty="0" smtClean="0">
                <a:hlinkClick r:id="rId3"/>
              </a:rPr>
              <a:t>havo-hbo</a:t>
            </a:r>
            <a:r>
              <a:rPr lang="nl-NL" dirty="0" smtClean="0"/>
              <a:t> :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plannen </a:t>
            </a:r>
            <a:r>
              <a:rPr lang="nl-NL" dirty="0"/>
              <a:t>en zelfstandig werken </a:t>
            </a:r>
          </a:p>
          <a:p>
            <a:r>
              <a:rPr lang="nl-NL" dirty="0" smtClean="0"/>
              <a:t>informatie </a:t>
            </a:r>
            <a:r>
              <a:rPr lang="nl-NL" dirty="0"/>
              <a:t>zoeken en verwerken </a:t>
            </a:r>
          </a:p>
          <a:p>
            <a:r>
              <a:rPr lang="nl-NL" dirty="0" smtClean="0"/>
              <a:t>teksten </a:t>
            </a:r>
            <a:r>
              <a:rPr lang="nl-NL" dirty="0"/>
              <a:t>lezen en leren </a:t>
            </a:r>
          </a:p>
          <a:p>
            <a:r>
              <a:rPr lang="nl-NL" dirty="0" smtClean="0"/>
              <a:t>samenwerken </a:t>
            </a:r>
            <a:endParaRPr lang="nl-NL" dirty="0"/>
          </a:p>
          <a:p>
            <a:r>
              <a:rPr lang="nl-NL" dirty="0" smtClean="0"/>
              <a:t>analyseren </a:t>
            </a:r>
            <a:endParaRPr lang="nl-NL" dirty="0"/>
          </a:p>
          <a:p>
            <a:r>
              <a:rPr lang="nl-NL" dirty="0" smtClean="0"/>
              <a:t>ICT </a:t>
            </a:r>
            <a:r>
              <a:rPr lang="nl-NL" dirty="0"/>
              <a:t>inzetten </a:t>
            </a:r>
          </a:p>
          <a:p>
            <a:r>
              <a:rPr lang="nl-NL" dirty="0" smtClean="0"/>
              <a:t>onderzoeken </a:t>
            </a:r>
            <a:endParaRPr lang="nl-NL" dirty="0"/>
          </a:p>
          <a:p>
            <a:r>
              <a:rPr lang="nl-NL" dirty="0" smtClean="0"/>
              <a:t>verslagen </a:t>
            </a:r>
            <a:r>
              <a:rPr lang="nl-NL" dirty="0"/>
              <a:t>maken </a:t>
            </a:r>
          </a:p>
          <a:p>
            <a:r>
              <a:rPr lang="nl-NL" dirty="0" smtClean="0"/>
              <a:t>presenteren </a:t>
            </a:r>
            <a:endParaRPr lang="nl-NL" dirty="0"/>
          </a:p>
          <a:p>
            <a:r>
              <a:rPr lang="nl-NL" dirty="0" smtClean="0"/>
              <a:t>reflecteren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PPT_Fontys_NL_universeel</Template>
  <TotalTime>0</TotalTime>
  <Words>369</Words>
  <Application>Microsoft Office PowerPoint</Application>
  <PresentationFormat>Diavoorstelling (16:9)</PresentationFormat>
  <Paragraphs>56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Aangepast ontwerp</vt:lpstr>
      <vt:lpstr> Workshop 8: </vt:lpstr>
      <vt:lpstr>Academy Studiesucces:  schakelmodule Leraar Gezocht</vt:lpstr>
      <vt:lpstr>Historie</vt:lpstr>
      <vt:lpstr>Doelen</vt:lpstr>
      <vt:lpstr>Opbouw van het programma</vt:lpstr>
      <vt:lpstr>Samenwerking met het werkveld</vt:lpstr>
      <vt:lpstr>Ervaringen van de deelnemers</vt:lpstr>
      <vt:lpstr>Ervaringen van de docenten</vt:lpstr>
      <vt:lpstr>Schakelmodule- een realistische HBO-ervaring…?</vt:lpstr>
      <vt:lpstr>Wat kunnen wij doen om doorstroom te bevorderen en de scholieren zo goed mogelijk voor te bereiden voor het hbo?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8: Schakelmodule- een realistische HBO-ervaring…?</dc:title>
  <dc:creator>Doorn-van Oosterhout,Mariska M.J.F. van</dc:creator>
  <cp:lastModifiedBy>Doorn-van Oosterhout,Mariska M.J.F. van</cp:lastModifiedBy>
  <cp:revision>25</cp:revision>
  <cp:lastPrinted>2014-08-19T14:33:34Z</cp:lastPrinted>
  <dcterms:created xsi:type="dcterms:W3CDTF">2019-04-11T07:36:11Z</dcterms:created>
  <dcterms:modified xsi:type="dcterms:W3CDTF">2019-04-12T12:33:48Z</dcterms:modified>
</cp:coreProperties>
</file>