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  <p:sldMasterId id="2147483672" r:id="rId6"/>
  </p:sldMasterIdLst>
  <p:notesMasterIdLst>
    <p:notesMasterId r:id="rId24"/>
  </p:notesMasterIdLst>
  <p:sldIdLst>
    <p:sldId id="260" r:id="rId7"/>
    <p:sldId id="264" r:id="rId8"/>
    <p:sldId id="265" r:id="rId9"/>
    <p:sldId id="268" r:id="rId10"/>
    <p:sldId id="269" r:id="rId11"/>
    <p:sldId id="270" r:id="rId12"/>
    <p:sldId id="272" r:id="rId13"/>
    <p:sldId id="274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96" r:id="rId22"/>
    <p:sldId id="297" r:id="rId23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0" autoAdjust="0"/>
    <p:restoredTop sz="94632"/>
  </p:normalViewPr>
  <p:slideViewPr>
    <p:cSldViewPr snapToGrid="0" snapToObjects="1">
      <p:cViewPr varScale="1">
        <p:scale>
          <a:sx n="97" d="100"/>
          <a:sy n="97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D8F50-2FED-4973-9C29-C1355C7AEBCB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0CDA-3A29-4D55-94FE-DED648123F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92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3C09EE-7D48-4BBD-8C14-0F7F53C926E3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 smtClean="0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nl-NL" altLang="nl-NL" sz="16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4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200036-1CB2-4BD1-9D9B-85BDC2CA3373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nl-NL" altLang="nl-NL" sz="16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8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BCA52C-FE12-4850-A94F-8A5CAFE1F152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 smtClean="0">
                <a:solidFill>
                  <a:srgbClr val="000000"/>
                </a:solidFill>
                <a:latin typeface="Arial" panose="020B0604020202020204" pitchFamily="34" charset="0"/>
              </a:rPr>
              <a:t>.e gaat volgens een vast stappenplan werken . Dit stappenplan komt dadelijk ook zo in de workshop terug</a:t>
            </a:r>
            <a:endParaRPr lang="en-US" altLang="nl-NL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160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nl-NL" sz="1600" smtClean="0">
                <a:solidFill>
                  <a:srgbClr val="000000"/>
                </a:solidFill>
                <a:latin typeface="Arial" panose="020B0604020202020204" pitchFamily="34" charset="0"/>
              </a:rPr>
              <a:t>Ik ga iedere stap even korte toelichten.</a:t>
            </a:r>
            <a:endParaRPr lang="en-US" altLang="nl-NL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16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4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32225" y="9374188"/>
            <a:ext cx="2932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2" tIns="45071" rIns="90142" bIns="45071" anchor="b"/>
          <a:lstStyle>
            <a:lvl1pPr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017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017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8ECF8A-B9EC-4C00-BC7D-9AB54767791A}" type="slidenum">
              <a:rPr lang="nl-NL" altLang="nl-NL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39775"/>
            <a:ext cx="6580187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4686300"/>
            <a:ext cx="5413375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42" tIns="45071" rIns="90142" bIns="45071"/>
          <a:lstStyle/>
          <a:p>
            <a:pPr eaLnBrk="1" hangingPunct="1"/>
            <a:endParaRPr lang="nl-NL" altLang="nl-NL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7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Times New Roman" panose="02020603050405020304" pitchFamily="18" charset="0"/>
            </a:endParaRPr>
          </a:p>
        </p:txBody>
      </p:sp>
      <p:sp>
        <p:nvSpPr>
          <p:cNvPr id="2458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26A9681-2C8A-4357-9B4F-569E6C136FA3}" type="slidenum">
              <a:rPr lang="en-US" altLang="nl-NL" sz="1200" smtClean="0"/>
              <a:pPr/>
              <a:t>8</a:t>
            </a:fld>
            <a:endParaRPr lang="en-US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370707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Times New Roman" panose="02020603050405020304" pitchFamily="18" charset="0"/>
            </a:endParaRPr>
          </a:p>
        </p:txBody>
      </p:sp>
      <p:sp>
        <p:nvSpPr>
          <p:cNvPr id="2970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E568BC-D760-4A7F-B2C8-915F39300C92}" type="slidenum">
              <a:rPr lang="en-US" altLang="nl-NL" sz="1200" smtClean="0"/>
              <a:pPr/>
              <a:t>10</a:t>
            </a:fld>
            <a:endParaRPr lang="en-US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3173521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>
              <a:latin typeface="Times New Roman" panose="02020603050405020304" pitchFamily="18" charset="0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BE395865-761D-40AB-AF6B-F67BE6B12FB9}" type="datetime1">
              <a:rPr lang="nl-NL" smtClean="0"/>
              <a:pPr>
                <a:defRPr/>
              </a:pPr>
              <a:t>3-12-2018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799" name="Tijdelijke aanduiding voor dianumm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4A70E1-2DAE-4E45-81B3-1A53C7AB9605}" type="slidenum">
              <a:rPr lang="en-US" altLang="nl-NL" sz="1200" smtClean="0"/>
              <a:pPr/>
              <a:t>11</a:t>
            </a:fld>
            <a:endParaRPr lang="en-US" altLang="nl-NL" sz="1200" smtClean="0"/>
          </a:p>
        </p:txBody>
      </p:sp>
    </p:spTree>
    <p:extLst>
      <p:ext uri="{BB962C8B-B14F-4D97-AF65-F5344CB8AC3E}">
        <p14:creationId xmlns:p14="http://schemas.microsoft.com/office/powerpoint/2010/main" val="390787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98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>
          <a:xfrm>
            <a:off x="1835944" y="4785598"/>
            <a:ext cx="6336506" cy="274320"/>
          </a:xfrm>
        </p:spPr>
        <p:txBody>
          <a:bodyPr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8172450" y="4785598"/>
            <a:ext cx="514350" cy="274320"/>
          </a:xfrm>
        </p:spPr>
        <p:txBody>
          <a:bodyPr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>
              <a:defRPr/>
            </a:pPr>
            <a:fld id="{A01CFBFB-807C-4B3B-81AC-20C01821549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182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055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445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96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65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96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409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05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14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165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7C9BB0-B05C-F84F-A235-79E209284FE3}"/>
              </a:ext>
            </a:extLst>
          </p:cNvPr>
          <p:cNvSpPr/>
          <p:nvPr userDrawn="1"/>
        </p:nvSpPr>
        <p:spPr>
          <a:xfrm>
            <a:off x="0" y="0"/>
            <a:ext cx="9144000" cy="5154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B9C5BBAD-23E9-1A47-9154-A683A794B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964" y="891310"/>
            <a:ext cx="7300624" cy="25305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964" y="3442098"/>
            <a:ext cx="730062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9964" y="4767263"/>
            <a:ext cx="1476086" cy="273844"/>
          </a:xfrm>
        </p:spPr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AA42D6A-4362-154B-ACAA-FFE4C6DC9D3B}"/>
              </a:ext>
            </a:extLst>
          </p:cNvPr>
          <p:cNvSpPr/>
          <p:nvPr userDrawn="1"/>
        </p:nvSpPr>
        <p:spPr>
          <a:xfrm>
            <a:off x="10822" y="0"/>
            <a:ext cx="993976" cy="5154321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Tijdelijke aanduiding voor inhoud 5">
            <a:extLst>
              <a:ext uri="{FF2B5EF4-FFF2-40B4-BE49-F238E27FC236}">
                <a16:creationId xmlns:a16="http://schemas.microsoft.com/office/drawing/2014/main" id="{DE7A9FF6-EEC7-6D44-BA4E-08C7E8BD8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" y="65649"/>
            <a:ext cx="824300" cy="11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526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050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0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50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83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9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8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0CD99FC-52D5-8043-9D17-A2519F08F570}"/>
              </a:ext>
            </a:extLst>
          </p:cNvPr>
          <p:cNvSpPr/>
          <p:nvPr userDrawn="1"/>
        </p:nvSpPr>
        <p:spPr>
          <a:xfrm>
            <a:off x="-1" y="-1"/>
            <a:ext cx="9144000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346EBF7-B855-2E48-B454-AD5AA990CAB0}"/>
              </a:ext>
            </a:extLst>
          </p:cNvPr>
          <p:cNvSpPr/>
          <p:nvPr userDrawn="1"/>
        </p:nvSpPr>
        <p:spPr>
          <a:xfrm>
            <a:off x="0" y="0"/>
            <a:ext cx="9144000" cy="957685"/>
          </a:xfrm>
          <a:prstGeom prst="rect">
            <a:avLst/>
          </a:prstGeom>
          <a:solidFill>
            <a:srgbClr val="66336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912EA4C-C764-AF49-BB2B-AE7CD418C5F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85" y="65649"/>
            <a:ext cx="1643915" cy="822421"/>
          </a:xfrm>
          <a:prstGeom prst="rect">
            <a:avLst/>
          </a:prstGeom>
        </p:spPr>
      </p:pic>
      <p:pic>
        <p:nvPicPr>
          <p:cNvPr id="10" name="Tijdelijke aanduiding voor inhoud 5">
            <a:extLst>
              <a:ext uri="{FF2B5EF4-FFF2-40B4-BE49-F238E27FC236}">
                <a16:creationId xmlns:a16="http://schemas.microsoft.com/office/drawing/2014/main" id="{B3805027-AF26-314F-ABB0-BB3D6D015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1890"/>
          <a:stretch/>
        </p:blipFill>
        <p:spPr>
          <a:xfrm>
            <a:off x="6863567" y="2165443"/>
            <a:ext cx="2291254" cy="29888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0907" y="65649"/>
            <a:ext cx="5744443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E9C4-3B36-0A44-9CDD-251506ADEF32}" type="datetimeFigureOut">
              <a:rPr lang="nl-NL" smtClean="0"/>
              <a:t>3-12-2018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D815-9AF3-0641-A6F5-C061BB99FA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0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box.fontysdienstoeno.nl/wp-content/uploads/2015/05/Beoordelingscriteria-Wetenschappelijke-Artikelen-2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teratuurhelpdeskmoller@fontys.n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oolbox.fontysdienstoeno.nl/definieren/zoekplan/zoekplan-literatuuroonderzoe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044C5-7830-4408-A9FB-FA51A926DDAA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nl-NL" sz="945"/>
          </a:p>
        </p:txBody>
      </p:sp>
      <p:sp>
        <p:nvSpPr>
          <p:cNvPr id="4099" name="Tekstvak 5"/>
          <p:cNvSpPr txBox="1">
            <a:spLocks noChangeArrowheads="1"/>
          </p:cNvSpPr>
          <p:nvPr/>
        </p:nvSpPr>
        <p:spPr bwMode="auto">
          <a:xfrm>
            <a:off x="2262783" y="3106460"/>
            <a:ext cx="4958119" cy="66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8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2018</a:t>
            </a:r>
            <a:endParaRPr lang="nl-NL" altLang="nl-NL" sz="18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9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1898452" y="1600915"/>
            <a:ext cx="5686782" cy="146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2970" b="1" dirty="0">
                <a:solidFill>
                  <a:srgbClr val="000099"/>
                </a:solidFill>
                <a:latin typeface="Arial" panose="020B0604020202020204" pitchFamily="34" charset="0"/>
              </a:rPr>
              <a:t>Zoeken naar </a:t>
            </a:r>
            <a:r>
              <a:rPr lang="nl-NL" altLang="nl-NL" sz="297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wetenschappelijke </a:t>
            </a:r>
            <a:r>
              <a:rPr lang="nl-NL" altLang="nl-NL" sz="297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bronnen voor biologie </a:t>
            </a:r>
            <a:endParaRPr lang="nl-NL" altLang="nl-NL" sz="297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2477728" y="137652"/>
            <a:ext cx="4929625" cy="1194301"/>
          </a:xfrm>
        </p:spPr>
        <p:txBody>
          <a:bodyPr>
            <a:normAutofit fontScale="90000"/>
          </a:bodyPr>
          <a:lstStyle/>
          <a:p>
            <a:r>
              <a:rPr lang="nl-NL" altLang="nl-NL" sz="2160" b="1" dirty="0">
                <a:solidFill>
                  <a:srgbClr val="000099"/>
                </a:solidFill>
              </a:rPr>
              <a:t/>
            </a:r>
            <a:br>
              <a:rPr lang="nl-NL" altLang="nl-NL" sz="2160" b="1" dirty="0">
                <a:solidFill>
                  <a:srgbClr val="000099"/>
                </a:solidFill>
              </a:rPr>
            </a:br>
            <a:r>
              <a:rPr lang="nl-NL" altLang="nl-NL" sz="2160" b="1" dirty="0">
                <a:solidFill>
                  <a:srgbClr val="000099"/>
                </a:solidFill>
              </a:rPr>
              <a:t/>
            </a:r>
            <a:br>
              <a:rPr lang="nl-NL" altLang="nl-NL" sz="2160" b="1" dirty="0">
                <a:solidFill>
                  <a:srgbClr val="000099"/>
                </a:solidFill>
              </a:rPr>
            </a:br>
            <a:r>
              <a:rPr lang="nl-NL" altLang="nl-NL" sz="1215" b="1" u="sng" dirty="0"/>
              <a:t>https://fontys.nl/Moller/Opleidingen/Biologie.htm</a:t>
            </a:r>
            <a:r>
              <a:rPr lang="nl-NL" altLang="nl-NL" sz="2160" b="1" u="sng" dirty="0">
                <a:solidFill>
                  <a:srgbClr val="000099"/>
                </a:solidFill>
              </a:rPr>
              <a:t/>
            </a:r>
            <a:br>
              <a:rPr lang="nl-NL" altLang="nl-NL" sz="2160" b="1" u="sng" dirty="0">
                <a:solidFill>
                  <a:srgbClr val="000099"/>
                </a:solidFill>
              </a:rPr>
            </a:br>
            <a:r>
              <a:rPr lang="nl-NL" altLang="nl-NL" sz="1890" dirty="0">
                <a:solidFill>
                  <a:srgbClr val="000099"/>
                </a:solidFill>
              </a:rPr>
              <a:t/>
            </a:r>
            <a:br>
              <a:rPr lang="nl-NL" altLang="nl-NL" sz="1890" dirty="0">
                <a:solidFill>
                  <a:srgbClr val="000099"/>
                </a:solidFill>
              </a:rPr>
            </a:br>
            <a:r>
              <a:rPr lang="nl-NL" altLang="nl-NL" sz="1890" dirty="0">
                <a:solidFill>
                  <a:srgbClr val="000099"/>
                </a:solidFill>
              </a:rPr>
              <a:t/>
            </a:r>
            <a:br>
              <a:rPr lang="nl-NL" altLang="nl-NL" sz="1890" dirty="0">
                <a:solidFill>
                  <a:srgbClr val="000099"/>
                </a:solidFill>
              </a:rPr>
            </a:br>
            <a:endParaRPr lang="nl-NL" altLang="nl-NL" sz="1890" dirty="0">
              <a:solidFill>
                <a:srgbClr val="000099"/>
              </a:solidFill>
            </a:endParaRPr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543F5-861D-40BA-8691-6CA90EC29770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nl-NL" sz="945"/>
          </a:p>
        </p:txBody>
      </p:sp>
      <p:sp>
        <p:nvSpPr>
          <p:cNvPr id="28676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dirty="0" smtClean="0"/>
          </a:p>
        </p:txBody>
      </p:sp>
      <p:pic>
        <p:nvPicPr>
          <p:cNvPr id="28677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3" t="9399" r="28084" b="3426"/>
          <a:stretch>
            <a:fillRect/>
          </a:stretch>
        </p:blipFill>
        <p:spPr bwMode="auto">
          <a:xfrm>
            <a:off x="2628186" y="1178719"/>
            <a:ext cx="3730109" cy="370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4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altLang="nl-NL" dirty="0" smtClean="0"/>
          </a:p>
        </p:txBody>
      </p:sp>
      <p:sp>
        <p:nvSpPr>
          <p:cNvPr id="32771" name="Titel 4"/>
          <p:cNvSpPr>
            <a:spLocks noGrp="1"/>
          </p:cNvSpPr>
          <p:nvPr>
            <p:ph type="title"/>
          </p:nvPr>
        </p:nvSpPr>
        <p:spPr>
          <a:xfrm>
            <a:off x="3897988" y="216310"/>
            <a:ext cx="2278142" cy="589935"/>
          </a:xfrm>
        </p:spPr>
        <p:txBody>
          <a:bodyPr>
            <a:normAutofit/>
          </a:bodyPr>
          <a:lstStyle/>
          <a:p>
            <a:r>
              <a:rPr lang="nl-NL" altLang="nl-NL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PubMed</a:t>
            </a:r>
            <a:endParaRPr lang="nl-NL" altLang="nl-NL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6" t="5202" r="19682" b="3801"/>
          <a:stretch>
            <a:fillRect/>
          </a:stretch>
        </p:blipFill>
        <p:spPr bwMode="auto">
          <a:xfrm>
            <a:off x="2724626" y="1203365"/>
            <a:ext cx="4094441" cy="33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54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8711D-DF01-4BB1-B7C4-AF9EFF93927E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nl-NL" sz="945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22" y="1404819"/>
            <a:ext cx="6512957" cy="309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hthoek 2"/>
          <p:cNvSpPr>
            <a:spLocks noChangeArrowheads="1"/>
          </p:cNvSpPr>
          <p:nvPr/>
        </p:nvSpPr>
        <p:spPr bwMode="auto">
          <a:xfrm>
            <a:off x="2251587" y="294969"/>
            <a:ext cx="4979965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 dirty="0" err="1">
                <a:solidFill>
                  <a:schemeClr val="bg1"/>
                </a:solidFill>
                <a:latin typeface="Arial" panose="020B0604020202020204" pitchFamily="34" charset="0"/>
              </a:rPr>
              <a:t>Academic</a:t>
            </a:r>
            <a:r>
              <a:rPr lang="nl-NL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 Search Premier  </a:t>
            </a:r>
          </a:p>
        </p:txBody>
      </p:sp>
    </p:spTree>
    <p:extLst>
      <p:ext uri="{BB962C8B-B14F-4D97-AF65-F5344CB8AC3E}">
        <p14:creationId xmlns:p14="http://schemas.microsoft.com/office/powerpoint/2010/main" val="32538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BE921-5E8E-4E5F-8D0A-00FD9F2C9F35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nl-NL" sz="945"/>
          </a:p>
        </p:txBody>
      </p:sp>
      <p:pic>
        <p:nvPicPr>
          <p:cNvPr id="3584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7672" r="11813"/>
          <a:stretch>
            <a:fillRect/>
          </a:stretch>
        </p:blipFill>
        <p:spPr bwMode="auto">
          <a:xfrm>
            <a:off x="1947744" y="1356598"/>
            <a:ext cx="5693211" cy="378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hthoek 2"/>
          <p:cNvSpPr>
            <a:spLocks noChangeArrowheads="1"/>
          </p:cNvSpPr>
          <p:nvPr/>
        </p:nvSpPr>
        <p:spPr bwMode="auto">
          <a:xfrm>
            <a:off x="3185652" y="157317"/>
            <a:ext cx="2680216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Springerlink</a:t>
            </a:r>
            <a:r>
              <a:rPr lang="nl-NL" altLang="nl-NL" sz="297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98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numm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A8D5C-6F3F-4B8C-B9EE-FC2C95CB0B6D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nl-NL" sz="945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99" y="1292305"/>
            <a:ext cx="5961103" cy="38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hthoek 2"/>
          <p:cNvSpPr>
            <a:spLocks noChangeArrowheads="1"/>
          </p:cNvSpPr>
          <p:nvPr/>
        </p:nvSpPr>
        <p:spPr bwMode="auto">
          <a:xfrm>
            <a:off x="3550802" y="108155"/>
            <a:ext cx="316463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 dirty="0" err="1">
                <a:solidFill>
                  <a:schemeClr val="bg1"/>
                </a:solidFill>
                <a:latin typeface="Arial" panose="020B0604020202020204" pitchFamily="34" charset="0"/>
              </a:rPr>
              <a:t>Science</a:t>
            </a:r>
            <a:r>
              <a:rPr lang="nl-NL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 Direct </a:t>
            </a:r>
          </a:p>
        </p:txBody>
      </p:sp>
    </p:spTree>
    <p:extLst>
      <p:ext uri="{BB962C8B-B14F-4D97-AF65-F5344CB8AC3E}">
        <p14:creationId xmlns:p14="http://schemas.microsoft.com/office/powerpoint/2010/main" val="983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58766" y="1693069"/>
            <a:ext cx="56378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400" dirty="0">
                <a:latin typeface="Arial" panose="020B0604020202020204" pitchFamily="34" charset="0"/>
              </a:rPr>
              <a:t>Wanneer is een bron wetenschappelijk?</a:t>
            </a:r>
          </a:p>
        </p:txBody>
      </p:sp>
      <p:pic>
        <p:nvPicPr>
          <p:cNvPr id="378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84" y="240538"/>
            <a:ext cx="614541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PIJL-OMHOOG 7"/>
          <p:cNvSpPr>
            <a:spLocks noChangeArrowheads="1"/>
          </p:cNvSpPr>
          <p:nvPr/>
        </p:nvSpPr>
        <p:spPr bwMode="auto">
          <a:xfrm rot="3071568">
            <a:off x="5526167" y="710907"/>
            <a:ext cx="364331" cy="732949"/>
          </a:xfrm>
          <a:prstGeom prst="upArrow">
            <a:avLst>
              <a:gd name="adj1" fmla="val 50000"/>
              <a:gd name="adj2" fmla="val 4982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 b="1">
              <a:latin typeface="Arial" panose="020B060402020202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604844" y="4451270"/>
            <a:ext cx="6153983" cy="7432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1215" dirty="0">
                <a:latin typeface="Arial" panose="020B0604020202020204" pitchFamily="34" charset="0"/>
                <a:hlinkClick r:id="rId3"/>
              </a:rPr>
              <a:t>http://toolbox.fontysdienstoeno.nl/wp-content/uploads/2015/05/Beoordelingscriteria-Wetenschappelijke-Artikelen-2.pdf</a:t>
            </a:r>
            <a:endParaRPr lang="nl-NL" sz="1215" dirty="0">
              <a:latin typeface="Arial" panose="020B0604020202020204" pitchFamily="34" charset="0"/>
            </a:endParaRPr>
          </a:p>
          <a:p>
            <a:pPr>
              <a:defRPr/>
            </a:pPr>
            <a:endParaRPr lang="nl-NL" sz="1800" dirty="0"/>
          </a:p>
        </p:txBody>
      </p:sp>
      <p:sp>
        <p:nvSpPr>
          <p:cNvPr id="6" name="Tekstvak 5"/>
          <p:cNvSpPr txBox="1"/>
          <p:nvPr/>
        </p:nvSpPr>
        <p:spPr>
          <a:xfrm>
            <a:off x="1871663" y="2355294"/>
            <a:ext cx="475238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Het tijdschrift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De uitgever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De auteur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De inhoud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De actualiteit 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Relevantie en geschiktheid</a:t>
            </a:r>
          </a:p>
          <a:p>
            <a:pPr marL="257172" indent="-257172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latin typeface="Arial" panose="020B0604020202020204" pitchFamily="34" charset="0"/>
              </a:rPr>
              <a:t>Betreft het een wetenschappelijk artikel? </a:t>
            </a:r>
          </a:p>
          <a:p>
            <a:pPr>
              <a:defRPr/>
            </a:pPr>
            <a:r>
              <a:rPr lang="nl-NL" sz="1800" i="1" dirty="0"/>
              <a:t> </a:t>
            </a:r>
            <a:endParaRPr lang="nl-NL" sz="1800" dirty="0"/>
          </a:p>
          <a:p>
            <a:pPr>
              <a:defRPr/>
            </a:pPr>
            <a:endParaRPr lang="nl-NL" sz="1800" i="1" dirty="0"/>
          </a:p>
          <a:p>
            <a:pPr>
              <a:defRPr/>
            </a:pPr>
            <a:r>
              <a:rPr lang="nl-NL" sz="1800" i="1" dirty="0"/>
              <a:t> </a:t>
            </a:r>
            <a:endParaRPr lang="nl-NL" sz="1800" dirty="0"/>
          </a:p>
          <a:p>
            <a:pPr>
              <a:defRPr/>
            </a:pPr>
            <a:r>
              <a:rPr lang="nl-NL" sz="1800" i="1" dirty="0"/>
              <a:t> </a:t>
            </a:r>
            <a:endParaRPr lang="nl-NL" sz="1800" dirty="0"/>
          </a:p>
          <a:p>
            <a:pPr>
              <a:defRPr/>
            </a:pPr>
            <a:r>
              <a:rPr lang="nl-NL" sz="1800" i="1" dirty="0"/>
              <a:t> </a:t>
            </a:r>
            <a:endParaRPr lang="nl-NL" sz="1800" dirty="0"/>
          </a:p>
          <a:p>
            <a:pPr marL="214310" indent="-214310">
              <a:buFont typeface="Arial" panose="020B0604020202020204" pitchFamily="34" charset="0"/>
              <a:buChar char="•"/>
              <a:defRPr/>
            </a:pPr>
            <a:endParaRPr lang="nl-NL" sz="1800" dirty="0"/>
          </a:p>
          <a:p>
            <a:pPr>
              <a:defRPr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3065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57" y="1491615"/>
            <a:ext cx="2911435" cy="20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7226" y="0"/>
            <a:ext cx="4975138" cy="1052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Literatuurhelpdesk Moller</a:t>
            </a:r>
            <a:endParaRPr lang="nl-NL" b="1" dirty="0"/>
          </a:p>
        </p:txBody>
      </p:sp>
      <p:sp>
        <p:nvSpPr>
          <p:cNvPr id="53252" name="Tekstvak 4"/>
          <p:cNvSpPr txBox="1">
            <a:spLocks noChangeArrowheads="1"/>
          </p:cNvSpPr>
          <p:nvPr/>
        </p:nvSpPr>
        <p:spPr bwMode="auto">
          <a:xfrm>
            <a:off x="4140161" y="2283500"/>
            <a:ext cx="3725822" cy="98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>
                <a:solidFill>
                  <a:srgbClr val="002060"/>
                </a:solidFill>
              </a:rPr>
              <a:t>Jullie zoeken,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>
                <a:solidFill>
                  <a:srgbClr val="002060"/>
                </a:solidFill>
              </a:rPr>
              <a:t>wij ondersteunen </a:t>
            </a:r>
          </a:p>
        </p:txBody>
      </p:sp>
      <p:sp>
        <p:nvSpPr>
          <p:cNvPr id="53253" name="Tekstvak 5"/>
          <p:cNvSpPr txBox="1">
            <a:spLocks noChangeArrowheads="1"/>
          </p:cNvSpPr>
          <p:nvPr/>
        </p:nvSpPr>
        <p:spPr bwMode="auto">
          <a:xfrm>
            <a:off x="2005608" y="4138375"/>
            <a:ext cx="4780240" cy="34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23" b="1">
                <a:hlinkClick r:id="rId3"/>
              </a:rPr>
              <a:t>literatuurhelpdeskmoller@fontys.nl</a:t>
            </a:r>
            <a:r>
              <a:rPr lang="nl-NL" altLang="nl-NL" sz="1823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4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3380"/>
            <a:ext cx="2010251" cy="32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hthoek 6"/>
          <p:cNvSpPr>
            <a:spLocks noChangeArrowheads="1"/>
          </p:cNvSpPr>
          <p:nvPr/>
        </p:nvSpPr>
        <p:spPr bwMode="auto">
          <a:xfrm>
            <a:off x="2629258" y="3372208"/>
            <a:ext cx="4629150" cy="81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3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30"/>
          </a:p>
        </p:txBody>
      </p:sp>
      <p:sp>
        <p:nvSpPr>
          <p:cNvPr id="54276" name="Tekstvak 7"/>
          <p:cNvSpPr txBox="1">
            <a:spLocks noChangeArrowheads="1"/>
          </p:cNvSpPr>
          <p:nvPr/>
        </p:nvSpPr>
        <p:spPr bwMode="auto">
          <a:xfrm>
            <a:off x="3161824" y="2182773"/>
            <a:ext cx="4600218" cy="69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30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Nog vragen?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>
              <a:solidFill>
                <a:srgbClr val="00009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8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7C4461-A947-4012-A136-48001C3C46A3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nl-NL" sz="945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09475" y="1196936"/>
            <a:ext cx="6392942" cy="56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093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r>
              <a:rPr lang="en-US" altLang="nl-NL" sz="2430" b="1" dirty="0">
                <a:latin typeface="Arial" panose="020B0604020202020204" pitchFamily="34" charset="0"/>
              </a:rPr>
              <a:t>Tips voor </a:t>
            </a:r>
            <a:r>
              <a:rPr lang="en-US" altLang="nl-NL" sz="2430" b="1" dirty="0" err="1">
                <a:latin typeface="Arial" panose="020B0604020202020204" pitchFamily="34" charset="0"/>
              </a:rPr>
              <a:t>zoeken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naar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 smtClean="0">
                <a:latin typeface="Arial" panose="020B0604020202020204" pitchFamily="34" charset="0"/>
              </a:rPr>
              <a:t>wetenschappelijke</a:t>
            </a:r>
            <a:r>
              <a:rPr lang="en-US" altLang="nl-NL" sz="2430" b="1" dirty="0" smtClean="0">
                <a:latin typeface="Arial" panose="020B0604020202020204" pitchFamily="34" charset="0"/>
              </a:rPr>
              <a:t> </a:t>
            </a:r>
            <a:r>
              <a:rPr lang="en-US" altLang="nl-NL" sz="2430" b="1" dirty="0" err="1" smtClean="0">
                <a:latin typeface="Arial" panose="020B0604020202020204" pitchFamily="34" charset="0"/>
              </a:rPr>
              <a:t>literatuur</a:t>
            </a:r>
            <a:r>
              <a:rPr lang="en-US" altLang="nl-NL" sz="2430" b="1" dirty="0" smtClean="0">
                <a:latin typeface="Arial" panose="020B0604020202020204" pitchFamily="34" charset="0"/>
              </a:rPr>
              <a:t> </a:t>
            </a:r>
            <a:r>
              <a:rPr lang="en-US" altLang="nl-NL" sz="2430" b="1" dirty="0">
                <a:latin typeface="Arial" panose="020B0604020202020204" pitchFamily="34" charset="0"/>
              </a:rPr>
              <a:t>in de </a:t>
            </a:r>
            <a:r>
              <a:rPr lang="en-US" altLang="nl-NL" sz="2430" b="1" dirty="0" err="1">
                <a:latin typeface="Arial" panose="020B0604020202020204" pitchFamily="34" charset="0"/>
              </a:rPr>
              <a:t>Fontys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digitale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mediatheek</a:t>
            </a:r>
            <a:endParaRPr lang="en-US" altLang="nl-NL" sz="243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endParaRPr lang="en-US" altLang="nl-NL" sz="243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r>
              <a:rPr lang="en-US" altLang="nl-NL" sz="2430" b="1" dirty="0" err="1">
                <a:latin typeface="Arial" panose="020B0604020202020204" pitchFamily="34" charset="0"/>
              </a:rPr>
              <a:t>Stappenplan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informatie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zoeken</a:t>
            </a:r>
            <a:endParaRPr lang="en-US" altLang="nl-NL" sz="243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endParaRPr lang="en-US" altLang="nl-NL" sz="2430" b="1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r>
              <a:rPr lang="en-US" altLang="nl-NL" sz="2430" b="1" dirty="0" err="1">
                <a:latin typeface="Arial" panose="020B0604020202020204" pitchFamily="34" charset="0"/>
              </a:rPr>
              <a:t>Waar</a:t>
            </a:r>
            <a:r>
              <a:rPr lang="en-US" altLang="nl-NL" sz="2430" b="1" dirty="0">
                <a:latin typeface="Arial" panose="020B0604020202020204" pitchFamily="34" charset="0"/>
              </a:rPr>
              <a:t> </a:t>
            </a:r>
            <a:r>
              <a:rPr lang="en-US" altLang="nl-NL" sz="2430" b="1" dirty="0" err="1">
                <a:latin typeface="Arial" panose="020B0604020202020204" pitchFamily="34" charset="0"/>
              </a:rPr>
              <a:t>kan</a:t>
            </a:r>
            <a:r>
              <a:rPr lang="en-US" altLang="nl-NL" sz="2430" b="1" dirty="0">
                <a:latin typeface="Arial" panose="020B0604020202020204" pitchFamily="34" charset="0"/>
              </a:rPr>
              <a:t> je </a:t>
            </a:r>
            <a:r>
              <a:rPr lang="en-US" altLang="nl-NL" sz="2430" b="1" dirty="0" err="1">
                <a:latin typeface="Arial" panose="020B0604020202020204" pitchFamily="34" charset="0"/>
              </a:rPr>
              <a:t>terecht</a:t>
            </a:r>
            <a:r>
              <a:rPr lang="en-US" altLang="nl-NL" sz="2430" b="1" dirty="0">
                <a:latin typeface="Arial" panose="020B0604020202020204" pitchFamily="34" charset="0"/>
              </a:rPr>
              <a:t> met </a:t>
            </a:r>
            <a:r>
              <a:rPr lang="en-US" altLang="nl-NL" sz="2430" b="1" dirty="0" err="1">
                <a:latin typeface="Arial" panose="020B0604020202020204" pitchFamily="34" charset="0"/>
              </a:rPr>
              <a:t>vragen</a:t>
            </a:r>
            <a:r>
              <a:rPr lang="en-US" altLang="nl-NL" sz="2430" b="1" dirty="0">
                <a:latin typeface="Arial" panose="020B0604020202020204" pitchFamily="34" charset="0"/>
              </a:rPr>
              <a:t> /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nl-NL" sz="2430" b="1" dirty="0">
                <a:latin typeface="Arial" panose="020B0604020202020204" pitchFamily="34" charset="0"/>
              </a:rPr>
              <a:t>   </a:t>
            </a:r>
            <a:r>
              <a:rPr lang="en-US" altLang="nl-NL" sz="2430" b="1" dirty="0" err="1">
                <a:latin typeface="Arial" panose="020B0604020202020204" pitchFamily="34" charset="0"/>
              </a:rPr>
              <a:t>ondersteuning</a:t>
            </a:r>
            <a:r>
              <a:rPr lang="en-US" altLang="nl-NL" sz="2430" b="1" dirty="0">
                <a:latin typeface="Arial" panose="020B0604020202020204" pitchFamily="34" charset="0"/>
              </a:rPr>
              <a:t>?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r>
              <a:rPr lang="en-US" altLang="nl-NL" sz="243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  <a:buFontTx/>
              <a:buChar char="•"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133600" y="294969"/>
            <a:ext cx="5354122" cy="43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Wat </a:t>
            </a:r>
            <a:r>
              <a:rPr lang="en-US" altLang="nl-NL" sz="2970" b="1" dirty="0" err="1">
                <a:solidFill>
                  <a:schemeClr val="bg1"/>
                </a:solidFill>
                <a:latin typeface="Arial" panose="020B0604020202020204" pitchFamily="34" charset="0"/>
              </a:rPr>
              <a:t>gaan</a:t>
            </a:r>
            <a:r>
              <a:rPr lang="en-US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 we </a:t>
            </a:r>
            <a:r>
              <a:rPr lang="en-US" altLang="nl-NL" sz="2970" b="1" dirty="0" err="1">
                <a:solidFill>
                  <a:schemeClr val="bg1"/>
                </a:solidFill>
                <a:latin typeface="Arial" panose="020B0604020202020204" pitchFamily="34" charset="0"/>
              </a:rPr>
              <a:t>doen</a:t>
            </a:r>
            <a:r>
              <a:rPr lang="en-US" altLang="nl-NL" sz="2970" b="1" dirty="0">
                <a:solidFill>
                  <a:schemeClr val="bg1"/>
                </a:solidFill>
                <a:latin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263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476" y="1255871"/>
            <a:ext cx="6112193" cy="3326130"/>
          </a:xfrm>
        </p:spPr>
        <p:txBody>
          <a:bodyPr vert="horz" lIns="0" tIns="0" rIns="0" bIns="0" rtlCol="0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243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nl-NL" sz="243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  <a:buClr>
                <a:srgbClr val="333399"/>
              </a:buClr>
            </a:pPr>
            <a:endParaRPr lang="en-US" altLang="nl-NL" sz="243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64DF3-5E18-4B8A-8DA5-7BE61A4EC8D1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l-NL" sz="945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049542" y="2323148"/>
            <a:ext cx="4369832" cy="299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7429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>
              <a:latin typeface="Arial" panose="020B0604020202020204" pitchFamily="34" charset="0"/>
            </a:endParaRP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nl-NL" sz="2700">
                <a:latin typeface="Arial" panose="020B0604020202020204" pitchFamily="34" charset="0"/>
              </a:rPr>
              <a:t> Wat zoek ik?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nl-NL" sz="2700">
                <a:latin typeface="Arial" panose="020B0604020202020204" pitchFamily="34" charset="0"/>
              </a:rPr>
              <a:t> Waar en hoe zoek ik?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nl-NL" sz="2700">
                <a:latin typeface="Arial" panose="020B0604020202020204" pitchFamily="34" charset="0"/>
              </a:rPr>
              <a:t> Wat heb ik gevonden?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en-US" altLang="nl-NL" sz="2700">
                <a:latin typeface="Arial" panose="020B0604020202020204" pitchFamily="34" charset="0"/>
              </a:rPr>
              <a:t> Wat doe ik ermee?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>
              <a:latin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nl-NL" sz="2430" b="1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87" y="22467"/>
            <a:ext cx="5139255" cy="8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1947744" y="2085261"/>
            <a:ext cx="3839408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>
                <a:latin typeface="Arial" panose="020B0604020202020204" pitchFamily="34" charset="0"/>
              </a:rPr>
              <a:t>Altijd 4 stappen</a:t>
            </a:r>
            <a:r>
              <a:rPr lang="nl-NL" altLang="nl-NL" sz="297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064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5" indent="-171452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9" indent="-137162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32" indent="-137162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56" indent="-137162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79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102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26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49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466042A-6AE6-4343-883D-BAC18FDB6E8B}" type="slidenum">
              <a:rPr lang="nl-NL" altLang="nl-NL" sz="84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nl-NL" altLang="nl-NL" sz="84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2693" y="1160503"/>
            <a:ext cx="5703681" cy="346065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nl-NL" sz="1860" dirty="0"/>
              <a:t/>
            </a:r>
            <a:br>
              <a:rPr lang="nl-NL" sz="1860" dirty="0"/>
            </a:br>
            <a:r>
              <a:rPr lang="nl-NL" sz="1680" dirty="0">
                <a:solidFill>
                  <a:srgbClr val="000099"/>
                </a:solidFill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None/>
              <a:defRPr/>
            </a:pPr>
            <a:endParaRPr lang="nl-NL" sz="168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Synoniemen</a:t>
            </a:r>
          </a:p>
          <a:p>
            <a:pPr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variaties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vertalingen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schrijfwijze</a:t>
            </a:r>
          </a:p>
          <a:p>
            <a:pPr marL="0" indent="0">
              <a:buNone/>
              <a:defRPr/>
            </a:pP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  <a:defRPr/>
            </a:pPr>
            <a:r>
              <a:rPr 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Denk aan vaktermen.  </a:t>
            </a: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zie ook het stuk Onderzoeksverslag Voortplanting en ontwikkeling en het ‘basisartikel’) </a:t>
            </a: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16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680" b="1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nl-NL" sz="1860" dirty="0"/>
          </a:p>
          <a:p>
            <a:pPr>
              <a:buFont typeface="Wingdings" pitchFamily="2" charset="2"/>
              <a:buNone/>
              <a:defRPr/>
            </a:pPr>
            <a:endParaRPr lang="nl-NL" sz="1860" dirty="0"/>
          </a:p>
          <a:p>
            <a:pPr>
              <a:buFont typeface="Wingdings" pitchFamily="2" charset="2"/>
              <a:buNone/>
              <a:defRPr/>
            </a:pPr>
            <a:endParaRPr lang="nl-NL" sz="1860" dirty="0"/>
          </a:p>
        </p:txBody>
      </p:sp>
      <p:pic>
        <p:nvPicPr>
          <p:cNvPr id="15364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5967" y="280589"/>
            <a:ext cx="5460683" cy="570071"/>
          </a:xfrm>
        </p:spPr>
      </p:pic>
      <p:sp>
        <p:nvSpPr>
          <p:cNvPr id="16389" name="PIJL-OMLAAG 4"/>
          <p:cNvSpPr>
            <a:spLocks noChangeArrowheads="1"/>
          </p:cNvSpPr>
          <p:nvPr/>
        </p:nvSpPr>
        <p:spPr bwMode="auto">
          <a:xfrm rot="8662398">
            <a:off x="3368835" y="831493"/>
            <a:ext cx="355759" cy="558284"/>
          </a:xfrm>
          <a:prstGeom prst="down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lIns="60959" tIns="30480" rIns="60959" bIns="304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440">
              <a:latin typeface="Times New Roman" panose="02020603050405020304" pitchFamily="18" charset="0"/>
            </a:endParaRPr>
          </a:p>
        </p:txBody>
      </p:sp>
      <p:sp>
        <p:nvSpPr>
          <p:cNvPr id="16390" name="Rechthoek 1"/>
          <p:cNvSpPr>
            <a:spLocks noChangeArrowheads="1"/>
          </p:cNvSpPr>
          <p:nvPr/>
        </p:nvSpPr>
        <p:spPr bwMode="auto">
          <a:xfrm>
            <a:off x="432619" y="1160503"/>
            <a:ext cx="34212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9" tIns="30480" rIns="60959" bIns="304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400" b="1" dirty="0">
                <a:solidFill>
                  <a:srgbClr val="000099"/>
                </a:solidFill>
              </a:rPr>
              <a:t>   </a:t>
            </a:r>
            <a:r>
              <a:rPr lang="nl-NL" altLang="nl-NL" sz="2400" b="1" dirty="0"/>
              <a:t>Zoektermen: 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21148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192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5775" indent="-171452">
              <a:spcBef>
                <a:spcPct val="20000"/>
              </a:spcBef>
              <a:buChar char="–"/>
              <a:defRPr sz="168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85809" indent="-137162">
              <a:spcBef>
                <a:spcPct val="20000"/>
              </a:spcBef>
              <a:buChar char="•"/>
              <a:defRPr sz="144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60132" indent="-137162"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34456" indent="-137162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08779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783102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57426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331749" indent="-13716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96EDB81-CCF2-47A7-B68E-BA5EC3CCED33}" type="slidenum">
              <a:rPr lang="nl-NL" altLang="nl-NL" sz="840"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nl-NL" altLang="nl-NL" sz="840">
              <a:ea typeface="ＭＳ Ｐゴシック" panose="020B0600070205080204" pitchFamily="34" charset="-128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475" y="1166931"/>
            <a:ext cx="5861679" cy="66887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  <a:defRPr/>
            </a:pPr>
            <a:endParaRPr lang="nl-NL" sz="1860" dirty="0"/>
          </a:p>
          <a:p>
            <a:pPr>
              <a:buFontTx/>
              <a:buNone/>
              <a:defRPr/>
            </a:pPr>
            <a:endParaRPr lang="nl-NL" altLang="nl-NL" sz="189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nl-NL" altLang="nl-NL" sz="189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nl-NL" altLang="nl-NL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endParaRPr lang="nl-NL" altLang="nl-NL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  <a:defRPr/>
            </a:pPr>
            <a:r>
              <a:rPr lang="nl-NL" alt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Afbakenen </a:t>
            </a:r>
            <a:r>
              <a:rPr lang="nl-NL" altLang="nl-NL" sz="8000" b="1" dirty="0">
                <a:latin typeface="Arial" panose="020B0604020202020204" pitchFamily="34" charset="0"/>
                <a:cs typeface="Arial" panose="020B0604020202020204" pitchFamily="34" charset="0"/>
              </a:rPr>
              <a:t>op: </a:t>
            </a:r>
            <a:endParaRPr lang="nl-NL" alt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nl-NL" sz="8000" dirty="0"/>
              <a:t>  	  </a:t>
            </a: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- periode</a:t>
            </a:r>
          </a:p>
          <a:p>
            <a:pPr marL="0" indent="0">
              <a:buNone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    - taal</a:t>
            </a:r>
          </a:p>
          <a:p>
            <a:pPr marL="0" indent="0">
              <a:buNone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    - type document</a:t>
            </a:r>
          </a:p>
          <a:p>
            <a:pPr marL="0" indent="0">
              <a:buNone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    - </a:t>
            </a: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</a:p>
          <a:p>
            <a:pPr marL="0" indent="0">
              <a:buNone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    - geografie</a:t>
            </a: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8000" dirty="0">
                <a:latin typeface="Arial" panose="020B0604020202020204" pitchFamily="34" charset="0"/>
                <a:cs typeface="Arial" panose="020B0604020202020204" pitchFamily="34" charset="0"/>
              </a:rPr>
              <a:t>  …dan weet je ook beter wat je níet zoekt!</a:t>
            </a:r>
          </a:p>
          <a:p>
            <a:pPr marL="0" indent="0">
              <a:buNone/>
              <a:defRPr/>
            </a:pPr>
            <a:endParaRPr lang="nl-NL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nl-NL" sz="16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nl-NL" sz="168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0" indent="0">
              <a:buNone/>
              <a:defRPr/>
            </a:pPr>
            <a:endParaRPr lang="nl-NL" sz="1860" dirty="0"/>
          </a:p>
          <a:p>
            <a:pPr>
              <a:buFont typeface="Wingdings" pitchFamily="2" charset="2"/>
              <a:buNone/>
              <a:defRPr/>
            </a:pPr>
            <a:endParaRPr lang="nl-NL" sz="1860" dirty="0"/>
          </a:p>
          <a:p>
            <a:pPr>
              <a:buFont typeface="Wingdings" pitchFamily="2" charset="2"/>
              <a:buNone/>
              <a:defRPr/>
            </a:pPr>
            <a:endParaRPr lang="nl-NL" sz="1860" dirty="0"/>
          </a:p>
        </p:txBody>
      </p:sp>
      <p:pic>
        <p:nvPicPr>
          <p:cNvPr id="16388" name="Picture 7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5472" y="196096"/>
            <a:ext cx="5460683" cy="571143"/>
          </a:xfrm>
        </p:spPr>
      </p:pic>
      <p:sp>
        <p:nvSpPr>
          <p:cNvPr id="16389" name="PIJL-OMLAAG 4"/>
          <p:cNvSpPr>
            <a:spLocks noChangeArrowheads="1"/>
          </p:cNvSpPr>
          <p:nvPr/>
        </p:nvSpPr>
        <p:spPr bwMode="auto">
          <a:xfrm rot="10800000">
            <a:off x="2974295" y="625257"/>
            <a:ext cx="355759" cy="416962"/>
          </a:xfrm>
          <a:prstGeom prst="downArrow">
            <a:avLst>
              <a:gd name="adj1" fmla="val 50000"/>
              <a:gd name="adj2" fmla="val 498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 wrap="none" lIns="60959" tIns="30480" rIns="60959" bIns="3048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440">
              <a:latin typeface="Times New Roman" panose="02020603050405020304" pitchFamily="18" charset="0"/>
            </a:endParaRPr>
          </a:p>
        </p:txBody>
      </p:sp>
      <p:sp>
        <p:nvSpPr>
          <p:cNvPr id="16390" name="Rechthoek 1"/>
          <p:cNvSpPr>
            <a:spLocks noChangeArrowheads="1"/>
          </p:cNvSpPr>
          <p:nvPr/>
        </p:nvSpPr>
        <p:spPr bwMode="auto">
          <a:xfrm>
            <a:off x="285135" y="1042219"/>
            <a:ext cx="7256207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59" tIns="30480" rIns="60959" bIns="3048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970" b="1" dirty="0" smtClean="0">
                <a:latin typeface="Arial" panose="020B0604020202020204" pitchFamily="34" charset="0"/>
              </a:rPr>
              <a:t>Weet wat je zoekt… </a:t>
            </a:r>
            <a:endParaRPr lang="nl-NL" altLang="nl-NL" sz="297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6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491" indent="-192881">
              <a:spcBef>
                <a:spcPct val="20000"/>
              </a:spcBef>
              <a:buChar char="–"/>
              <a:defRPr sz="189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71525" indent="-154305">
              <a:spcBef>
                <a:spcPct val="20000"/>
              </a:spcBef>
              <a:buChar char="•"/>
              <a:defRPr sz="162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080135" indent="-154305">
              <a:spcBef>
                <a:spcPct val="20000"/>
              </a:spcBef>
              <a:buChar char="–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88745" indent="-154305">
              <a:spcBef>
                <a:spcPct val="20000"/>
              </a:spcBef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69735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00596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31457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623185" indent="-15430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7FA728-C316-43D9-9CBE-112ECCCF8E1A}" type="slidenum">
              <a:rPr lang="en-US" altLang="nl-NL" sz="945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nl-NL" sz="945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509475" y="1803440"/>
            <a:ext cx="6209705" cy="35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marL="381000" indent="-381000"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243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nl-NL" sz="2160" b="1" dirty="0">
                <a:latin typeface="Arial" panose="020B0604020202020204" pitchFamily="34" charset="0"/>
              </a:rPr>
              <a:t>-&gt; Maak een zoekplan</a:t>
            </a:r>
            <a:r>
              <a:rPr lang="nl-NL" altLang="nl-NL" sz="2160" dirty="0">
                <a:latin typeface="Arial" panose="020B0604020202020204" pitchFamily="34" charset="0"/>
              </a:rPr>
              <a:t> : </a:t>
            </a:r>
            <a:r>
              <a:rPr lang="nl-NL" altLang="nl-NL" sz="2160" dirty="0">
                <a:latin typeface="Arial" panose="020B0604020202020204" pitchFamily="34" charset="0"/>
                <a:hlinkClick r:id="rId3"/>
              </a:rPr>
              <a:t>http://toolbox.fontysdienstoeno.nl/definieren/zoekplan/zoekplan-literatuuroonderzoek/</a:t>
            </a:r>
            <a:endParaRPr lang="nl-NL" altLang="nl-NL" sz="216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nl-NL" altLang="nl-NL" sz="2160" b="1" dirty="0" smtClean="0">
                <a:latin typeface="Arial" panose="020B0604020202020204" pitchFamily="34" charset="0"/>
              </a:rPr>
              <a:t>Google </a:t>
            </a:r>
            <a:r>
              <a:rPr lang="nl-NL" altLang="nl-NL" sz="2160" b="1" dirty="0" err="1" smtClean="0">
                <a:latin typeface="Arial" panose="020B0604020202020204" pitchFamily="34" charset="0"/>
              </a:rPr>
              <a:t>Scholar</a:t>
            </a:r>
            <a:endParaRPr lang="nl-NL" altLang="nl-NL" sz="216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nl-NL" altLang="nl-NL" sz="2160" b="1" dirty="0">
                <a:latin typeface="Arial" panose="020B0604020202020204" pitchFamily="34" charset="0"/>
              </a:rPr>
              <a:t>Biep.nu (eigen zoekmachine Fontys)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altLang="nl-NL" sz="2160" b="1" dirty="0">
                <a:latin typeface="Arial" panose="020B0604020202020204" pitchFamily="34" charset="0"/>
              </a:rPr>
              <a:t>Fontys e-</a:t>
            </a:r>
            <a:r>
              <a:rPr lang="nl-NL" altLang="nl-NL" sz="2160" b="1" dirty="0" err="1">
                <a:latin typeface="Arial" panose="020B0604020202020204" pitchFamily="34" charset="0"/>
              </a:rPr>
              <a:t>journals</a:t>
            </a:r>
            <a:r>
              <a:rPr lang="nl-NL" altLang="nl-NL" sz="2160" b="1" dirty="0">
                <a:latin typeface="Arial" panose="020B0604020202020204" pitchFamily="34" charset="0"/>
              </a:rPr>
              <a:t> (</a:t>
            </a:r>
            <a:r>
              <a:rPr lang="nl-NL" altLang="nl-NL" sz="2160" b="1" dirty="0" err="1">
                <a:latin typeface="Arial" panose="020B0604020202020204" pitchFamily="34" charset="0"/>
              </a:rPr>
              <a:t>fulltext</a:t>
            </a:r>
            <a:r>
              <a:rPr lang="nl-NL" altLang="nl-NL" sz="2160" b="1" dirty="0">
                <a:latin typeface="Arial" panose="020B0604020202020204" pitchFamily="34" charset="0"/>
              </a:rPr>
              <a:t> artikelen)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nl-NL" altLang="nl-NL" sz="2160" b="1" dirty="0">
                <a:latin typeface="Arial" panose="020B0604020202020204" pitchFamily="34" charset="0"/>
              </a:rPr>
              <a:t>Specifieke databanken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243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nl-NL" altLang="nl-NL" sz="243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960603" y="1540907"/>
            <a:ext cx="5508902" cy="52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2970" b="1">
                <a:solidFill>
                  <a:schemeClr val="accent2"/>
                </a:solidFill>
                <a:latin typeface="Arial" panose="020B0604020202020204" pitchFamily="34" charset="0"/>
              </a:rPr>
              <a:t>      </a:t>
            </a:r>
            <a:r>
              <a:rPr lang="nl-NL" altLang="nl-NL" sz="2970" b="1">
                <a:latin typeface="Arial" panose="020B0604020202020204" pitchFamily="34" charset="0"/>
              </a:rPr>
              <a:t>Waar zoek ik?</a:t>
            </a:r>
            <a:endParaRPr lang="nl-NL" altLang="nl-NL" sz="2970">
              <a:latin typeface="Arial" panose="020B0604020202020204" pitchFamily="34" charset="0"/>
            </a:endParaRPr>
          </a:p>
        </p:txBody>
      </p:sp>
      <p:pic>
        <p:nvPicPr>
          <p:cNvPr id="17413" name="Picture 8" descr="fa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40" y="192763"/>
            <a:ext cx="6142196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PIJL-OMHOOG 7"/>
          <p:cNvSpPr>
            <a:spLocks noChangeArrowheads="1"/>
          </p:cNvSpPr>
          <p:nvPr/>
        </p:nvSpPr>
        <p:spPr bwMode="auto">
          <a:xfrm rot="2211879">
            <a:off x="4167288" y="821829"/>
            <a:ext cx="364331" cy="732949"/>
          </a:xfrm>
          <a:prstGeom prst="up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35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0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2189917" y="1266587"/>
            <a:ext cx="4897041" cy="5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959" tIns="30480" rIns="60959" bIns="30480">
            <a:spAutoFit/>
          </a:bodyPr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nl-NL" altLang="nl-NL" sz="2640" b="1" dirty="0">
                <a:solidFill>
                  <a:schemeClr val="accent2"/>
                </a:solidFill>
              </a:rPr>
              <a:t>      </a:t>
            </a:r>
            <a:r>
              <a:rPr lang="nl-NL" altLang="nl-NL" sz="2970" b="1" dirty="0"/>
              <a:t>Hoe zoek ik?</a:t>
            </a:r>
            <a:endParaRPr lang="nl-NL" altLang="nl-NL" sz="2970" dirty="0"/>
          </a:p>
        </p:txBody>
      </p:sp>
      <p:pic>
        <p:nvPicPr>
          <p:cNvPr id="20483" name="Picture 8" descr="f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34" y="233633"/>
            <a:ext cx="5459611" cy="571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PIJL-OMHOOG 7"/>
          <p:cNvSpPr>
            <a:spLocks noChangeArrowheads="1"/>
          </p:cNvSpPr>
          <p:nvPr/>
        </p:nvSpPr>
        <p:spPr bwMode="auto">
          <a:xfrm rot="2211879">
            <a:off x="4106086" y="705110"/>
            <a:ext cx="323612" cy="651510"/>
          </a:xfrm>
          <a:prstGeom prst="upArrow">
            <a:avLst>
              <a:gd name="adj1" fmla="val 50000"/>
              <a:gd name="adj2" fmla="val 498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0959" tIns="30480" rIns="60959" bIns="30480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nl-NL" altLang="nl-NL" sz="1200" b="1"/>
          </a:p>
        </p:txBody>
      </p:sp>
      <p:sp>
        <p:nvSpPr>
          <p:cNvPr id="19461" name="Rechthoek 5"/>
          <p:cNvSpPr>
            <a:spLocks noChangeArrowheads="1"/>
          </p:cNvSpPr>
          <p:nvPr/>
        </p:nvSpPr>
        <p:spPr bwMode="auto">
          <a:xfrm>
            <a:off x="1790224" y="1967389"/>
            <a:ext cx="5163860" cy="274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nl-NL" altLang="nl-NL" sz="1620" dirty="0"/>
              <a:t>Geavanceerd zoeken / combineren van termen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nl-NL" altLang="nl-NL" sz="1620" dirty="0"/>
              <a:t>AND/OR/NOT: </a:t>
            </a:r>
            <a:r>
              <a:rPr lang="nl-NL" altLang="nl-NL" sz="1620" i="1" dirty="0"/>
              <a:t>zweefvliegen AND insecten</a:t>
            </a:r>
            <a:r>
              <a:rPr lang="nl-NL" altLang="nl-NL" sz="1620" dirty="0"/>
              <a:t>, </a:t>
            </a:r>
            <a:r>
              <a:rPr lang="nl-NL" altLang="nl-NL" sz="1620" i="1" dirty="0"/>
              <a:t>mieren OR </a:t>
            </a:r>
            <a:r>
              <a:rPr lang="nl-NL" altLang="nl-NL" sz="1620" i="1" dirty="0" err="1"/>
              <a:t>formicidae</a:t>
            </a:r>
            <a:r>
              <a:rPr lang="nl-NL" altLang="nl-NL" sz="1620" dirty="0"/>
              <a:t>, </a:t>
            </a:r>
            <a:r>
              <a:rPr lang="nl-NL" altLang="nl-NL" sz="1620" i="1" dirty="0"/>
              <a:t>berenklauw NOT snack</a:t>
            </a:r>
          </a:p>
          <a:p>
            <a:pPr eaLnBrk="1" hangingPunct="1">
              <a:buFontTx/>
              <a:buChar char="-"/>
              <a:defRPr/>
            </a:pPr>
            <a:r>
              <a:rPr lang="nl-NL" altLang="nl-NL" sz="1620" dirty="0" err="1"/>
              <a:t>Trunceren</a:t>
            </a:r>
            <a:r>
              <a:rPr lang="nl-NL" altLang="nl-NL" sz="1620" dirty="0"/>
              <a:t>: </a:t>
            </a:r>
            <a:r>
              <a:rPr lang="nl-NL" altLang="nl-NL" sz="1620" i="1" dirty="0" err="1"/>
              <a:t>allerg</a:t>
            </a:r>
            <a:r>
              <a:rPr lang="nl-NL" altLang="nl-NL" sz="1620" i="1" dirty="0"/>
              <a:t>*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nl-NL" altLang="nl-NL" sz="1620" dirty="0"/>
              <a:t>“” : zoek op exacte tekst: </a:t>
            </a:r>
            <a:r>
              <a:rPr lang="nl-NL" altLang="nl-NL" sz="1620" i="1" dirty="0"/>
              <a:t>“immunologische reactie”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nl-NL" altLang="nl-NL" sz="1620" dirty="0"/>
              <a:t>Pdf : zoek alleen pdf-bestanden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nl-NL" altLang="nl-NL" sz="168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nl-NL" altLang="nl-NL" sz="1680" b="1" dirty="0"/>
              <a:t>Elke databank heeft opties om je zoekvraag te verfijnen.</a:t>
            </a: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nl-NL" altLang="nl-NL" sz="108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nl-NL" altLang="nl-NL" sz="108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2" r="23248" b="19357"/>
          <a:stretch>
            <a:fillRect/>
          </a:stretch>
        </p:blipFill>
        <p:spPr bwMode="auto">
          <a:xfrm>
            <a:off x="1181576" y="1224796"/>
            <a:ext cx="6782991" cy="34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el 1"/>
          <p:cNvSpPr>
            <a:spLocks noGrp="1"/>
          </p:cNvSpPr>
          <p:nvPr>
            <p:ph type="title" idx="4294967295"/>
          </p:nvPr>
        </p:nvSpPr>
        <p:spPr>
          <a:xfrm>
            <a:off x="2243495" y="166092"/>
            <a:ext cx="5633204" cy="678299"/>
          </a:xfr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nl-NL" altLang="nl-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Scholar.google.nl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Tijdelijke aanduiding voor dianummer 3"/>
          <p:cNvSpPr txBox="1">
            <a:spLocks noGrp="1"/>
          </p:cNvSpPr>
          <p:nvPr/>
        </p:nvSpPr>
        <p:spPr bwMode="auto">
          <a:xfrm>
            <a:off x="6058258" y="4685943"/>
            <a:ext cx="159984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 defTabSz="1016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B99542-6728-44E3-B5F1-B73D225C1AEF}" type="slidenum">
              <a:rPr lang="nl-NL" altLang="nl-NL" sz="743"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743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1218009" y="1723072"/>
            <a:ext cx="937618" cy="36861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  <p:sp>
        <p:nvSpPr>
          <p:cNvPr id="23558" name="Oval 8"/>
          <p:cNvSpPr>
            <a:spLocks noChangeArrowheads="1"/>
          </p:cNvSpPr>
          <p:nvPr/>
        </p:nvSpPr>
        <p:spPr bwMode="auto">
          <a:xfrm>
            <a:off x="5381030" y="1855946"/>
            <a:ext cx="1354455" cy="47148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  <p:sp>
        <p:nvSpPr>
          <p:cNvPr id="23559" name="Oval 8"/>
          <p:cNvSpPr>
            <a:spLocks noChangeArrowheads="1"/>
          </p:cNvSpPr>
          <p:nvPr/>
        </p:nvSpPr>
        <p:spPr bwMode="auto">
          <a:xfrm>
            <a:off x="1311236" y="2971443"/>
            <a:ext cx="932259" cy="282893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2530674" y="2286714"/>
            <a:ext cx="744736" cy="21752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2335649" y="2884647"/>
            <a:ext cx="388977" cy="143589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620"/>
          </a:p>
        </p:txBody>
      </p:sp>
    </p:spTree>
    <p:extLst>
      <p:ext uri="{BB962C8B-B14F-4D97-AF65-F5344CB8AC3E}">
        <p14:creationId xmlns:p14="http://schemas.microsoft.com/office/powerpoint/2010/main" val="5722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12544" b="2127"/>
          <a:stretch>
            <a:fillRect/>
          </a:stretch>
        </p:blipFill>
        <p:spPr bwMode="auto">
          <a:xfrm>
            <a:off x="2254211" y="1308378"/>
            <a:ext cx="5112424" cy="37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243" y="4175880"/>
            <a:ext cx="681514" cy="4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hthoek 4"/>
          <p:cNvSpPr>
            <a:spLocks noChangeArrowheads="1"/>
          </p:cNvSpPr>
          <p:nvPr/>
        </p:nvSpPr>
        <p:spPr bwMode="auto">
          <a:xfrm>
            <a:off x="3293806" y="147484"/>
            <a:ext cx="270979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620" dirty="0">
                <a:solidFill>
                  <a:schemeClr val="bg1"/>
                </a:solidFill>
                <a:latin typeface="Arial" panose="020B0604020202020204" pitchFamily="34" charset="0"/>
              </a:rPr>
              <a:t>https://fontys.nl/Moller.htm</a:t>
            </a:r>
          </a:p>
        </p:txBody>
      </p:sp>
      <p:pic>
        <p:nvPicPr>
          <p:cNvPr id="27653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799" y="2863215"/>
            <a:ext cx="681514" cy="4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49" y="2863215"/>
            <a:ext cx="681514" cy="4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1226E69C3B58419FE7586DFF5A9C50" ma:contentTypeVersion="0" ma:contentTypeDescription="Een nieuw document maken." ma:contentTypeScope="" ma:versionID="0b5765e3294c8133fd3c13da3656194f">
  <xsd:schema xmlns:xsd="http://www.w3.org/2001/XMLSchema" xmlns:xs="http://www.w3.org/2001/XMLSchema" xmlns:p="http://schemas.microsoft.com/office/2006/metadata/properties" xmlns:ns2="156c0861-0784-4a3d-ac88-778b2f64c3e1" targetNamespace="http://schemas.microsoft.com/office/2006/metadata/properties" ma:root="true" ma:fieldsID="fe2d6d7e5ccfbd4fd3693d7fa9762484" ns2:_="">
    <xsd:import namespace="156c0861-0784-4a3d-ac88-778b2f64c3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6c0861-0784-4a3d-ac88-778b2f64c3e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56c0861-0784-4a3d-ac88-778b2f64c3e1">CUHAW3YNXYKH-3156-834</_dlc_DocId>
    <_dlc_DocIdUrl xmlns="156c0861-0784-4a3d-ac88-778b2f64c3e1">
      <Url>https://connect.fontys.nl/instituten/flot/sw/flotmedewerkers/Team Mediatheek/_layouts/15/DocIdRedir.aspx?ID=CUHAW3YNXYKH-3156-834</Url>
      <Description>CUHAW3YNXYKH-3156-834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284C6-3EA8-4CAF-BD85-5606D6A0A85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A718453-3C84-4876-9D37-D2EFBE4A4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6c0861-0784-4a3d-ac88-778b2f64c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93461C-FE4D-4009-A7A5-D12A750FECF7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56c0861-0784-4a3d-ac88-778b2f64c3e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407903D-2663-49A1-AD12-C72889A670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258</Words>
  <Application>Microsoft Office PowerPoint</Application>
  <PresentationFormat>Diavoorstelling (16:9)</PresentationFormat>
  <Paragraphs>116</Paragraphs>
  <Slides>17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Fontys Frutiger</vt:lpstr>
      <vt:lpstr>Times New Roman</vt:lpstr>
      <vt:lpstr>Wingdings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Scholar.google.nl</vt:lpstr>
      <vt:lpstr>PowerPoint-presentatie</vt:lpstr>
      <vt:lpstr>  https://fontys.nl/Moller/Opleidingen/Biologie.htm   </vt:lpstr>
      <vt:lpstr>PubMed</vt:lpstr>
      <vt:lpstr>PowerPoint-presentatie</vt:lpstr>
      <vt:lpstr>PowerPoint-presentatie</vt:lpstr>
      <vt:lpstr>PowerPoint-presentatie</vt:lpstr>
      <vt:lpstr>PowerPoint-presentatie</vt:lpstr>
      <vt:lpstr> Literatuurhelpdesk Moller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Vincent</dc:creator>
  <cp:lastModifiedBy>Knubben,Jos J.H.</cp:lastModifiedBy>
  <cp:revision>10</cp:revision>
  <dcterms:created xsi:type="dcterms:W3CDTF">2018-11-07T16:00:23Z</dcterms:created>
  <dcterms:modified xsi:type="dcterms:W3CDTF">2018-12-03T10:58:53Z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0x010100651226E69C3B58419FE7586DFF5A9C50</vt:lpwstr>
  </property>
  <property fmtid="{D5CDD505-2E9C-101B-9397-08002B2CF9AE}" pid="3" name="_dlc_DocIdItemGuid">
    <vt:lpwstr>ca7dcd58-9ac8-42c0-9ad6-3602672de915</vt:lpwstr>
  </property>
</Properties>
</file>