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35"/>
  </p:notesMasterIdLst>
  <p:sldIdLst>
    <p:sldId id="259" r:id="rId6"/>
    <p:sldId id="260" r:id="rId7"/>
    <p:sldId id="261" r:id="rId8"/>
    <p:sldId id="263" r:id="rId9"/>
    <p:sldId id="316" r:id="rId10"/>
    <p:sldId id="318" r:id="rId11"/>
    <p:sldId id="309" r:id="rId12"/>
    <p:sldId id="266" r:id="rId13"/>
    <p:sldId id="312" r:id="rId14"/>
    <p:sldId id="264" r:id="rId15"/>
    <p:sldId id="319" r:id="rId16"/>
    <p:sldId id="310" r:id="rId17"/>
    <p:sldId id="302" r:id="rId18"/>
    <p:sldId id="322" r:id="rId19"/>
    <p:sldId id="323" r:id="rId20"/>
    <p:sldId id="296" r:id="rId21"/>
    <p:sldId id="268" r:id="rId22"/>
    <p:sldId id="272" r:id="rId23"/>
    <p:sldId id="335" r:id="rId24"/>
    <p:sldId id="276" r:id="rId25"/>
    <p:sldId id="334" r:id="rId26"/>
    <p:sldId id="277" r:id="rId27"/>
    <p:sldId id="317" r:id="rId28"/>
    <p:sldId id="280" r:id="rId29"/>
    <p:sldId id="279" r:id="rId30"/>
    <p:sldId id="327" r:id="rId31"/>
    <p:sldId id="333" r:id="rId32"/>
    <p:sldId id="332" r:id="rId33"/>
    <p:sldId id="292" r:id="rId34"/>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66"/>
    <a:srgbClr val="D60093"/>
    <a:srgbClr val="990099"/>
    <a:srgbClr val="663366"/>
    <a:srgbClr val="80008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3" autoAdjust="0"/>
    <p:restoredTop sz="94632"/>
  </p:normalViewPr>
  <p:slideViewPr>
    <p:cSldViewPr snapToGrid="0" snapToObjects="1">
      <p:cViewPr varScale="1">
        <p:scale>
          <a:sx n="97" d="100"/>
          <a:sy n="97" d="100"/>
        </p:scale>
        <p:origin x="6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C15836-D9C2-40CA-A255-9B4604BD3BFA}" type="datetimeFigureOut">
              <a:rPr lang="nl-NL" smtClean="0"/>
              <a:t>9-3-2022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D98B69-1437-4B81-A078-215AA98B2014}" type="slidenum">
              <a:rPr lang="nl-NL" smtClean="0"/>
              <a:t>‹nr.›</a:t>
            </a:fld>
            <a:endParaRPr lang="nl-NL"/>
          </a:p>
        </p:txBody>
      </p:sp>
    </p:spTree>
    <p:extLst>
      <p:ext uri="{BB962C8B-B14F-4D97-AF65-F5344CB8AC3E}">
        <p14:creationId xmlns:p14="http://schemas.microsoft.com/office/powerpoint/2010/main" val="3311891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martinlutherking.or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14C2FA7-5392-4C72-B9F5-5D78D39B5947}" type="slidenum">
              <a:rPr lang="nl-NL" altLang="nl-NL" smtClean="0"/>
              <a:pPr>
                <a:spcBef>
                  <a:spcPct val="0"/>
                </a:spcBef>
              </a:pPr>
              <a:t>1</a:t>
            </a:fld>
            <a:endParaRPr lang="nl-NL" altLang="nl-NL"/>
          </a:p>
        </p:txBody>
      </p:sp>
      <p:sp>
        <p:nvSpPr>
          <p:cNvPr id="6147" name="Rectangle 2"/>
          <p:cNvSpPr>
            <a:spLocks noGrp="1" noRot="1" noChangeAspect="1" noChangeArrowheads="1" noTextEdit="1"/>
          </p:cNvSpPr>
          <p:nvPr>
            <p:ph type="sldImg"/>
          </p:nvPr>
        </p:nvSpPr>
        <p:spPr>
          <a:xfrm>
            <a:off x="109538" y="741363"/>
            <a:ext cx="6578600" cy="3702050"/>
          </a:xfrm>
          <a:ln/>
        </p:spPr>
      </p:sp>
      <p:sp>
        <p:nvSpPr>
          <p:cNvPr id="6148" name="Rectangle 3"/>
          <p:cNvSpPr>
            <a:spLocks noGrp="1" noChangeArrowheads="1"/>
          </p:cNvSpPr>
          <p:nvPr>
            <p:ph type="body" idx="1"/>
          </p:nvPr>
        </p:nvSpPr>
        <p:spPr>
          <a:noFill/>
        </p:spPr>
        <p:txBody>
          <a:bodyPr/>
          <a:lstStyle/>
          <a:p>
            <a:pPr eaLnBrk="1" hangingPunct="1"/>
            <a:endParaRPr lang="nl-NL" altLang="nl-NL">
              <a:latin typeface="Arial" panose="020B0604020202020204" pitchFamily="34" charset="0"/>
            </a:endParaRPr>
          </a:p>
        </p:txBody>
      </p:sp>
    </p:spTree>
    <p:extLst>
      <p:ext uri="{BB962C8B-B14F-4D97-AF65-F5344CB8AC3E}">
        <p14:creationId xmlns:p14="http://schemas.microsoft.com/office/powerpoint/2010/main" val="553084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09538" y="741363"/>
            <a:ext cx="6578600" cy="3702050"/>
          </a:xfrm>
          <a:ln/>
        </p:spPr>
      </p:sp>
      <p:sp>
        <p:nvSpPr>
          <p:cNvPr id="112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NL">
              <a:latin typeface="Times New Roman" panose="02020603050405020304" pitchFamily="18" charset="0"/>
            </a:endParaRPr>
          </a:p>
        </p:txBody>
      </p:sp>
    </p:spTree>
    <p:extLst>
      <p:ext uri="{BB962C8B-B14F-4D97-AF65-F5344CB8AC3E}">
        <p14:creationId xmlns:p14="http://schemas.microsoft.com/office/powerpoint/2010/main" val="4210335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mogelijke criteria bij boeken</a:t>
            </a:r>
            <a:r>
              <a:rPr lang="nl-NL" baseline="0" dirty="0"/>
              <a:t> en artikelen gelden ook voor internetbronnen. Al zal daar de betrouwbaarheid en deskundigheid soms wat lastiger te achterhalen zijn. </a:t>
            </a:r>
          </a:p>
          <a:p>
            <a:r>
              <a:rPr lang="nl-NL" baseline="0" dirty="0"/>
              <a:t>Ook hier is het goed om zelf een aantal voorbeelden achter de hand te houden van websites betreffende je vakgebied. Je kent beslist een aantal goede websites die je de studenten kunt tonen en daarbij de criteria waarop je dat baseert. </a:t>
            </a:r>
          </a:p>
          <a:p>
            <a:endParaRPr lang="nl-NL" baseline="0" dirty="0"/>
          </a:p>
          <a:p>
            <a:pPr fontAlgn="base"/>
            <a:r>
              <a:rPr lang="nl-NL" baseline="0" dirty="0"/>
              <a:t>Eventueel kan de site van </a:t>
            </a:r>
            <a:r>
              <a:rPr lang="nl-NL" sz="1200" u="sng" kern="1200" dirty="0">
                <a:solidFill>
                  <a:schemeClr val="tx1"/>
                </a:solidFill>
                <a:effectLst/>
                <a:latin typeface="+mn-lt"/>
                <a:ea typeface="+mn-ea"/>
                <a:cs typeface="+mn-cs"/>
                <a:hlinkClick r:id="rId3"/>
              </a:rPr>
              <a:t>www.martinlutherking.org</a:t>
            </a:r>
            <a:r>
              <a:rPr lang="nl-NL" sz="1200" u="sng" kern="1200" dirty="0">
                <a:solidFill>
                  <a:schemeClr val="tx1"/>
                </a:solidFill>
                <a:effectLst/>
                <a:latin typeface="+mn-lt"/>
                <a:ea typeface="+mn-ea"/>
                <a:cs typeface="+mn-cs"/>
              </a:rPr>
              <a:t> </a:t>
            </a:r>
            <a:r>
              <a:rPr lang="nl-NL" sz="1200" u="none" kern="1200" dirty="0">
                <a:solidFill>
                  <a:schemeClr val="tx1"/>
                </a:solidFill>
                <a:effectLst/>
                <a:latin typeface="+mn-lt"/>
                <a:ea typeface="+mn-ea"/>
                <a:cs typeface="+mn-cs"/>
              </a:rPr>
              <a:t>als</a:t>
            </a:r>
            <a:r>
              <a:rPr lang="nl-NL" sz="1200" u="none" kern="1200" baseline="0" dirty="0">
                <a:solidFill>
                  <a:schemeClr val="tx1"/>
                </a:solidFill>
                <a:effectLst/>
                <a:latin typeface="+mn-lt"/>
                <a:ea typeface="+mn-ea"/>
                <a:cs typeface="+mn-cs"/>
              </a:rPr>
              <a:t> voorbeeld genomen worden. Deze site kom je na een zoekactie via Google eigenlijk altijd tegen. </a:t>
            </a:r>
            <a:r>
              <a:rPr lang="nl-NL" sz="1200" kern="1200" dirty="0">
                <a:solidFill>
                  <a:schemeClr val="tx1"/>
                </a:solidFill>
                <a:effectLst/>
                <a:latin typeface="+mn-lt"/>
                <a:ea typeface="+mn-ea"/>
                <a:cs typeface="+mn-cs"/>
              </a:rPr>
              <a:t>Je vindt er artikelen, verwijzingen, foto’s ?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Schijn bedriegt: Zie onderaan de pagina. Daar vind je dat deze website  wordt beheerd door het Stormfront.  De website leidt dus naar een extreemrechtse, fascistische website. </a:t>
            </a:r>
          </a:p>
          <a:p>
            <a:endParaRPr lang="nl-NL" u="none"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16</a:t>
            </a:fld>
            <a:endParaRPr lang="nl-NL"/>
          </a:p>
        </p:txBody>
      </p:sp>
    </p:spTree>
    <p:extLst>
      <p:ext uri="{BB962C8B-B14F-4D97-AF65-F5344CB8AC3E}">
        <p14:creationId xmlns:p14="http://schemas.microsoft.com/office/powerpoint/2010/main" val="3232504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6B39710-D058-45AD-8AD8-8605F29475F8}" type="slidenum">
              <a:rPr lang="nl-NL" altLang="nl-NL" smtClean="0"/>
              <a:pPr>
                <a:spcBef>
                  <a:spcPct val="0"/>
                </a:spcBef>
              </a:pPr>
              <a:t>17</a:t>
            </a:fld>
            <a:endParaRPr lang="nl-NL" altLang="nl-NL"/>
          </a:p>
        </p:txBody>
      </p:sp>
      <p:sp>
        <p:nvSpPr>
          <p:cNvPr id="18435" name="Rectangle 2"/>
          <p:cNvSpPr>
            <a:spLocks noGrp="1" noRot="1" noChangeAspect="1" noChangeArrowheads="1" noTextEdit="1"/>
          </p:cNvSpPr>
          <p:nvPr>
            <p:ph type="sldImg"/>
          </p:nvPr>
        </p:nvSpPr>
        <p:spPr>
          <a:xfrm>
            <a:off x="109538" y="741363"/>
            <a:ext cx="6578600" cy="3702050"/>
          </a:xfrm>
          <a:ln/>
        </p:spPr>
      </p:sp>
      <p:sp>
        <p:nvSpPr>
          <p:cNvPr id="18436" name="Rectangle 3"/>
          <p:cNvSpPr>
            <a:spLocks noGrp="1" noChangeArrowheads="1"/>
          </p:cNvSpPr>
          <p:nvPr>
            <p:ph type="body" idx="1"/>
          </p:nvPr>
        </p:nvSpPr>
        <p:spPr>
          <a:noFill/>
        </p:spPr>
        <p:txBody>
          <a:bodyPr/>
          <a:lstStyle/>
          <a:p>
            <a:pPr eaLnBrk="1" hangingPunct="1">
              <a:lnSpc>
                <a:spcPct val="90000"/>
              </a:lnSpc>
            </a:pPr>
            <a:endParaRPr lang="nl-NL" altLang="nl-NL">
              <a:latin typeface="Arial" panose="020B0604020202020204" pitchFamily="34" charset="0"/>
            </a:endParaRPr>
          </a:p>
        </p:txBody>
      </p:sp>
    </p:spTree>
    <p:extLst>
      <p:ext uri="{BB962C8B-B14F-4D97-AF65-F5344CB8AC3E}">
        <p14:creationId xmlns:p14="http://schemas.microsoft.com/office/powerpoint/2010/main" val="2177898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jdelijke aanduiding voor dia-afbeelding 1"/>
          <p:cNvSpPr>
            <a:spLocks noGrp="1" noRot="1" noChangeAspect="1" noTextEdit="1"/>
          </p:cNvSpPr>
          <p:nvPr>
            <p:ph type="sldImg"/>
          </p:nvPr>
        </p:nvSpPr>
        <p:spPr>
          <a:xfrm>
            <a:off x="109538" y="741363"/>
            <a:ext cx="6578600" cy="3702050"/>
          </a:xfrm>
          <a:ln/>
        </p:spPr>
      </p:sp>
      <p:sp>
        <p:nvSpPr>
          <p:cNvPr id="29699" name="Tijdelijke aanduiding voor notities 2"/>
          <p:cNvSpPr>
            <a:spLocks noGrp="1"/>
          </p:cNvSpPr>
          <p:nvPr>
            <p:ph type="body" idx="1"/>
          </p:nvPr>
        </p:nvSpPr>
        <p:spPr>
          <a:noFill/>
        </p:spPr>
        <p:txBody>
          <a:bodyPr/>
          <a:lstStyle/>
          <a:p>
            <a:endParaRPr lang="nl-NL" altLang="nl-NL">
              <a:latin typeface="Arial" panose="020B0604020202020204" pitchFamily="34" charset="0"/>
            </a:endParaRPr>
          </a:p>
        </p:txBody>
      </p:sp>
      <p:sp>
        <p:nvSpPr>
          <p:cNvPr id="29700" name="Tijdelijke aanduiding voor dianumm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54ADB78-6D97-488D-95DB-EBF957F1A10A}" type="slidenum">
              <a:rPr lang="nl-NL" altLang="nl-NL" smtClean="0"/>
              <a:pPr/>
              <a:t>22</a:t>
            </a:fld>
            <a:endParaRPr lang="nl-NL" altLang="nl-NL"/>
          </a:p>
        </p:txBody>
      </p:sp>
    </p:spTree>
    <p:extLst>
      <p:ext uri="{BB962C8B-B14F-4D97-AF65-F5344CB8AC3E}">
        <p14:creationId xmlns:p14="http://schemas.microsoft.com/office/powerpoint/2010/main" val="453917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nl-NL"/>
              <a:t>Klik om stijl te bewerken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9-3-2022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2432981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4" name="Picture 13" descr="VIN_OUTLIN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31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FONTYS_LOGO_PAARS_RGB.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600" y="114300"/>
            <a:ext cx="114585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1362_00_002_FONTYS_DENK_GROTER_RGB.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25227" y="571500"/>
            <a:ext cx="1467326" cy="1101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4"/>
          <p:cNvSpPr>
            <a:spLocks noGrp="1" noChangeArrowheads="1"/>
          </p:cNvSpPr>
          <p:nvPr>
            <p:ph type="title"/>
          </p:nvPr>
        </p:nvSpPr>
        <p:spPr bwMode="auto">
          <a:xfrm>
            <a:off x="1905002" y="300037"/>
            <a:ext cx="5334000" cy="271463"/>
          </a:xfrm>
          <a:prstGeom prst="rect">
            <a:avLst/>
          </a:prstGeom>
          <a:noFill/>
          <a:ln w="12700">
            <a:noFill/>
            <a:miter lim="800000"/>
            <a:headEnd/>
            <a:tailEnd/>
          </a:ln>
        </p:spPr>
        <p:txBody>
          <a:bodyPr lIns="0" tIns="0" rIns="105924" bIns="0" anchor="t"/>
          <a:lstStyle/>
          <a:p>
            <a:pPr lvl="0"/>
            <a:endParaRPr lang="en-US" dirty="0"/>
          </a:p>
        </p:txBody>
      </p:sp>
      <p:sp>
        <p:nvSpPr>
          <p:cNvPr id="14" name="Content Placeholder 2"/>
          <p:cNvSpPr>
            <a:spLocks noGrp="1"/>
          </p:cNvSpPr>
          <p:nvPr>
            <p:ph idx="1"/>
          </p:nvPr>
        </p:nvSpPr>
        <p:spPr>
          <a:xfrm>
            <a:off x="457200" y="1377554"/>
            <a:ext cx="7086600" cy="3456384"/>
          </a:xfrm>
          <a:prstGeom prst="rect">
            <a:avLst/>
          </a:prstGeom>
        </p:spPr>
        <p:txBody>
          <a:bodyPr lIns="0" tIns="0" rIns="0" bIns="0"/>
          <a:lstStyle/>
          <a:p>
            <a:pPr lvl="0"/>
            <a:r>
              <a:rPr lang="nl-NL" dirty="0"/>
              <a:t>Click to </a:t>
            </a:r>
            <a:r>
              <a:rPr lang="nl-NL" dirty="0" err="1"/>
              <a:t>edit</a:t>
            </a:r>
            <a:r>
              <a:rPr lang="nl-NL" dirty="0"/>
              <a:t> </a:t>
            </a:r>
            <a:r>
              <a:rPr lang="nl-NL" dirty="0" err="1"/>
              <a:t>Master</a:t>
            </a:r>
            <a:r>
              <a:rPr lang="nl-NL" dirty="0"/>
              <a:t> </a:t>
            </a:r>
            <a:r>
              <a:rPr lang="nl-NL" dirty="0" err="1"/>
              <a:t>text</a:t>
            </a:r>
            <a:r>
              <a:rPr lang="nl-NL" dirty="0"/>
              <a:t> </a:t>
            </a:r>
            <a:r>
              <a:rPr lang="nl-NL" dirty="0" err="1"/>
              <a:t>styles</a:t>
            </a:r>
            <a:endParaRPr lang="nl-NL" dirty="0"/>
          </a:p>
          <a:p>
            <a:pPr lvl="1"/>
            <a:r>
              <a:rPr lang="nl-NL" dirty="0" err="1"/>
              <a:t>Second</a:t>
            </a:r>
            <a:r>
              <a:rPr lang="nl-NL" dirty="0"/>
              <a:t>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Tree>
    <p:extLst>
      <p:ext uri="{BB962C8B-B14F-4D97-AF65-F5344CB8AC3E}">
        <p14:creationId xmlns:p14="http://schemas.microsoft.com/office/powerpoint/2010/main" val="2686960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nl-NL"/>
              <a:t>Klik om stijl te bewerken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9-3-2022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2620055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9-3-2022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3330445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nl-NL"/>
              <a:t>Klik om stijl te bewerken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9-3-2022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2769969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nl-NL"/>
              <a:t>Tekststijl van het model bewerken
Tweede niveau
Derde niveau
Vierde niveau
Vijfde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7865E9C4-3B36-0A44-9CDD-251506ADEF32}" type="datetimeFigureOut">
              <a:rPr lang="nl-NL" smtClean="0"/>
              <a:t>9-3-2022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3193658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5E9C4-3B36-0A44-9CDD-251506ADEF32}" type="datetimeFigureOut">
              <a:rPr lang="nl-NL" smtClean="0"/>
              <a:t>9-3-2022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1751963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NL"/>
              <a:t>Klik om stijl te bewerken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
Tweede niveau
Derde niveau
Vierde niveau
Vijfde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7865E9C4-3B36-0A44-9CDD-251506ADEF32}" type="datetimeFigureOut">
              <a:rPr lang="nl-NL" smtClean="0"/>
              <a:t>9-3-2022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1392409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7865E9C4-3B36-0A44-9CDD-251506ADEF32}" type="datetimeFigureOut">
              <a:rPr lang="nl-NL" smtClean="0"/>
              <a:t>9-3-2022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1369051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9-3-2022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368014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9-3-2022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1161651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687C9BB0-B05C-F84F-A235-79E209284FE3}"/>
              </a:ext>
            </a:extLst>
          </p:cNvPr>
          <p:cNvSpPr/>
          <p:nvPr userDrawn="1"/>
        </p:nvSpPr>
        <p:spPr>
          <a:xfrm>
            <a:off x="0" y="0"/>
            <a:ext cx="9144000" cy="5154321"/>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9" name="Tijdelijke aanduiding voor inhoud 5">
            <a:extLst>
              <a:ext uri="{FF2B5EF4-FFF2-40B4-BE49-F238E27FC236}">
                <a16:creationId xmlns:a16="http://schemas.microsoft.com/office/drawing/2014/main" id="{B9C5BBAD-23E9-1A47-9154-A683A794B0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942" t="41890"/>
          <a:stretch/>
        </p:blipFill>
        <p:spPr>
          <a:xfrm>
            <a:off x="6863567" y="2165443"/>
            <a:ext cx="2291254" cy="2988878"/>
          </a:xfrm>
          <a:prstGeom prst="rect">
            <a:avLst/>
          </a:prstGeom>
        </p:spPr>
      </p:pic>
      <p:sp>
        <p:nvSpPr>
          <p:cNvPr id="2" name="Title 1"/>
          <p:cNvSpPr>
            <a:spLocks noGrp="1"/>
          </p:cNvSpPr>
          <p:nvPr>
            <p:ph type="title"/>
          </p:nvPr>
        </p:nvSpPr>
        <p:spPr>
          <a:xfrm>
            <a:off x="1209964" y="891310"/>
            <a:ext cx="7300624" cy="2530548"/>
          </a:xfrm>
        </p:spPr>
        <p:txBody>
          <a:bodyPr anchor="b"/>
          <a:lstStyle>
            <a:lvl1pPr>
              <a:defRPr sz="4500"/>
            </a:lvl1pPr>
          </a:lstStyle>
          <a:p>
            <a:r>
              <a:rPr lang="nl-NL" dirty="0"/>
              <a:t>Klik om stijl te bewerken</a:t>
            </a:r>
            <a:endParaRPr lang="en-US" dirty="0"/>
          </a:p>
        </p:txBody>
      </p:sp>
      <p:sp>
        <p:nvSpPr>
          <p:cNvPr id="3" name="Text Placeholder 2"/>
          <p:cNvSpPr>
            <a:spLocks noGrp="1"/>
          </p:cNvSpPr>
          <p:nvPr>
            <p:ph type="body" idx="1"/>
          </p:nvPr>
        </p:nvSpPr>
        <p:spPr>
          <a:xfrm>
            <a:off x="1209964" y="3442098"/>
            <a:ext cx="7300624"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endParaRPr lang="en-US" dirty="0"/>
          </a:p>
        </p:txBody>
      </p:sp>
      <p:sp>
        <p:nvSpPr>
          <p:cNvPr id="4" name="Date Placeholder 3"/>
          <p:cNvSpPr>
            <a:spLocks noGrp="1"/>
          </p:cNvSpPr>
          <p:nvPr>
            <p:ph type="dt" sz="half" idx="10"/>
          </p:nvPr>
        </p:nvSpPr>
        <p:spPr>
          <a:xfrm>
            <a:off x="1209964" y="4767263"/>
            <a:ext cx="1476086" cy="273844"/>
          </a:xfrm>
        </p:spPr>
        <p:txBody>
          <a:bodyPr/>
          <a:lstStyle/>
          <a:p>
            <a:fld id="{7865E9C4-3B36-0A44-9CDD-251506ADEF32}" type="datetimeFigureOut">
              <a:rPr lang="nl-NL" smtClean="0"/>
              <a:t>9-3-2022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
        <p:nvSpPr>
          <p:cNvPr id="10" name="Rechthoek 9">
            <a:extLst>
              <a:ext uri="{FF2B5EF4-FFF2-40B4-BE49-F238E27FC236}">
                <a16:creationId xmlns:a16="http://schemas.microsoft.com/office/drawing/2014/main" id="{5AA42D6A-4362-154B-ACAA-FFE4C6DC9D3B}"/>
              </a:ext>
            </a:extLst>
          </p:cNvPr>
          <p:cNvSpPr/>
          <p:nvPr userDrawn="1"/>
        </p:nvSpPr>
        <p:spPr>
          <a:xfrm>
            <a:off x="10822" y="0"/>
            <a:ext cx="993976" cy="5154321"/>
          </a:xfrm>
          <a:prstGeom prst="rect">
            <a:avLst/>
          </a:prstGeom>
          <a:solidFill>
            <a:srgbClr val="66336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7" name="Tijdelijke aanduiding voor inhoud 5">
            <a:extLst>
              <a:ext uri="{FF2B5EF4-FFF2-40B4-BE49-F238E27FC236}">
                <a16:creationId xmlns:a16="http://schemas.microsoft.com/office/drawing/2014/main" id="{DE7A9FF6-EEC7-6D44-BA4E-08C7E8BD8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60" y="65649"/>
            <a:ext cx="824300" cy="1142125"/>
          </a:xfrm>
          <a:prstGeom prst="rect">
            <a:avLst/>
          </a:prstGeom>
        </p:spPr>
      </p:pic>
    </p:spTree>
    <p:extLst>
      <p:ext uri="{BB962C8B-B14F-4D97-AF65-F5344CB8AC3E}">
        <p14:creationId xmlns:p14="http://schemas.microsoft.com/office/powerpoint/2010/main" val="2257039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nl-NL"/>
              <a:t>Tekststijl van het model bewerken
Tweede niveau
Derde niveau
Vierde niveau
Vijfde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7865E9C4-3B36-0A44-9CDD-251506ADEF32}" type="datetimeFigureOut">
              <a:rPr lang="nl-NL" smtClean="0"/>
              <a:t>9-3-2022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3881526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5E9C4-3B36-0A44-9CDD-251506ADEF32}" type="datetimeFigureOut">
              <a:rPr lang="nl-NL" smtClean="0"/>
              <a:t>9-3-2022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3064502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NL"/>
              <a:t>Klik om stijl te bewerken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
Tweede niveau
Derde niveau
Vierde niveau
Vijfde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7865E9C4-3B36-0A44-9CDD-251506ADEF32}" type="datetimeFigureOut">
              <a:rPr lang="nl-NL" smtClean="0"/>
              <a:t>9-3-2022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3462050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7865E9C4-3B36-0A44-9CDD-251506ADEF32}" type="datetimeFigureOut">
              <a:rPr lang="nl-NL" smtClean="0"/>
              <a:t>9-3-2022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3567077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9-3-2022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627507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9-3-2022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1688837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2.jpg"/><Relationship Id="rId5" Type="http://schemas.openxmlformats.org/officeDocument/2006/relationships/slideLayout" Target="../slideLayouts/slideLayout15.xml"/><Relationship Id="rId10" Type="http://schemas.openxmlformats.org/officeDocument/2006/relationships/image" Target="../media/image1.jp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0CD99FC-52D5-8043-9D17-A2519F08F570}"/>
              </a:ext>
            </a:extLst>
          </p:cNvPr>
          <p:cNvSpPr/>
          <p:nvPr userDrawn="1"/>
        </p:nvSpPr>
        <p:spPr>
          <a:xfrm>
            <a:off x="-1" y="-1"/>
            <a:ext cx="9144000" cy="5143499"/>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8" name="Rechthoek 7">
            <a:extLst>
              <a:ext uri="{FF2B5EF4-FFF2-40B4-BE49-F238E27FC236}">
                <a16:creationId xmlns:a16="http://schemas.microsoft.com/office/drawing/2014/main" id="{2346EBF7-B855-2E48-B454-AD5AA990CAB0}"/>
              </a:ext>
            </a:extLst>
          </p:cNvPr>
          <p:cNvSpPr/>
          <p:nvPr userDrawn="1"/>
        </p:nvSpPr>
        <p:spPr>
          <a:xfrm>
            <a:off x="0" y="0"/>
            <a:ext cx="9144000" cy="957685"/>
          </a:xfrm>
          <a:prstGeom prst="rect">
            <a:avLst/>
          </a:prstGeom>
          <a:solidFill>
            <a:srgbClr val="66336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9" name="Afbeelding 8">
            <a:extLst>
              <a:ext uri="{FF2B5EF4-FFF2-40B4-BE49-F238E27FC236}">
                <a16:creationId xmlns:a16="http://schemas.microsoft.com/office/drawing/2014/main" id="{F912EA4C-C764-AF49-BB2B-AE7CD418C5F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84885" y="65649"/>
            <a:ext cx="1643915" cy="822421"/>
          </a:xfrm>
          <a:prstGeom prst="rect">
            <a:avLst/>
          </a:prstGeom>
        </p:spPr>
      </p:pic>
      <p:pic>
        <p:nvPicPr>
          <p:cNvPr id="10" name="Tijdelijke aanduiding voor inhoud 5">
            <a:extLst>
              <a:ext uri="{FF2B5EF4-FFF2-40B4-BE49-F238E27FC236}">
                <a16:creationId xmlns:a16="http://schemas.microsoft.com/office/drawing/2014/main" id="{B3805027-AF26-314F-ABB0-BB3D6D015BD3}"/>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74942" t="41890"/>
          <a:stretch/>
        </p:blipFill>
        <p:spPr>
          <a:xfrm>
            <a:off x="6863567" y="2165443"/>
            <a:ext cx="2291254" cy="2988878"/>
          </a:xfrm>
          <a:prstGeom prst="rect">
            <a:avLst/>
          </a:prstGeom>
        </p:spPr>
      </p:pic>
      <p:sp>
        <p:nvSpPr>
          <p:cNvPr id="2" name="Title Placeholder 1"/>
          <p:cNvSpPr>
            <a:spLocks noGrp="1"/>
          </p:cNvSpPr>
          <p:nvPr>
            <p:ph type="title"/>
          </p:nvPr>
        </p:nvSpPr>
        <p:spPr>
          <a:xfrm>
            <a:off x="2770907" y="65649"/>
            <a:ext cx="5744443" cy="994172"/>
          </a:xfrm>
          <a:prstGeom prst="rect">
            <a:avLst/>
          </a:prstGeom>
        </p:spPr>
        <p:txBody>
          <a:bodyPr vert="horz" lIns="91440" tIns="45720" rIns="91440" bIns="45720" rtlCol="0" anchor="ctr">
            <a:normAutofit/>
          </a:bodyPr>
          <a:lstStyle/>
          <a:p>
            <a:r>
              <a:rPr lang="nl-NL" dirty="0"/>
              <a:t>Titel</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865E9C4-3B36-0A44-9CDD-251506ADEF32}" type="datetimeFigureOut">
              <a:rPr lang="nl-NL" smtClean="0"/>
              <a:t>9-3-2022</a:t>
            </a:fld>
            <a:endParaRPr lang="nl-NL"/>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D06D815-9AF3-0641-A6F5-C061BB99FA7C}" type="slidenum">
              <a:rPr lang="nl-NL" smtClean="0"/>
              <a:t>‹nr.›</a:t>
            </a:fld>
            <a:endParaRPr lang="nl-NL"/>
          </a:p>
        </p:txBody>
      </p:sp>
    </p:spTree>
    <p:extLst>
      <p:ext uri="{BB962C8B-B14F-4D97-AF65-F5344CB8AC3E}">
        <p14:creationId xmlns:p14="http://schemas.microsoft.com/office/powerpoint/2010/main" val="4293926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8" r:id="rId6"/>
    <p:sldLayoutId id="2147483669" r:id="rId7"/>
    <p:sldLayoutId id="2147483670" r:id="rId8"/>
    <p:sldLayoutId id="2147483671" r:id="rId9"/>
    <p:sldLayoutId id="2147483681" r:id="rId10"/>
  </p:sldLayoutIdLst>
  <p:txStyles>
    <p:titleStyle>
      <a:lvl1pPr algn="l" defTabSz="685800" rtl="0" eaLnBrk="1" latinLnBrk="0" hangingPunct="1">
        <a:lnSpc>
          <a:spcPct val="90000"/>
        </a:lnSpc>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0CD99FC-52D5-8043-9D17-A2519F08F570}"/>
              </a:ext>
            </a:extLst>
          </p:cNvPr>
          <p:cNvSpPr/>
          <p:nvPr userDrawn="1"/>
        </p:nvSpPr>
        <p:spPr>
          <a:xfrm>
            <a:off x="-1" y="-1"/>
            <a:ext cx="9144000" cy="5143499"/>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8" name="Rechthoek 7">
            <a:extLst>
              <a:ext uri="{FF2B5EF4-FFF2-40B4-BE49-F238E27FC236}">
                <a16:creationId xmlns:a16="http://schemas.microsoft.com/office/drawing/2014/main" id="{2346EBF7-B855-2E48-B454-AD5AA990CAB0}"/>
              </a:ext>
            </a:extLst>
          </p:cNvPr>
          <p:cNvSpPr/>
          <p:nvPr userDrawn="1"/>
        </p:nvSpPr>
        <p:spPr>
          <a:xfrm>
            <a:off x="0" y="0"/>
            <a:ext cx="9144000" cy="957685"/>
          </a:xfrm>
          <a:prstGeom prst="rect">
            <a:avLst/>
          </a:prstGeom>
          <a:solidFill>
            <a:srgbClr val="66336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9" name="Afbeelding 8">
            <a:extLst>
              <a:ext uri="{FF2B5EF4-FFF2-40B4-BE49-F238E27FC236}">
                <a16:creationId xmlns:a16="http://schemas.microsoft.com/office/drawing/2014/main" id="{F912EA4C-C764-AF49-BB2B-AE7CD418C5F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84885" y="65649"/>
            <a:ext cx="1643915" cy="822421"/>
          </a:xfrm>
          <a:prstGeom prst="rect">
            <a:avLst/>
          </a:prstGeom>
        </p:spPr>
      </p:pic>
      <p:pic>
        <p:nvPicPr>
          <p:cNvPr id="10" name="Tijdelijke aanduiding voor inhoud 5">
            <a:extLst>
              <a:ext uri="{FF2B5EF4-FFF2-40B4-BE49-F238E27FC236}">
                <a16:creationId xmlns:a16="http://schemas.microsoft.com/office/drawing/2014/main" id="{B3805027-AF26-314F-ABB0-BB3D6D015BD3}"/>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74942" t="41890"/>
          <a:stretch/>
        </p:blipFill>
        <p:spPr>
          <a:xfrm>
            <a:off x="6863567" y="2165443"/>
            <a:ext cx="2291254" cy="2988878"/>
          </a:xfrm>
          <a:prstGeom prst="rect">
            <a:avLst/>
          </a:prstGeom>
        </p:spPr>
      </p:pic>
      <p:sp>
        <p:nvSpPr>
          <p:cNvPr id="2" name="Title Placeholder 1"/>
          <p:cNvSpPr>
            <a:spLocks noGrp="1"/>
          </p:cNvSpPr>
          <p:nvPr>
            <p:ph type="title"/>
          </p:nvPr>
        </p:nvSpPr>
        <p:spPr>
          <a:xfrm>
            <a:off x="2770907" y="65649"/>
            <a:ext cx="5744443" cy="994172"/>
          </a:xfrm>
          <a:prstGeom prst="rect">
            <a:avLst/>
          </a:prstGeom>
        </p:spPr>
        <p:txBody>
          <a:bodyPr vert="horz" lIns="91440" tIns="45720" rIns="91440" bIns="45720" rtlCol="0" anchor="ctr">
            <a:normAutofit/>
          </a:bodyPr>
          <a:lstStyle/>
          <a:p>
            <a:r>
              <a:rPr lang="nl-NL" dirty="0"/>
              <a:t>Titel</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865E9C4-3B36-0A44-9CDD-251506ADEF32}" type="datetimeFigureOut">
              <a:rPr lang="nl-NL" smtClean="0"/>
              <a:t>9-3-2022</a:t>
            </a:fld>
            <a:endParaRPr lang="nl-NL"/>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D06D815-9AF3-0641-A6F5-C061BB99FA7C}" type="slidenum">
              <a:rPr lang="nl-NL" smtClean="0"/>
              <a:t>‹nr.›</a:t>
            </a:fld>
            <a:endParaRPr lang="nl-NL"/>
          </a:p>
        </p:txBody>
      </p:sp>
    </p:spTree>
    <p:extLst>
      <p:ext uri="{BB962C8B-B14F-4D97-AF65-F5344CB8AC3E}">
        <p14:creationId xmlns:p14="http://schemas.microsoft.com/office/powerpoint/2010/main" val="17410558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l" defTabSz="685800" rtl="0" eaLnBrk="1" latinLnBrk="0" hangingPunct="1">
        <a:lnSpc>
          <a:spcPct val="90000"/>
        </a:lnSpc>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fontys.nl/Stappegoor.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fontys.nl/Moller/Opleidingen/Commerciele-economie.ht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fontys.nl/Over-Fontys/Nieuws-tonen-op/Zoekhulp-Digitale-Mediatheek-CE.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narcis.nl/search/Language/nl/uquery/business%20ethic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auteursrechten.nl/apa/handleiding-apa-in-word" TargetMode="External"/><Relationship Id="rId2" Type="http://schemas.openxmlformats.org/officeDocument/2006/relationships/hyperlink" Target="https://fontys.nl/Moller/Onze-diensten/Literatuurhelpdesk/Bronvermelding.htm"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literatuurhelpdeskmoller@fontys.nl"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5"/>
          <p:cNvSpPr txBox="1">
            <a:spLocks noChangeArrowheads="1"/>
          </p:cNvSpPr>
          <p:nvPr/>
        </p:nvSpPr>
        <p:spPr bwMode="auto">
          <a:xfrm>
            <a:off x="2334638" y="1481118"/>
            <a:ext cx="5395609" cy="1066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180"/>
              </a:spcBef>
              <a:buNone/>
            </a:pPr>
            <a:r>
              <a:rPr lang="nl-NL" altLang="nl-NL" sz="2640" b="1" dirty="0"/>
              <a:t>Informatievaardigheden </a:t>
            </a:r>
          </a:p>
          <a:p>
            <a:pPr>
              <a:spcBef>
                <a:spcPts val="180"/>
              </a:spcBef>
              <a:buNone/>
            </a:pPr>
            <a:r>
              <a:rPr lang="nl-NL" altLang="nl-NL" sz="2640" b="1" dirty="0"/>
              <a:t>Economische Hogeschool</a:t>
            </a:r>
          </a:p>
          <a:p>
            <a:pPr>
              <a:spcBef>
                <a:spcPts val="180"/>
              </a:spcBef>
              <a:buNone/>
            </a:pPr>
            <a:endParaRPr lang="nl-NL" altLang="nl-NL" sz="720" i="1" dirty="0"/>
          </a:p>
        </p:txBody>
      </p:sp>
      <p:sp>
        <p:nvSpPr>
          <p:cNvPr id="5124" name="Tekstvak 1"/>
          <p:cNvSpPr txBox="1">
            <a:spLocks noChangeArrowheads="1"/>
          </p:cNvSpPr>
          <p:nvPr/>
        </p:nvSpPr>
        <p:spPr bwMode="auto">
          <a:xfrm>
            <a:off x="2380379" y="3210249"/>
            <a:ext cx="2808922"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nl-NL" altLang="nl-NL" sz="1080" dirty="0"/>
              <a:t>2022</a:t>
            </a:r>
          </a:p>
          <a:p>
            <a:pPr>
              <a:spcBef>
                <a:spcPct val="0"/>
              </a:spcBef>
              <a:buFontTx/>
              <a:buNone/>
            </a:pPr>
            <a:r>
              <a:rPr lang="nl-NL" altLang="nl-NL" sz="1080" dirty="0"/>
              <a:t>Jos Knubben</a:t>
            </a:r>
          </a:p>
        </p:txBody>
      </p:sp>
    </p:spTree>
    <p:extLst>
      <p:ext uri="{BB962C8B-B14F-4D97-AF65-F5344CB8AC3E}">
        <p14:creationId xmlns:p14="http://schemas.microsoft.com/office/powerpoint/2010/main" val="1920105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652130" y="1095983"/>
            <a:ext cx="8179982" cy="2665379"/>
          </a:xfrm>
        </p:spPr>
        <p:txBody>
          <a:bodyPr>
            <a:normAutofit fontScale="25000" lnSpcReduction="20000"/>
          </a:bodyPr>
          <a:lstStyle/>
          <a:p>
            <a:pPr>
              <a:buFont typeface="Wingdings" pitchFamily="2" charset="2"/>
              <a:buNone/>
              <a:defRPr/>
            </a:pPr>
            <a:r>
              <a:rPr lang="nl-NL" sz="8000" b="1" dirty="0">
                <a:latin typeface="Arial" panose="020B0604020202020204" pitchFamily="34" charset="0"/>
                <a:cs typeface="Arial" panose="020B0604020202020204" pitchFamily="34" charset="0"/>
              </a:rPr>
              <a:t>Noteer de kernwoorden uit je onderzoeksvraag en vul aan met:</a:t>
            </a:r>
          </a:p>
          <a:p>
            <a:pPr>
              <a:buFont typeface="Wingdings" pitchFamily="2" charset="2"/>
              <a:buNone/>
              <a:defRPr/>
            </a:pPr>
            <a:r>
              <a:rPr lang="nl-NL" sz="8000" b="1" dirty="0">
                <a:latin typeface="Arial" panose="020B0604020202020204" pitchFamily="34" charset="0"/>
                <a:cs typeface="Arial" panose="020B0604020202020204" pitchFamily="34" charset="0"/>
              </a:rPr>
              <a:t> </a:t>
            </a:r>
          </a:p>
          <a:p>
            <a:pPr lvl="1">
              <a:defRPr/>
            </a:pPr>
            <a:r>
              <a:rPr lang="nl-NL" sz="8000" dirty="0">
                <a:latin typeface="Arial" panose="020B0604020202020204" pitchFamily="34" charset="0"/>
                <a:cs typeface="Arial" panose="020B0604020202020204" pitchFamily="34" charset="0"/>
              </a:rPr>
              <a:t>variaties: enkelvoud, meervoud </a:t>
            </a:r>
          </a:p>
          <a:p>
            <a:pPr lvl="1">
              <a:defRPr/>
            </a:pPr>
            <a:r>
              <a:rPr lang="nl-NL" sz="8000" dirty="0">
                <a:latin typeface="Arial" panose="020B0604020202020204" pitchFamily="34" charset="0"/>
                <a:cs typeface="Arial" panose="020B0604020202020204" pitchFamily="34" charset="0"/>
              </a:rPr>
              <a:t>synoniemen</a:t>
            </a:r>
          </a:p>
          <a:p>
            <a:pPr lvl="1">
              <a:defRPr/>
            </a:pPr>
            <a:r>
              <a:rPr lang="nl-NL" sz="8000" dirty="0">
                <a:latin typeface="Arial" panose="020B0604020202020204" pitchFamily="34" charset="0"/>
                <a:cs typeface="Arial" panose="020B0604020202020204" pitchFamily="34" charset="0"/>
              </a:rPr>
              <a:t>bredere en smallere termen</a:t>
            </a:r>
          </a:p>
          <a:p>
            <a:pPr lvl="1">
              <a:defRPr/>
            </a:pPr>
            <a:r>
              <a:rPr lang="nl-NL" sz="8000" dirty="0">
                <a:latin typeface="Arial" panose="020B0604020202020204" pitchFamily="34" charset="0"/>
                <a:cs typeface="Arial" panose="020B0604020202020204" pitchFamily="34" charset="0"/>
              </a:rPr>
              <a:t>spellingsvarianten </a:t>
            </a:r>
          </a:p>
          <a:p>
            <a:pPr lvl="1">
              <a:defRPr/>
            </a:pPr>
            <a:r>
              <a:rPr lang="nl-NL" sz="8000" dirty="0">
                <a:latin typeface="Arial" panose="020B0604020202020204" pitchFamily="34" charset="0"/>
                <a:cs typeface="Arial" panose="020B0604020202020204" pitchFamily="34" charset="0"/>
              </a:rPr>
              <a:t>vertalingen -&gt; Engels!</a:t>
            </a:r>
          </a:p>
          <a:p>
            <a:pPr marL="342900" lvl="1" indent="0">
              <a:buNone/>
              <a:defRPr/>
            </a:pPr>
            <a:endParaRPr lang="nl-NL" sz="7700" dirty="0">
              <a:latin typeface="Arial" panose="020B0604020202020204" pitchFamily="34" charset="0"/>
              <a:cs typeface="Arial" panose="020B0604020202020204" pitchFamily="34" charset="0"/>
            </a:endParaRPr>
          </a:p>
          <a:p>
            <a:pPr marL="0" indent="0">
              <a:buNone/>
              <a:defRPr/>
            </a:pPr>
            <a:r>
              <a:rPr lang="nl-NL" sz="8000" b="1" dirty="0">
                <a:latin typeface="Arial" panose="020B0604020202020204" pitchFamily="34" charset="0"/>
                <a:cs typeface="Arial" panose="020B0604020202020204" pitchFamily="34" charset="0"/>
              </a:rPr>
              <a:t>      </a:t>
            </a:r>
          </a:p>
          <a:p>
            <a:pPr marL="0" indent="0">
              <a:buNone/>
              <a:defRPr/>
            </a:pPr>
            <a:endParaRPr lang="nl-NL" sz="6400" dirty="0">
              <a:latin typeface="Arial" panose="020B0604020202020204" pitchFamily="34" charset="0"/>
              <a:cs typeface="Arial" panose="020B0604020202020204" pitchFamily="34" charset="0"/>
            </a:endParaRPr>
          </a:p>
          <a:p>
            <a:pPr marL="0" indent="0">
              <a:buNone/>
              <a:defRPr/>
            </a:pPr>
            <a:r>
              <a:rPr lang="nl-NL" sz="6400" b="1" dirty="0">
                <a:cs typeface="Arial" panose="020B0604020202020204" pitchFamily="34" charset="0"/>
              </a:rPr>
              <a:t>      </a:t>
            </a:r>
            <a:endParaRPr lang="nl-NL" sz="6400" dirty="0">
              <a:cs typeface="Arial" panose="020B0604020202020204" pitchFamily="34" charset="0"/>
            </a:endParaRPr>
          </a:p>
          <a:p>
            <a:pPr>
              <a:buFont typeface="Wingdings" pitchFamily="2" charset="2"/>
              <a:buNone/>
              <a:defRPr/>
            </a:pPr>
            <a:endParaRPr lang="nl-NL" sz="1654" dirty="0"/>
          </a:p>
          <a:p>
            <a:pPr>
              <a:buFont typeface="Wingdings" pitchFamily="2" charset="2"/>
              <a:buNone/>
              <a:defRPr/>
            </a:pPr>
            <a:endParaRPr lang="nl-NL" sz="1654" dirty="0"/>
          </a:p>
        </p:txBody>
      </p:sp>
      <p:sp>
        <p:nvSpPr>
          <p:cNvPr id="16386" name="Rectangle 11"/>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706">
                <a:solidFill>
                  <a:schemeClr val="tx1"/>
                </a:solidFill>
                <a:latin typeface="Arial" panose="020B0604020202020204" pitchFamily="34" charset="0"/>
              </a:defRPr>
            </a:lvl1pPr>
            <a:lvl2pPr marL="396241" indent="-152401">
              <a:spcBef>
                <a:spcPct val="20000"/>
              </a:spcBef>
              <a:buChar char="–"/>
              <a:defRPr sz="1493">
                <a:solidFill>
                  <a:schemeClr val="tx1"/>
                </a:solidFill>
                <a:latin typeface="Arial" panose="020B0604020202020204" pitchFamily="34" charset="0"/>
              </a:defRPr>
            </a:lvl2pPr>
            <a:lvl3pPr marL="609602" indent="-121921">
              <a:spcBef>
                <a:spcPct val="20000"/>
              </a:spcBef>
              <a:buChar char="•"/>
              <a:defRPr sz="1280">
                <a:solidFill>
                  <a:schemeClr val="tx1"/>
                </a:solidFill>
                <a:latin typeface="Arial" panose="020B0604020202020204" pitchFamily="34" charset="0"/>
              </a:defRPr>
            </a:lvl3pPr>
            <a:lvl4pPr marL="853442" indent="-121921">
              <a:spcBef>
                <a:spcPct val="20000"/>
              </a:spcBef>
              <a:buChar char="–"/>
              <a:defRPr sz="1067">
                <a:solidFill>
                  <a:schemeClr val="tx1"/>
                </a:solidFill>
                <a:latin typeface="Arial" panose="020B0604020202020204" pitchFamily="34" charset="0"/>
              </a:defRPr>
            </a:lvl4pPr>
            <a:lvl5pPr marL="1097283" indent="-121921">
              <a:spcBef>
                <a:spcPct val="20000"/>
              </a:spcBef>
              <a:buChar char="»"/>
              <a:defRPr sz="1067">
                <a:solidFill>
                  <a:schemeClr val="tx1"/>
                </a:solidFill>
                <a:latin typeface="Arial" panose="020B0604020202020204" pitchFamily="34" charset="0"/>
              </a:defRPr>
            </a:lvl5pPr>
            <a:lvl6pPr marL="1341123" indent="-121921" eaLnBrk="0" fontAlgn="base" hangingPunct="0">
              <a:spcBef>
                <a:spcPct val="20000"/>
              </a:spcBef>
              <a:spcAft>
                <a:spcPct val="0"/>
              </a:spcAft>
              <a:buChar char="»"/>
              <a:defRPr sz="1067">
                <a:solidFill>
                  <a:schemeClr val="tx1"/>
                </a:solidFill>
                <a:latin typeface="Arial" panose="020B0604020202020204" pitchFamily="34" charset="0"/>
              </a:defRPr>
            </a:lvl6pPr>
            <a:lvl7pPr marL="1584964" indent="-121921" eaLnBrk="0" fontAlgn="base" hangingPunct="0">
              <a:spcBef>
                <a:spcPct val="20000"/>
              </a:spcBef>
              <a:spcAft>
                <a:spcPct val="0"/>
              </a:spcAft>
              <a:buChar char="»"/>
              <a:defRPr sz="1067">
                <a:solidFill>
                  <a:schemeClr val="tx1"/>
                </a:solidFill>
                <a:latin typeface="Arial" panose="020B0604020202020204" pitchFamily="34" charset="0"/>
              </a:defRPr>
            </a:lvl7pPr>
            <a:lvl8pPr marL="1828804" indent="-121921" eaLnBrk="0" fontAlgn="base" hangingPunct="0">
              <a:spcBef>
                <a:spcPct val="20000"/>
              </a:spcBef>
              <a:spcAft>
                <a:spcPct val="0"/>
              </a:spcAft>
              <a:buChar char="»"/>
              <a:defRPr sz="1067">
                <a:solidFill>
                  <a:schemeClr val="tx1"/>
                </a:solidFill>
                <a:latin typeface="Arial" panose="020B0604020202020204" pitchFamily="34" charset="0"/>
              </a:defRPr>
            </a:lvl8pPr>
            <a:lvl9pPr marL="2072645" indent="-121921" eaLnBrk="0" fontAlgn="base" hangingPunct="0">
              <a:spcBef>
                <a:spcPct val="20000"/>
              </a:spcBef>
              <a:spcAft>
                <a:spcPct val="0"/>
              </a:spcAft>
              <a:buChar char="»"/>
              <a:defRPr sz="1067">
                <a:solidFill>
                  <a:schemeClr val="tx1"/>
                </a:solidFill>
                <a:latin typeface="Arial" panose="020B0604020202020204" pitchFamily="34" charset="0"/>
              </a:defRPr>
            </a:lvl9pPr>
          </a:lstStyle>
          <a:p>
            <a:pPr>
              <a:spcBef>
                <a:spcPct val="0"/>
              </a:spcBef>
              <a:buFontTx/>
              <a:buNone/>
              <a:defRPr/>
            </a:pPr>
            <a:fld id="{14AF94B1-A70B-485B-A56B-F6B7784F8116}" type="slidenum">
              <a:rPr lang="nl-NL" altLang="nl-NL" sz="746">
                <a:ea typeface="ＭＳ Ｐゴシック" panose="020B0600070205080204" pitchFamily="34" charset="-128"/>
              </a:rPr>
              <a:pPr>
                <a:spcBef>
                  <a:spcPct val="0"/>
                </a:spcBef>
                <a:buFontTx/>
                <a:buNone/>
                <a:defRPr/>
              </a:pPr>
              <a:t>10</a:t>
            </a:fld>
            <a:endParaRPr lang="nl-NL" altLang="nl-NL" sz="746">
              <a:ea typeface="ＭＳ Ｐゴシック" panose="020B0600070205080204" pitchFamily="34" charset="-128"/>
            </a:endParaRPr>
          </a:p>
        </p:txBody>
      </p:sp>
      <p:sp>
        <p:nvSpPr>
          <p:cNvPr id="16390" name="Rechthoek 1"/>
          <p:cNvSpPr>
            <a:spLocks noChangeArrowheads="1"/>
          </p:cNvSpPr>
          <p:nvPr/>
        </p:nvSpPr>
        <p:spPr bwMode="auto">
          <a:xfrm>
            <a:off x="3259566" y="284642"/>
            <a:ext cx="2772019" cy="54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4186" tIns="27094" rIns="54186" bIns="27094">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nl-NL" altLang="nl-NL" sz="2134" b="1" dirty="0">
                <a:solidFill>
                  <a:srgbClr val="000099"/>
                </a:solidFill>
              </a:rPr>
              <a:t>   </a:t>
            </a:r>
            <a:r>
              <a:rPr lang="nl-NL" altLang="nl-NL" b="1" dirty="0">
                <a:solidFill>
                  <a:schemeClr val="bg1"/>
                </a:solidFill>
              </a:rPr>
              <a:t>Zoektermen </a:t>
            </a:r>
            <a:endParaRPr lang="nl-NL" altLang="nl-NL" dirty="0">
              <a:solidFill>
                <a:schemeClr val="bg1"/>
              </a:solidFill>
            </a:endParaRPr>
          </a:p>
        </p:txBody>
      </p:sp>
      <p:sp>
        <p:nvSpPr>
          <p:cNvPr id="6" name="Tekstvak 5"/>
          <p:cNvSpPr txBox="1"/>
          <p:nvPr/>
        </p:nvSpPr>
        <p:spPr>
          <a:xfrm>
            <a:off x="652130" y="3865123"/>
            <a:ext cx="3089776" cy="400110"/>
          </a:xfrm>
          <a:prstGeom prst="rect">
            <a:avLst/>
          </a:prstGeom>
          <a:noFill/>
        </p:spPr>
        <p:txBody>
          <a:bodyPr wrap="square" rtlCol="0">
            <a:spAutoFit/>
          </a:bodyPr>
          <a:lstStyle/>
          <a:p>
            <a:pPr>
              <a:defRPr/>
            </a:pPr>
            <a:r>
              <a:rPr lang="nl-NL" sz="2000" b="1" dirty="0">
                <a:latin typeface="Arial" panose="020B0604020202020204" pitchFamily="34" charset="0"/>
                <a:cs typeface="Arial" panose="020B0604020202020204" pitchFamily="34" charset="0"/>
              </a:rPr>
              <a:t>Denk aan vaktermen!  </a:t>
            </a:r>
            <a:r>
              <a:rPr lang="nl-NL"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3968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Voorbeeld: parkeerproblematiek</a:t>
            </a:r>
            <a:br>
              <a:rPr lang="nl-NL" dirty="0">
                <a:solidFill>
                  <a:srgbClr val="FF0000"/>
                </a:solidFill>
              </a:rPr>
            </a:br>
            <a:endParaRPr lang="nl-NL" dirty="0"/>
          </a:p>
        </p:txBody>
      </p:sp>
      <p:sp>
        <p:nvSpPr>
          <p:cNvPr id="3" name="Tijdelijke aanduiding voor inhoud 2"/>
          <p:cNvSpPr>
            <a:spLocks noGrp="1"/>
          </p:cNvSpPr>
          <p:nvPr>
            <p:ph idx="1"/>
          </p:nvPr>
        </p:nvSpPr>
        <p:spPr/>
        <p:txBody>
          <a:bodyPr>
            <a:normAutofit/>
          </a:bodyPr>
          <a:lstStyle/>
          <a:p>
            <a:pPr marL="0" indent="0">
              <a:buNone/>
            </a:pPr>
            <a:endParaRPr lang="nl-NL" sz="2900" dirty="0"/>
          </a:p>
          <a:p>
            <a:pPr lvl="1">
              <a:defRPr/>
            </a:pPr>
            <a:r>
              <a:rPr lang="nl-NL" sz="2200" dirty="0">
                <a:latin typeface="Arial" panose="020B0604020202020204" pitchFamily="34" charset="0"/>
                <a:cs typeface="Arial" panose="020B0604020202020204" pitchFamily="34" charset="0"/>
              </a:rPr>
              <a:t>Variaties: </a:t>
            </a:r>
            <a:r>
              <a:rPr lang="nl-NL" sz="2200" dirty="0">
                <a:solidFill>
                  <a:srgbClr val="FF0000"/>
                </a:solidFill>
                <a:latin typeface="Arial" panose="020B0604020202020204" pitchFamily="34" charset="0"/>
                <a:cs typeface="Arial" panose="020B0604020202020204" pitchFamily="34" charset="0"/>
              </a:rPr>
              <a:t>parkeerprobleem, parkeerproblemen</a:t>
            </a:r>
          </a:p>
          <a:p>
            <a:pPr lvl="1">
              <a:defRPr/>
            </a:pPr>
            <a:r>
              <a:rPr lang="nl-NL" sz="2200" dirty="0">
                <a:latin typeface="Arial" panose="020B0604020202020204" pitchFamily="34" charset="0"/>
                <a:cs typeface="Arial" panose="020B0604020202020204" pitchFamily="34" charset="0"/>
              </a:rPr>
              <a:t>Synoniemen : </a:t>
            </a:r>
            <a:r>
              <a:rPr lang="nl-NL" sz="2200" dirty="0">
                <a:solidFill>
                  <a:srgbClr val="FF0000"/>
                </a:solidFill>
              </a:rPr>
              <a:t>parkeerdrukte</a:t>
            </a:r>
          </a:p>
          <a:p>
            <a:pPr lvl="1">
              <a:defRPr/>
            </a:pPr>
            <a:r>
              <a:rPr lang="nl-NL" sz="2200" dirty="0">
                <a:latin typeface="Arial" panose="020B0604020202020204" pitchFamily="34" charset="0"/>
                <a:cs typeface="Arial" panose="020B0604020202020204" pitchFamily="34" charset="0"/>
              </a:rPr>
              <a:t>Verwante, bredere en smallere termen : </a:t>
            </a:r>
            <a:r>
              <a:rPr lang="nl-NL" sz="2200" dirty="0">
                <a:solidFill>
                  <a:srgbClr val="FF0000"/>
                </a:solidFill>
              </a:rPr>
              <a:t>parkeren, betaald parkeren, parkeercapaciteit, parkeervignet, parkeerbeleid, parkeeroverlast, carpoolen</a:t>
            </a:r>
          </a:p>
          <a:p>
            <a:pPr lvl="1">
              <a:defRPr/>
            </a:pPr>
            <a:r>
              <a:rPr lang="nl-NL" sz="2200" dirty="0">
                <a:latin typeface="Arial" panose="020B0604020202020204" pitchFamily="34" charset="0"/>
                <a:cs typeface="Arial" panose="020B0604020202020204" pitchFamily="34" charset="0"/>
              </a:rPr>
              <a:t>Spellingsvarianten </a:t>
            </a:r>
          </a:p>
          <a:p>
            <a:pPr lvl="1">
              <a:defRPr/>
            </a:pPr>
            <a:r>
              <a:rPr lang="nl-NL" sz="2200" dirty="0">
                <a:latin typeface="Arial" panose="020B0604020202020204" pitchFamily="34" charset="0"/>
                <a:cs typeface="Arial" panose="020B0604020202020204" pitchFamily="34" charset="0"/>
              </a:rPr>
              <a:t>Vertalingen : </a:t>
            </a:r>
            <a:r>
              <a:rPr lang="nl-NL" sz="2200" dirty="0" err="1">
                <a:solidFill>
                  <a:srgbClr val="FF0000"/>
                </a:solidFill>
                <a:latin typeface="Arial" panose="020B0604020202020204" pitchFamily="34" charset="0"/>
                <a:cs typeface="Arial" panose="020B0604020202020204" pitchFamily="34" charset="0"/>
              </a:rPr>
              <a:t>paid</a:t>
            </a:r>
            <a:r>
              <a:rPr lang="nl-NL" sz="2200" dirty="0">
                <a:solidFill>
                  <a:srgbClr val="FF0000"/>
                </a:solidFill>
                <a:latin typeface="Arial" panose="020B0604020202020204" pitchFamily="34" charset="0"/>
                <a:cs typeface="Arial" panose="020B0604020202020204" pitchFamily="34" charset="0"/>
              </a:rPr>
              <a:t> parking</a:t>
            </a:r>
            <a:endParaRPr lang="nl-NL" sz="2200" dirty="0">
              <a:solidFill>
                <a:srgbClr val="FF0000"/>
              </a:solidFill>
            </a:endParaRPr>
          </a:p>
          <a:p>
            <a:endParaRPr lang="nl-NL" dirty="0"/>
          </a:p>
          <a:p>
            <a:endParaRPr lang="nl-NL" dirty="0"/>
          </a:p>
        </p:txBody>
      </p:sp>
    </p:spTree>
    <p:extLst>
      <p:ext uri="{BB962C8B-B14F-4D97-AF65-F5344CB8AC3E}">
        <p14:creationId xmlns:p14="http://schemas.microsoft.com/office/powerpoint/2010/main" val="1803423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ext uri="{D42A27DB-BD31-4B8C-83A1-F6EECF244321}">
                <p14:modId xmlns:p14="http://schemas.microsoft.com/office/powerpoint/2010/main" val="4294935275"/>
              </p:ext>
            </p:extLst>
          </p:nvPr>
        </p:nvGraphicFramePr>
        <p:xfrm>
          <a:off x="1268818" y="1155406"/>
          <a:ext cx="6811926" cy="3479719"/>
        </p:xfrm>
        <a:graphic>
          <a:graphicData uri="http://schemas.openxmlformats.org/drawingml/2006/table">
            <a:tbl>
              <a:tblPr firstRow="1" bandRow="1">
                <a:tableStyleId>{5C22544A-7EE6-4342-B048-85BDC9FD1C3A}</a:tableStyleId>
              </a:tblPr>
              <a:tblGrid>
                <a:gridCol w="2239794">
                  <a:extLst>
                    <a:ext uri="{9D8B030D-6E8A-4147-A177-3AD203B41FA5}">
                      <a16:colId xmlns:a16="http://schemas.microsoft.com/office/drawing/2014/main" val="20000"/>
                    </a:ext>
                  </a:extLst>
                </a:gridCol>
                <a:gridCol w="2286066">
                  <a:extLst>
                    <a:ext uri="{9D8B030D-6E8A-4147-A177-3AD203B41FA5}">
                      <a16:colId xmlns:a16="http://schemas.microsoft.com/office/drawing/2014/main" val="20001"/>
                    </a:ext>
                  </a:extLst>
                </a:gridCol>
                <a:gridCol w="2286066">
                  <a:extLst>
                    <a:ext uri="{9D8B030D-6E8A-4147-A177-3AD203B41FA5}">
                      <a16:colId xmlns:a16="http://schemas.microsoft.com/office/drawing/2014/main" val="20002"/>
                    </a:ext>
                  </a:extLst>
                </a:gridCol>
              </a:tblGrid>
              <a:tr h="526424">
                <a:tc>
                  <a:txBody>
                    <a:bodyPr/>
                    <a:lstStyle/>
                    <a:p>
                      <a:r>
                        <a:rPr lang="nl-NL" altLang="nl-NL" sz="1000" b="0" dirty="0">
                          <a:solidFill>
                            <a:schemeClr val="tx2"/>
                          </a:solidFill>
                        </a:rPr>
                        <a:t>“  “ (dubbele aanhalingstekens)</a:t>
                      </a:r>
                      <a:endParaRPr lang="nl-NL" sz="1000" b="0" dirty="0">
                        <a:solidFill>
                          <a:schemeClr val="tx2"/>
                        </a:solidFill>
                      </a:endParaRPr>
                    </a:p>
                  </a:txBody>
                  <a:tcPr marL="48766" marR="48766" marT="24368" marB="24368">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000" b="0" dirty="0">
                          <a:solidFill>
                            <a:schemeClr val="tx2"/>
                          </a:solidFill>
                        </a:rPr>
                        <a:t>Zoek exacte tekst</a:t>
                      </a:r>
                    </a:p>
                    <a:p>
                      <a:endParaRPr lang="nl-NL" sz="1000" b="0" dirty="0">
                        <a:solidFill>
                          <a:schemeClr val="tx2"/>
                        </a:solidFill>
                      </a:endParaRPr>
                    </a:p>
                  </a:txBody>
                  <a:tcPr marL="48766" marR="48766" marT="24368" marB="24368">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nl-NL" sz="1000" b="0" dirty="0">
                          <a:solidFill>
                            <a:schemeClr val="tx2"/>
                          </a:solidFill>
                        </a:rPr>
                        <a:t>“</a:t>
                      </a:r>
                      <a:r>
                        <a:rPr lang="nl-NL" sz="1000" b="0" dirty="0" err="1">
                          <a:solidFill>
                            <a:schemeClr val="tx2"/>
                          </a:solidFill>
                        </a:rPr>
                        <a:t>electrische</a:t>
                      </a:r>
                      <a:r>
                        <a:rPr lang="nl-NL" sz="1000" b="0" dirty="0">
                          <a:solidFill>
                            <a:schemeClr val="tx2"/>
                          </a:solidFill>
                        </a:rPr>
                        <a:t> fiets”</a:t>
                      </a:r>
                    </a:p>
                    <a:p>
                      <a:endParaRPr lang="nl-NL" sz="1000" b="0" dirty="0">
                        <a:solidFill>
                          <a:schemeClr val="tx2"/>
                        </a:solidFill>
                      </a:endParaRPr>
                    </a:p>
                  </a:txBody>
                  <a:tcPr marL="48766" marR="48766" marT="24368" marB="24368">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0"/>
                  </a:ext>
                </a:extLst>
              </a:tr>
              <a:tr h="441707">
                <a:tc>
                  <a:txBody>
                    <a:bodyPr/>
                    <a:lstStyle/>
                    <a:p>
                      <a:r>
                        <a:rPr lang="nl-NL" altLang="nl-NL" sz="1000" dirty="0"/>
                        <a:t>*      (asterisk of sterretje)</a:t>
                      </a:r>
                      <a:endParaRPr lang="nl-NL" sz="1000" dirty="0">
                        <a:solidFill>
                          <a:schemeClr val="tx2"/>
                        </a:solidFill>
                      </a:endParaRPr>
                    </a:p>
                  </a:txBody>
                  <a:tcPr marL="48766" marR="48766" marT="24368" marB="24368">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nl-NL" sz="1000" dirty="0" err="1">
                          <a:solidFill>
                            <a:schemeClr val="tx2"/>
                          </a:solidFill>
                        </a:rPr>
                        <a:t>Trunceren</a:t>
                      </a:r>
                      <a:r>
                        <a:rPr lang="nl-NL" sz="1000" baseline="0" dirty="0">
                          <a:solidFill>
                            <a:schemeClr val="tx2"/>
                          </a:solidFill>
                        </a:rPr>
                        <a:t> of vervangen</a:t>
                      </a:r>
                      <a:endParaRPr lang="nl-NL" sz="1000" dirty="0">
                        <a:solidFill>
                          <a:schemeClr val="tx2"/>
                        </a:solidFill>
                      </a:endParaRPr>
                    </a:p>
                  </a:txBody>
                  <a:tcPr marL="48766" marR="48766" marT="24368" marB="24368">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nl-NL" sz="1000" dirty="0" err="1">
                          <a:solidFill>
                            <a:schemeClr val="tx2"/>
                          </a:solidFill>
                        </a:rPr>
                        <a:t>parke</a:t>
                      </a:r>
                      <a:r>
                        <a:rPr lang="nl-NL" sz="1000" dirty="0">
                          <a:solidFill>
                            <a:schemeClr val="tx2"/>
                          </a:solidFill>
                        </a:rPr>
                        <a:t>*</a:t>
                      </a:r>
                      <a:r>
                        <a:rPr lang="nl-NL" sz="1000" baseline="0" dirty="0">
                          <a:solidFill>
                            <a:schemeClr val="tx2"/>
                          </a:solidFill>
                        </a:rPr>
                        <a:t> </a:t>
                      </a:r>
                      <a:endParaRPr lang="nl-NL" sz="1000" dirty="0">
                        <a:solidFill>
                          <a:schemeClr val="tx2"/>
                        </a:solidFill>
                      </a:endParaRPr>
                    </a:p>
                  </a:txBody>
                  <a:tcPr marL="48766" marR="48766" marT="24368" marB="24368">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1"/>
                  </a:ext>
                </a:extLst>
              </a:tr>
              <a:tr h="304993">
                <a:tc>
                  <a:txBody>
                    <a:bodyPr/>
                    <a:lstStyle/>
                    <a:p>
                      <a:r>
                        <a:rPr lang="nl-NL" sz="1000" dirty="0">
                          <a:solidFill>
                            <a:schemeClr val="tx2"/>
                          </a:solidFill>
                        </a:rPr>
                        <a:t>Filetype: </a:t>
                      </a:r>
                    </a:p>
                  </a:txBody>
                  <a:tcPr marL="48766" marR="48766" marT="24368" marB="24368">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nl-NL" sz="1000" dirty="0">
                          <a:solidFill>
                            <a:schemeClr val="tx2"/>
                          </a:solidFill>
                        </a:rPr>
                        <a:t>bestandstype</a:t>
                      </a:r>
                    </a:p>
                  </a:txBody>
                  <a:tcPr marL="48766" marR="48766" marT="24368" marB="24368">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nl-NL" sz="1000" dirty="0" err="1">
                          <a:solidFill>
                            <a:schemeClr val="tx2"/>
                          </a:solidFill>
                        </a:rPr>
                        <a:t>Filetype:pdf</a:t>
                      </a:r>
                      <a:endParaRPr lang="nl-NL" sz="1000" dirty="0">
                        <a:solidFill>
                          <a:schemeClr val="tx2"/>
                        </a:solidFill>
                      </a:endParaRPr>
                    </a:p>
                  </a:txBody>
                  <a:tcPr marL="48766" marR="48766" marT="24368" marB="24368">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3"/>
                  </a:ext>
                </a:extLst>
              </a:tr>
              <a:tr h="4378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000" dirty="0" err="1"/>
                        <a:t>Insite</a:t>
                      </a:r>
                      <a:r>
                        <a:rPr lang="nl-NL" altLang="nl-NL" sz="10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000" dirty="0"/>
                        <a:t>		</a:t>
                      </a:r>
                      <a:endParaRPr lang="nl-NL" sz="1000" dirty="0">
                        <a:solidFill>
                          <a:schemeClr val="tx2"/>
                        </a:solidFill>
                      </a:endParaRPr>
                    </a:p>
                  </a:txBody>
                  <a:tcPr marL="48766" marR="48766" marT="24368" marB="24368">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nl-NL" sz="1000" dirty="0">
                          <a:solidFill>
                            <a:schemeClr val="tx2"/>
                          </a:solidFill>
                        </a:rPr>
                        <a:t>Zoek</a:t>
                      </a:r>
                      <a:r>
                        <a:rPr lang="nl-NL" sz="1000" baseline="0" dirty="0">
                          <a:solidFill>
                            <a:schemeClr val="tx2"/>
                          </a:solidFill>
                        </a:rPr>
                        <a:t> binnen website</a:t>
                      </a:r>
                      <a:endParaRPr lang="nl-NL" sz="1000" dirty="0">
                        <a:solidFill>
                          <a:schemeClr val="tx2"/>
                        </a:solidFill>
                      </a:endParaRPr>
                    </a:p>
                  </a:txBody>
                  <a:tcPr marL="48766" marR="48766" marT="24368" marB="24368">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nl-NL" sz="1000" dirty="0" err="1">
                          <a:solidFill>
                            <a:schemeClr val="tx2"/>
                          </a:solidFill>
                        </a:rPr>
                        <a:t>insite:rijksoverheid.nl</a:t>
                      </a:r>
                      <a:endParaRPr lang="nl-NL" sz="1000" dirty="0">
                        <a:solidFill>
                          <a:schemeClr val="tx2"/>
                        </a:solidFill>
                      </a:endParaRPr>
                    </a:p>
                  </a:txBody>
                  <a:tcPr marL="48766" marR="48766" marT="24368" marB="24368">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4"/>
                  </a:ext>
                </a:extLst>
              </a:tr>
              <a:tr h="4798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err="1">
                          <a:solidFill>
                            <a:schemeClr val="tx2"/>
                          </a:solidFill>
                        </a:rPr>
                        <a:t>Inurl</a:t>
                      </a:r>
                      <a:r>
                        <a:rPr lang="nl-NL" sz="1000" dirty="0">
                          <a:solidFill>
                            <a:schemeClr val="tx2"/>
                          </a:solidFill>
                        </a:rPr>
                        <a:t>:</a:t>
                      </a:r>
                    </a:p>
                  </a:txBody>
                  <a:tcPr marL="48766" marR="48766" marT="24368" marB="24368">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nl-NL" sz="1000" dirty="0">
                          <a:solidFill>
                            <a:schemeClr val="tx2"/>
                          </a:solidFill>
                        </a:rPr>
                        <a:t>Zoek binnen de adressen van websites</a:t>
                      </a:r>
                    </a:p>
                  </a:txBody>
                  <a:tcPr marL="48766" marR="48766" marT="24368" marB="24368">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000" dirty="0" err="1">
                          <a:solidFill>
                            <a:schemeClr val="tx2"/>
                          </a:solidFill>
                        </a:rPr>
                        <a:t>inurl:heineken</a:t>
                      </a:r>
                      <a:endParaRPr lang="nl-NL" sz="1000" dirty="0">
                        <a:solidFill>
                          <a:schemeClr val="tx2"/>
                        </a:solidFill>
                      </a:endParaRPr>
                    </a:p>
                    <a:p>
                      <a:endParaRPr lang="nl-NL" sz="1000" dirty="0">
                        <a:solidFill>
                          <a:schemeClr val="tx2"/>
                        </a:solidFill>
                      </a:endParaRPr>
                    </a:p>
                  </a:txBody>
                  <a:tcPr marL="48766" marR="48766" marT="24368" marB="24368">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52988521"/>
                  </a:ext>
                </a:extLst>
              </a:tr>
              <a:tr h="441707">
                <a:tc>
                  <a:txBody>
                    <a:bodyPr/>
                    <a:lstStyle/>
                    <a:p>
                      <a:r>
                        <a:rPr lang="nl-NL" sz="1000" dirty="0">
                          <a:solidFill>
                            <a:schemeClr val="tx2"/>
                          </a:solidFill>
                        </a:rPr>
                        <a:t>AND</a:t>
                      </a:r>
                    </a:p>
                  </a:txBody>
                  <a:tcPr marL="48766" marR="48766" marT="24368" marB="24368">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nl-NL" sz="1000" dirty="0">
                          <a:solidFill>
                            <a:schemeClr val="tx2"/>
                          </a:solidFill>
                        </a:rPr>
                        <a:t>Beide termen</a:t>
                      </a:r>
                      <a:r>
                        <a:rPr lang="nl-NL" sz="1000" baseline="0" dirty="0">
                          <a:solidFill>
                            <a:schemeClr val="tx2"/>
                          </a:solidFill>
                        </a:rPr>
                        <a:t> moeten voorkomen</a:t>
                      </a:r>
                      <a:endParaRPr lang="nl-NL" sz="1000" dirty="0">
                        <a:solidFill>
                          <a:schemeClr val="tx2"/>
                        </a:solidFill>
                      </a:endParaRPr>
                    </a:p>
                  </a:txBody>
                  <a:tcPr marL="48766" marR="48766" marT="24368" marB="24368">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nl-NL" sz="1000" dirty="0">
                          <a:solidFill>
                            <a:schemeClr val="tx2"/>
                          </a:solidFill>
                        </a:rPr>
                        <a:t>bedrijfsethiek AND “strategisch management”</a:t>
                      </a:r>
                    </a:p>
                  </a:txBody>
                  <a:tcPr marL="48766" marR="48766" marT="24368" marB="24368">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5"/>
                  </a:ext>
                </a:extLst>
              </a:tr>
              <a:tr h="5421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solidFill>
                            <a:schemeClr val="tx2"/>
                          </a:solidFill>
                        </a:rPr>
                        <a:t>OR</a:t>
                      </a:r>
                    </a:p>
                  </a:txBody>
                  <a:tcPr marL="48766" marR="48766" marT="24368" marB="24368">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nl-NL" sz="1000" dirty="0">
                          <a:solidFill>
                            <a:schemeClr val="tx2"/>
                          </a:solidFill>
                        </a:rPr>
                        <a:t>Een van beide termen moet voorkomen</a:t>
                      </a:r>
                    </a:p>
                  </a:txBody>
                  <a:tcPr marL="48766" marR="48766" marT="24368" marB="24368">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nl-NL" sz="1000" dirty="0">
                          <a:solidFill>
                            <a:schemeClr val="tx2"/>
                          </a:solidFill>
                        </a:rPr>
                        <a:t>Fiets</a:t>
                      </a:r>
                      <a:r>
                        <a:rPr lang="nl-NL" sz="1000" baseline="0" dirty="0">
                          <a:solidFill>
                            <a:schemeClr val="tx2"/>
                          </a:solidFill>
                        </a:rPr>
                        <a:t> OR rijwiel</a:t>
                      </a:r>
                      <a:endParaRPr lang="nl-NL" sz="1000" dirty="0">
                        <a:solidFill>
                          <a:schemeClr val="tx2"/>
                        </a:solidFill>
                      </a:endParaRPr>
                    </a:p>
                  </a:txBody>
                  <a:tcPr marL="48766" marR="48766" marT="24368" marB="24368">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6"/>
                  </a:ext>
                </a:extLst>
              </a:tr>
              <a:tr h="304993">
                <a:tc>
                  <a:txBody>
                    <a:bodyPr/>
                    <a:lstStyle/>
                    <a:p>
                      <a:r>
                        <a:rPr lang="nl-NL" sz="1000" dirty="0">
                          <a:solidFill>
                            <a:schemeClr val="tx2"/>
                          </a:solidFill>
                        </a:rPr>
                        <a:t>NOT</a:t>
                      </a:r>
                    </a:p>
                  </a:txBody>
                  <a:tcPr marL="48766" marR="48766" marT="24368" marB="24368">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nl-NL" sz="1000" dirty="0">
                          <a:solidFill>
                            <a:schemeClr val="tx2"/>
                          </a:solidFill>
                        </a:rPr>
                        <a:t>Tweede term uitsluiten</a:t>
                      </a:r>
                    </a:p>
                  </a:txBody>
                  <a:tcPr marL="48766" marR="48766" marT="24368" marB="24368">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nl-NL" sz="1000" dirty="0">
                          <a:solidFill>
                            <a:schemeClr val="tx2"/>
                          </a:solidFill>
                        </a:rPr>
                        <a:t>Fiets</a:t>
                      </a:r>
                      <a:r>
                        <a:rPr lang="nl-NL" sz="1000" baseline="0" dirty="0">
                          <a:solidFill>
                            <a:schemeClr val="tx2"/>
                          </a:solidFill>
                        </a:rPr>
                        <a:t> NOT e-bike</a:t>
                      </a:r>
                      <a:endParaRPr lang="nl-NL" sz="1000" dirty="0">
                        <a:solidFill>
                          <a:schemeClr val="tx2"/>
                        </a:solidFill>
                      </a:endParaRPr>
                    </a:p>
                  </a:txBody>
                  <a:tcPr marL="48766" marR="48766" marT="24368" marB="24368">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7"/>
                  </a:ext>
                </a:extLst>
              </a:tr>
            </a:tbl>
          </a:graphicData>
        </a:graphic>
      </p:graphicFrame>
      <p:sp>
        <p:nvSpPr>
          <p:cNvPr id="14376" name="Rechthoek 4"/>
          <p:cNvSpPr>
            <a:spLocks noChangeArrowheads="1"/>
          </p:cNvSpPr>
          <p:nvPr/>
        </p:nvSpPr>
        <p:spPr bwMode="auto">
          <a:xfrm>
            <a:off x="2062047" y="206294"/>
            <a:ext cx="68561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nl-NL" altLang="nl-NL" b="1" dirty="0">
                <a:solidFill>
                  <a:schemeClr val="bg1"/>
                </a:solidFill>
              </a:rPr>
              <a:t>Verfijn je zoekopdracht met filters </a:t>
            </a:r>
          </a:p>
        </p:txBody>
      </p:sp>
    </p:spTree>
    <p:extLst>
      <p:ext uri="{BB962C8B-B14F-4D97-AF65-F5344CB8AC3E}">
        <p14:creationId xmlns:p14="http://schemas.microsoft.com/office/powerpoint/2010/main" val="1135597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525120" y="195739"/>
            <a:ext cx="2036323" cy="584775"/>
          </a:xfrm>
          <a:prstGeom prst="rect">
            <a:avLst/>
          </a:prstGeom>
          <a:noFill/>
        </p:spPr>
        <p:txBody>
          <a:bodyPr wrap="square" rtlCol="0">
            <a:spAutoFit/>
          </a:bodyPr>
          <a:lstStyle/>
          <a:p>
            <a:r>
              <a:rPr lang="nl-NL" sz="3200" b="1" dirty="0">
                <a:solidFill>
                  <a:schemeClr val="bg1"/>
                </a:solidFill>
              </a:rPr>
              <a:t>Google</a:t>
            </a:r>
          </a:p>
        </p:txBody>
      </p:sp>
      <p:pic>
        <p:nvPicPr>
          <p:cNvPr id="5" name="Afbeelding 4"/>
          <p:cNvPicPr>
            <a:picLocks noChangeAspect="1"/>
          </p:cNvPicPr>
          <p:nvPr/>
        </p:nvPicPr>
        <p:blipFill rotWithShape="1">
          <a:blip r:embed="rId2"/>
          <a:srcRect t="7107" r="16979" b="9804"/>
          <a:stretch/>
        </p:blipFill>
        <p:spPr>
          <a:xfrm>
            <a:off x="48083" y="972765"/>
            <a:ext cx="7234691" cy="4072788"/>
          </a:xfrm>
          <a:prstGeom prst="rect">
            <a:avLst/>
          </a:prstGeom>
        </p:spPr>
      </p:pic>
    </p:spTree>
    <p:extLst>
      <p:ext uri="{BB962C8B-B14F-4D97-AF65-F5344CB8AC3E}">
        <p14:creationId xmlns:p14="http://schemas.microsoft.com/office/powerpoint/2010/main" val="3103141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srcRect t="7056" r="2868" b="5275"/>
          <a:stretch/>
        </p:blipFill>
        <p:spPr>
          <a:xfrm>
            <a:off x="0" y="947945"/>
            <a:ext cx="8125839" cy="4125513"/>
          </a:xfrm>
          <a:prstGeom prst="rect">
            <a:avLst/>
          </a:prstGeom>
        </p:spPr>
      </p:pic>
      <p:sp>
        <p:nvSpPr>
          <p:cNvPr id="3" name="Tekstvak 2"/>
          <p:cNvSpPr txBox="1"/>
          <p:nvPr/>
        </p:nvSpPr>
        <p:spPr>
          <a:xfrm>
            <a:off x="2525120" y="195739"/>
            <a:ext cx="3402267" cy="584775"/>
          </a:xfrm>
          <a:prstGeom prst="rect">
            <a:avLst/>
          </a:prstGeom>
          <a:noFill/>
        </p:spPr>
        <p:txBody>
          <a:bodyPr wrap="square" rtlCol="0">
            <a:spAutoFit/>
          </a:bodyPr>
          <a:lstStyle/>
          <a:p>
            <a:r>
              <a:rPr lang="nl-NL" sz="3200" b="1" dirty="0">
                <a:solidFill>
                  <a:schemeClr val="bg1"/>
                </a:solidFill>
              </a:rPr>
              <a:t>Google </a:t>
            </a:r>
            <a:r>
              <a:rPr lang="nl-NL" sz="3200" b="1" dirty="0" err="1">
                <a:solidFill>
                  <a:schemeClr val="bg1"/>
                </a:solidFill>
              </a:rPr>
              <a:t>Scholar</a:t>
            </a:r>
            <a:endParaRPr lang="nl-NL" sz="3200" b="1" dirty="0">
              <a:solidFill>
                <a:schemeClr val="bg1"/>
              </a:solidFill>
            </a:endParaRPr>
          </a:p>
        </p:txBody>
      </p:sp>
      <p:sp>
        <p:nvSpPr>
          <p:cNvPr id="4" name="Tekstvak 3"/>
          <p:cNvSpPr txBox="1"/>
          <p:nvPr/>
        </p:nvSpPr>
        <p:spPr>
          <a:xfrm>
            <a:off x="5622587" y="2302213"/>
            <a:ext cx="2289243" cy="815608"/>
          </a:xfrm>
          <a:prstGeom prst="rect">
            <a:avLst/>
          </a:prstGeom>
          <a:noFill/>
        </p:spPr>
        <p:txBody>
          <a:bodyPr wrap="square" rtlCol="0">
            <a:spAutoFit/>
          </a:bodyPr>
          <a:lstStyle/>
          <a:p>
            <a:r>
              <a:rPr lang="nl-NL" sz="2000" dirty="0"/>
              <a:t>scholar.google.nl</a:t>
            </a:r>
          </a:p>
          <a:p>
            <a:endParaRPr lang="nl-NL" dirty="0"/>
          </a:p>
          <a:p>
            <a:endParaRPr lang="nl-NL" dirty="0"/>
          </a:p>
        </p:txBody>
      </p:sp>
    </p:spTree>
    <p:extLst>
      <p:ext uri="{BB962C8B-B14F-4D97-AF65-F5344CB8AC3E}">
        <p14:creationId xmlns:p14="http://schemas.microsoft.com/office/powerpoint/2010/main" val="1054159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525120" y="195739"/>
            <a:ext cx="3402267" cy="584775"/>
          </a:xfrm>
          <a:prstGeom prst="rect">
            <a:avLst/>
          </a:prstGeom>
          <a:noFill/>
        </p:spPr>
        <p:txBody>
          <a:bodyPr wrap="square" rtlCol="0">
            <a:spAutoFit/>
          </a:bodyPr>
          <a:lstStyle/>
          <a:p>
            <a:r>
              <a:rPr lang="nl-NL" sz="3200" b="1" dirty="0">
                <a:solidFill>
                  <a:schemeClr val="bg1"/>
                </a:solidFill>
              </a:rPr>
              <a:t>Google Books</a:t>
            </a:r>
          </a:p>
        </p:txBody>
      </p:sp>
      <p:pic>
        <p:nvPicPr>
          <p:cNvPr id="3" name="Afbeelding 2"/>
          <p:cNvPicPr>
            <a:picLocks noChangeAspect="1"/>
          </p:cNvPicPr>
          <p:nvPr/>
        </p:nvPicPr>
        <p:blipFill rotWithShape="1">
          <a:blip r:embed="rId2"/>
          <a:srcRect t="5848" r="1698" b="4088"/>
          <a:stretch/>
        </p:blipFill>
        <p:spPr>
          <a:xfrm>
            <a:off x="0" y="967408"/>
            <a:ext cx="8103328" cy="4176091"/>
          </a:xfrm>
          <a:prstGeom prst="rect">
            <a:avLst/>
          </a:prstGeom>
        </p:spPr>
      </p:pic>
      <p:sp>
        <p:nvSpPr>
          <p:cNvPr id="4" name="Tekstvak 3"/>
          <p:cNvSpPr txBox="1"/>
          <p:nvPr/>
        </p:nvSpPr>
        <p:spPr>
          <a:xfrm>
            <a:off x="5622587" y="2302213"/>
            <a:ext cx="2289243" cy="815608"/>
          </a:xfrm>
          <a:prstGeom prst="rect">
            <a:avLst/>
          </a:prstGeom>
          <a:noFill/>
        </p:spPr>
        <p:txBody>
          <a:bodyPr wrap="square" rtlCol="0">
            <a:spAutoFit/>
          </a:bodyPr>
          <a:lstStyle/>
          <a:p>
            <a:r>
              <a:rPr lang="nl-NL" sz="2000" dirty="0"/>
              <a:t>books.google.nl</a:t>
            </a:r>
          </a:p>
          <a:p>
            <a:endParaRPr lang="nl-NL" dirty="0"/>
          </a:p>
          <a:p>
            <a:endParaRPr lang="nl-NL" dirty="0"/>
          </a:p>
        </p:txBody>
      </p:sp>
    </p:spTree>
    <p:extLst>
      <p:ext uri="{BB962C8B-B14F-4D97-AF65-F5344CB8AC3E}">
        <p14:creationId xmlns:p14="http://schemas.microsoft.com/office/powerpoint/2010/main" val="4132235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b="1" dirty="0"/>
              <a:t>Criteria bronnen</a:t>
            </a:r>
          </a:p>
        </p:txBody>
      </p:sp>
      <p:sp>
        <p:nvSpPr>
          <p:cNvPr id="3" name="Tijdelijke aanduiding voor inhoud 2"/>
          <p:cNvSpPr>
            <a:spLocks noGrp="1"/>
          </p:cNvSpPr>
          <p:nvPr>
            <p:ph idx="1"/>
          </p:nvPr>
        </p:nvSpPr>
        <p:spPr>
          <a:xfrm>
            <a:off x="713710" y="1059821"/>
            <a:ext cx="7886700" cy="3564288"/>
          </a:xfrm>
        </p:spPr>
        <p:txBody>
          <a:bodyPr>
            <a:normAutofit/>
          </a:bodyPr>
          <a:lstStyle/>
          <a:p>
            <a:pPr marL="0" indent="0">
              <a:buNone/>
            </a:pPr>
            <a:r>
              <a:rPr lang="nl-NL" b="1" dirty="0"/>
              <a:t>Hoe betrouwbaar is de bron?</a:t>
            </a:r>
            <a:br>
              <a:rPr lang="nl-NL" dirty="0"/>
            </a:br>
            <a:endParaRPr lang="nl-NL" dirty="0"/>
          </a:p>
          <a:p>
            <a:r>
              <a:rPr lang="nl-NL" sz="1800" dirty="0"/>
              <a:t>Auteur</a:t>
            </a:r>
          </a:p>
          <a:p>
            <a:r>
              <a:rPr lang="nl-NL" sz="1800" dirty="0"/>
              <a:t>Taalgebruik</a:t>
            </a:r>
          </a:p>
          <a:p>
            <a:r>
              <a:rPr lang="nl-NL" sz="1800" dirty="0"/>
              <a:t>Organisatie of instelling </a:t>
            </a:r>
          </a:p>
          <a:p>
            <a:r>
              <a:rPr lang="nl-NL" sz="1800" dirty="0"/>
              <a:t>Doelgroep</a:t>
            </a:r>
          </a:p>
          <a:p>
            <a:r>
              <a:rPr lang="nl-NL" sz="1800" dirty="0"/>
              <a:t>Objectiviteit</a:t>
            </a:r>
          </a:p>
          <a:p>
            <a:r>
              <a:rPr lang="nl-NL" sz="1800" dirty="0"/>
              <a:t>Actualiteit</a:t>
            </a:r>
          </a:p>
          <a:p>
            <a:r>
              <a:rPr lang="nl-NL" sz="1800" dirty="0"/>
              <a:t>Bronvermelding</a:t>
            </a:r>
          </a:p>
          <a:p>
            <a:endParaRPr lang="nl-NL" sz="1800" dirty="0"/>
          </a:p>
          <a:p>
            <a:endParaRPr lang="nl-NL" sz="1800" dirty="0"/>
          </a:p>
          <a:p>
            <a:endParaRPr lang="nl-NL" dirty="0"/>
          </a:p>
        </p:txBody>
      </p:sp>
    </p:spTree>
    <p:extLst>
      <p:ext uri="{BB962C8B-B14F-4D97-AF65-F5344CB8AC3E}">
        <p14:creationId xmlns:p14="http://schemas.microsoft.com/office/powerpoint/2010/main" val="104798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ext Box 5"/>
          <p:cNvSpPr txBox="1">
            <a:spLocks noChangeArrowheads="1"/>
          </p:cNvSpPr>
          <p:nvPr/>
        </p:nvSpPr>
        <p:spPr bwMode="auto">
          <a:xfrm>
            <a:off x="3393758" y="3620453"/>
            <a:ext cx="2128837"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080"/>
          </a:p>
        </p:txBody>
      </p:sp>
      <p:sp>
        <p:nvSpPr>
          <p:cNvPr id="35847" name="Rectangle 7"/>
          <p:cNvSpPr>
            <a:spLocks noGrp="1" noChangeArrowheads="1"/>
          </p:cNvSpPr>
          <p:nvPr>
            <p:ph idx="1"/>
          </p:nvPr>
        </p:nvSpPr>
        <p:spPr>
          <a:xfrm>
            <a:off x="135653" y="1255694"/>
            <a:ext cx="5123919" cy="2364759"/>
          </a:xfrm>
        </p:spPr>
        <p:txBody>
          <a:bodyPr>
            <a:normAutofit/>
          </a:bodyPr>
          <a:lstStyle/>
          <a:p>
            <a:pPr marL="0" indent="0">
              <a:buNone/>
              <a:defRPr/>
            </a:pPr>
            <a:endParaRPr lang="nl-NL" altLang="nl-NL" sz="1680" dirty="0">
              <a:latin typeface="+mj-lt"/>
            </a:endParaRPr>
          </a:p>
          <a:p>
            <a:pPr>
              <a:spcBef>
                <a:spcPct val="0"/>
              </a:spcBef>
              <a:buFontTx/>
              <a:buNone/>
              <a:defRPr/>
            </a:pPr>
            <a:r>
              <a:rPr lang="nl-NL" altLang="nl-NL" sz="1800" dirty="0">
                <a:latin typeface="Arial" panose="020B0604020202020204" pitchFamily="34" charset="0"/>
                <a:hlinkClick r:id="rId3"/>
              </a:rPr>
              <a:t>https://fontys.nl/Stappegoor.htm</a:t>
            </a:r>
            <a:endParaRPr lang="nl-NL" altLang="nl-NL" sz="1800" dirty="0">
              <a:latin typeface="Arial" panose="020B0604020202020204" pitchFamily="34" charset="0"/>
            </a:endParaRPr>
          </a:p>
          <a:p>
            <a:pPr marL="0" indent="0">
              <a:buNone/>
              <a:defRPr/>
            </a:pPr>
            <a:endParaRPr lang="nl-NL" altLang="nl-NL" sz="1680" dirty="0">
              <a:latin typeface="+mj-lt"/>
            </a:endParaRPr>
          </a:p>
          <a:p>
            <a:pPr eaLnBrk="1" hangingPunct="1">
              <a:defRPr/>
            </a:pPr>
            <a:r>
              <a:rPr lang="nl-NL" sz="1680" dirty="0">
                <a:latin typeface="+mj-lt"/>
              </a:rPr>
              <a:t>Betrouwbare informatie</a:t>
            </a:r>
          </a:p>
          <a:p>
            <a:pPr eaLnBrk="1" hangingPunct="1">
              <a:defRPr/>
            </a:pPr>
            <a:r>
              <a:rPr lang="nl-NL" sz="1680" dirty="0">
                <a:latin typeface="+mj-lt"/>
              </a:rPr>
              <a:t>Vakspecifieke informatie</a:t>
            </a:r>
          </a:p>
          <a:p>
            <a:pPr eaLnBrk="1" hangingPunct="1">
              <a:defRPr/>
            </a:pPr>
            <a:r>
              <a:rPr lang="nl-NL" sz="1680" dirty="0">
                <a:latin typeface="+mj-lt"/>
              </a:rPr>
              <a:t>Informatie op HBO- en wetenschappelijk niveau</a:t>
            </a:r>
          </a:p>
          <a:p>
            <a:pPr eaLnBrk="1" hangingPunct="1">
              <a:defRPr/>
            </a:pPr>
            <a:r>
              <a:rPr lang="nl-NL" sz="1680" dirty="0">
                <a:latin typeface="+mj-lt"/>
              </a:rPr>
              <a:t>Betaalde informatie binnen Fontys vrij toegankelijk</a:t>
            </a:r>
          </a:p>
        </p:txBody>
      </p:sp>
      <p:sp>
        <p:nvSpPr>
          <p:cNvPr id="2" name="Rechthoek 1"/>
          <p:cNvSpPr/>
          <p:nvPr/>
        </p:nvSpPr>
        <p:spPr>
          <a:xfrm>
            <a:off x="2374111" y="248821"/>
            <a:ext cx="4168129" cy="584775"/>
          </a:xfrm>
          <a:prstGeom prst="rect">
            <a:avLst/>
          </a:prstGeom>
        </p:spPr>
        <p:txBody>
          <a:bodyPr wrap="none">
            <a:spAutoFit/>
          </a:bodyPr>
          <a:lstStyle/>
          <a:p>
            <a:pPr>
              <a:defRPr/>
            </a:pPr>
            <a:r>
              <a:rPr lang="nl-NL" altLang="nl-NL" sz="3200" b="1" dirty="0">
                <a:solidFill>
                  <a:schemeClr val="bg1"/>
                </a:solidFill>
              </a:rPr>
              <a:t>Digitale mediatheek</a:t>
            </a:r>
          </a:p>
        </p:txBody>
      </p:sp>
      <p:pic>
        <p:nvPicPr>
          <p:cNvPr id="4" name="Afbeelding 3"/>
          <p:cNvPicPr>
            <a:picLocks noChangeAspect="1"/>
          </p:cNvPicPr>
          <p:nvPr/>
        </p:nvPicPr>
        <p:blipFill>
          <a:blip r:embed="rId4"/>
          <a:stretch>
            <a:fillRect/>
          </a:stretch>
        </p:blipFill>
        <p:spPr>
          <a:xfrm>
            <a:off x="5259572" y="1116265"/>
            <a:ext cx="3362633" cy="3260371"/>
          </a:xfrm>
          <a:prstGeom prst="rect">
            <a:avLst/>
          </a:prstGeom>
        </p:spPr>
      </p:pic>
    </p:spTree>
    <p:extLst>
      <p:ext uri="{BB962C8B-B14F-4D97-AF65-F5344CB8AC3E}">
        <p14:creationId xmlns:p14="http://schemas.microsoft.com/office/powerpoint/2010/main" val="18096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8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374111" y="248821"/>
            <a:ext cx="5697394" cy="461665"/>
          </a:xfrm>
          <a:prstGeom prst="rect">
            <a:avLst/>
          </a:prstGeom>
        </p:spPr>
        <p:txBody>
          <a:bodyPr wrap="none">
            <a:spAutoFit/>
          </a:bodyPr>
          <a:lstStyle/>
          <a:p>
            <a:pPr>
              <a:defRPr/>
            </a:pPr>
            <a:r>
              <a:rPr lang="nl-NL" altLang="nl-NL" sz="2400" b="1" dirty="0">
                <a:solidFill>
                  <a:schemeClr val="bg1"/>
                </a:solidFill>
              </a:rPr>
              <a:t>Opleidingen-&gt;</a:t>
            </a:r>
            <a:r>
              <a:rPr lang="nl-NL" altLang="nl-NL" sz="2400" b="1" dirty="0" err="1">
                <a:solidFill>
                  <a:schemeClr val="bg1"/>
                </a:solidFill>
              </a:rPr>
              <a:t>Commerciele</a:t>
            </a:r>
            <a:r>
              <a:rPr lang="nl-NL" altLang="nl-NL" sz="2400" b="1" dirty="0">
                <a:solidFill>
                  <a:schemeClr val="bg1"/>
                </a:solidFill>
              </a:rPr>
              <a:t> economie</a:t>
            </a:r>
          </a:p>
        </p:txBody>
      </p:sp>
      <p:sp>
        <p:nvSpPr>
          <p:cNvPr id="2" name="Tekstvak 1"/>
          <p:cNvSpPr txBox="1"/>
          <p:nvPr/>
        </p:nvSpPr>
        <p:spPr>
          <a:xfrm>
            <a:off x="483080" y="2147775"/>
            <a:ext cx="5654112" cy="1962076"/>
          </a:xfrm>
          <a:prstGeom prst="rect">
            <a:avLst/>
          </a:prstGeom>
          <a:noFill/>
        </p:spPr>
        <p:txBody>
          <a:bodyPr wrap="none" rtlCol="0">
            <a:spAutoFit/>
          </a:bodyPr>
          <a:lstStyle/>
          <a:p>
            <a:pPr marL="285750" indent="-285750">
              <a:buFont typeface="Arial" panose="020B0604020202020204" pitchFamily="34" charset="0"/>
              <a:buChar char="•"/>
            </a:pPr>
            <a:r>
              <a:rPr lang="nl-NL" sz="1800" dirty="0"/>
              <a:t>Pagina op maat</a:t>
            </a:r>
          </a:p>
          <a:p>
            <a:pPr marL="285750" indent="-285750">
              <a:buFont typeface="Arial" panose="020B0604020202020204" pitchFamily="34" charset="0"/>
              <a:buChar char="•"/>
            </a:pPr>
            <a:r>
              <a:rPr lang="nl-NL" sz="1800" dirty="0"/>
              <a:t>Databanken economie, marketing en management</a:t>
            </a:r>
          </a:p>
          <a:p>
            <a:pPr marL="285750" indent="-285750">
              <a:buFont typeface="Arial" panose="020B0604020202020204" pitchFamily="34" charset="0"/>
              <a:buChar char="•"/>
            </a:pPr>
            <a:r>
              <a:rPr lang="nl-NL" sz="1800" dirty="0"/>
              <a:t>Krantenbanken</a:t>
            </a:r>
          </a:p>
          <a:p>
            <a:pPr marL="285750" indent="-285750">
              <a:buFont typeface="Arial" panose="020B0604020202020204" pitchFamily="34" charset="0"/>
              <a:buChar char="•"/>
            </a:pPr>
            <a:r>
              <a:rPr lang="nl-NL" sz="1800" dirty="0"/>
              <a:t>Wetenschappelijke publicaties en data</a:t>
            </a:r>
          </a:p>
          <a:p>
            <a:pPr marL="285750" indent="-285750">
              <a:buFont typeface="Arial" panose="020B0604020202020204" pitchFamily="34" charset="0"/>
              <a:buChar char="•"/>
            </a:pPr>
            <a:r>
              <a:rPr lang="nl-NL" sz="1800" dirty="0"/>
              <a:t>Statistische gegevens</a:t>
            </a:r>
          </a:p>
          <a:p>
            <a:pPr marL="285750" indent="-285750">
              <a:buFont typeface="Arial" panose="020B0604020202020204" pitchFamily="34" charset="0"/>
              <a:buChar char="•"/>
            </a:pPr>
            <a:r>
              <a:rPr lang="nl-NL" sz="1800" dirty="0"/>
              <a:t>Tijdschriften (papier en digitaal)</a:t>
            </a:r>
          </a:p>
          <a:p>
            <a:endParaRPr lang="nl-NL" dirty="0"/>
          </a:p>
        </p:txBody>
      </p:sp>
      <p:pic>
        <p:nvPicPr>
          <p:cNvPr id="4" name="Afbeelding 3">
            <a:hlinkClick r:id="rId2"/>
          </p:cNvPr>
          <p:cNvPicPr>
            <a:picLocks noChangeAspect="1"/>
          </p:cNvPicPr>
          <p:nvPr/>
        </p:nvPicPr>
        <p:blipFill>
          <a:blip r:embed="rId3"/>
          <a:stretch>
            <a:fillRect/>
          </a:stretch>
        </p:blipFill>
        <p:spPr>
          <a:xfrm>
            <a:off x="5989731" y="1547467"/>
            <a:ext cx="3497169" cy="2795931"/>
          </a:xfrm>
          <a:prstGeom prst="rect">
            <a:avLst/>
          </a:prstGeom>
        </p:spPr>
      </p:pic>
    </p:spTree>
    <p:extLst>
      <p:ext uri="{BB962C8B-B14F-4D97-AF65-F5344CB8AC3E}">
        <p14:creationId xmlns:p14="http://schemas.microsoft.com/office/powerpoint/2010/main" val="141819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Zoekhulp</a:t>
            </a:r>
          </a:p>
        </p:txBody>
      </p:sp>
      <p:pic>
        <p:nvPicPr>
          <p:cNvPr id="4" name="Tijdelijke aanduiding voor inhoud 3">
            <a:hlinkClick r:id="rId2"/>
          </p:cNvPr>
          <p:cNvPicPr>
            <a:picLocks noGrp="1" noChangeAspect="1"/>
          </p:cNvPicPr>
          <p:nvPr>
            <p:ph idx="1"/>
          </p:nvPr>
        </p:nvPicPr>
        <p:blipFill>
          <a:blip r:embed="rId3"/>
          <a:stretch>
            <a:fillRect/>
          </a:stretch>
        </p:blipFill>
        <p:spPr>
          <a:xfrm>
            <a:off x="1297858" y="1006888"/>
            <a:ext cx="5952118" cy="3625437"/>
          </a:xfrm>
          <a:prstGeom prst="rect">
            <a:avLst/>
          </a:prstGeom>
        </p:spPr>
      </p:pic>
    </p:spTree>
    <p:extLst>
      <p:ext uri="{BB962C8B-B14F-4D97-AF65-F5344CB8AC3E}">
        <p14:creationId xmlns:p14="http://schemas.microsoft.com/office/powerpoint/2010/main" val="760666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2159388" y="128929"/>
            <a:ext cx="5486400" cy="771293"/>
          </a:xfrm>
        </p:spPr>
        <p:txBody>
          <a:bodyPr/>
          <a:lstStyle/>
          <a:p>
            <a:r>
              <a:rPr lang="nl-NL" altLang="nl-NL" dirty="0"/>
              <a:t>Waar gaat het over?</a:t>
            </a:r>
          </a:p>
        </p:txBody>
      </p:sp>
      <p:sp>
        <p:nvSpPr>
          <p:cNvPr id="7171" name="Tijdelijke aanduiding voor inhoud 2"/>
          <p:cNvSpPr>
            <a:spLocks noGrp="1"/>
          </p:cNvSpPr>
          <p:nvPr>
            <p:ph idx="1"/>
          </p:nvPr>
        </p:nvSpPr>
        <p:spPr>
          <a:xfrm>
            <a:off x="1828800" y="1252892"/>
            <a:ext cx="5486400" cy="3394710"/>
          </a:xfrm>
        </p:spPr>
        <p:txBody>
          <a:bodyPr/>
          <a:lstStyle/>
          <a:p>
            <a:r>
              <a:rPr lang="nl-NL" altLang="nl-NL" dirty="0"/>
              <a:t>Betrouwbare bronnen</a:t>
            </a:r>
          </a:p>
          <a:p>
            <a:r>
              <a:rPr lang="nl-NL" altLang="nl-NL" dirty="0" err="1"/>
              <a:t>HBO-niveau</a:t>
            </a:r>
            <a:endParaRPr lang="nl-NL" altLang="nl-NL" dirty="0"/>
          </a:p>
          <a:p>
            <a:r>
              <a:rPr lang="nl-NL" altLang="nl-NL" dirty="0"/>
              <a:t>Surface web / </a:t>
            </a:r>
            <a:r>
              <a:rPr lang="nl-NL" altLang="nl-NL" dirty="0" err="1"/>
              <a:t>deep</a:t>
            </a:r>
            <a:r>
              <a:rPr lang="nl-NL" altLang="nl-NL" dirty="0"/>
              <a:t> web</a:t>
            </a:r>
          </a:p>
          <a:p>
            <a:r>
              <a:rPr lang="nl-NL" altLang="nl-NL" dirty="0"/>
              <a:t>Zoektermen</a:t>
            </a:r>
          </a:p>
          <a:p>
            <a:r>
              <a:rPr lang="nl-NL" altLang="nl-NL" dirty="0"/>
              <a:t>Databanken</a:t>
            </a:r>
          </a:p>
          <a:p>
            <a:r>
              <a:rPr lang="nl-NL" altLang="nl-NL" dirty="0"/>
              <a:t>Bronvermelding</a:t>
            </a:r>
          </a:p>
          <a:p>
            <a:endParaRPr lang="nl-NL" altLang="nl-NL" dirty="0"/>
          </a:p>
          <a:p>
            <a:endParaRPr lang="nl-NL" altLang="nl-NL" dirty="0"/>
          </a:p>
          <a:p>
            <a:endParaRPr lang="nl-NL" altLang="nl-NL" dirty="0"/>
          </a:p>
        </p:txBody>
      </p:sp>
    </p:spTree>
    <p:extLst>
      <p:ext uri="{BB962C8B-B14F-4D97-AF65-F5344CB8AC3E}">
        <p14:creationId xmlns:p14="http://schemas.microsoft.com/office/powerpoint/2010/main" val="260622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srcRect t="7479" r="1359" b="3375"/>
          <a:stretch/>
        </p:blipFill>
        <p:spPr>
          <a:xfrm>
            <a:off x="-1" y="953350"/>
            <a:ext cx="8294451" cy="4216486"/>
          </a:xfrm>
          <a:prstGeom prst="rect">
            <a:avLst/>
          </a:prstGeom>
        </p:spPr>
      </p:pic>
      <p:sp>
        <p:nvSpPr>
          <p:cNvPr id="27650" name="Titel 1"/>
          <p:cNvSpPr>
            <a:spLocks noGrp="1"/>
          </p:cNvSpPr>
          <p:nvPr>
            <p:ph type="title"/>
          </p:nvPr>
        </p:nvSpPr>
        <p:spPr>
          <a:xfrm>
            <a:off x="1903193" y="76625"/>
            <a:ext cx="5486400" cy="857250"/>
          </a:xfrm>
        </p:spPr>
        <p:txBody>
          <a:bodyPr/>
          <a:lstStyle/>
          <a:p>
            <a:pPr algn="ctr"/>
            <a:r>
              <a:rPr lang="nl-NL" altLang="nl-NL" b="1" dirty="0"/>
              <a:t>Business Source Complete</a:t>
            </a:r>
          </a:p>
        </p:txBody>
      </p:sp>
      <p:sp>
        <p:nvSpPr>
          <p:cNvPr id="3" name="Tekstvak 2"/>
          <p:cNvSpPr txBox="1"/>
          <p:nvPr/>
        </p:nvSpPr>
        <p:spPr>
          <a:xfrm>
            <a:off x="4646393" y="2635889"/>
            <a:ext cx="4228288" cy="1338828"/>
          </a:xfrm>
          <a:prstGeom prst="rect">
            <a:avLst/>
          </a:prstGeom>
          <a:solidFill>
            <a:schemeClr val="bg2">
              <a:alpha val="24000"/>
            </a:schemeClr>
          </a:solidFill>
        </p:spPr>
        <p:txBody>
          <a:bodyPr wrap="square" rtlCol="0">
            <a:spAutoFit/>
          </a:bodyPr>
          <a:lstStyle/>
          <a:p>
            <a:pPr marL="285750" indent="-285750">
              <a:buFont typeface="Arial" panose="020B0604020202020204" pitchFamily="34" charset="0"/>
              <a:buChar char="•"/>
            </a:pPr>
            <a:r>
              <a:rPr lang="nl-NL" dirty="0"/>
              <a:t>Internationale economische </a:t>
            </a:r>
            <a:r>
              <a:rPr lang="nl-NL" dirty="0" err="1"/>
              <a:t>onderzoeksdatabank</a:t>
            </a:r>
            <a:r>
              <a:rPr lang="nl-NL" dirty="0"/>
              <a:t>.</a:t>
            </a:r>
          </a:p>
          <a:p>
            <a:pPr marL="285750" indent="-285750">
              <a:buFont typeface="Arial" panose="020B0604020202020204" pitchFamily="34" charset="0"/>
              <a:buChar char="•"/>
            </a:pPr>
            <a:r>
              <a:rPr lang="nl-NL" dirty="0"/>
              <a:t>Ruim 2200 full-</a:t>
            </a:r>
            <a:r>
              <a:rPr lang="nl-NL" dirty="0" err="1"/>
              <a:t>text</a:t>
            </a:r>
            <a:r>
              <a:rPr lang="nl-NL" dirty="0"/>
              <a:t> tijdschriften over o.a. management en marketing. </a:t>
            </a:r>
          </a:p>
          <a:p>
            <a:pPr marL="285750" indent="-285750">
              <a:buFont typeface="Arial" panose="020B0604020202020204" pitchFamily="34" charset="0"/>
              <a:buChar char="•"/>
            </a:pPr>
            <a:r>
              <a:rPr lang="nl-NL" dirty="0"/>
              <a:t>Rapporten over de belangrijkste internationale bedrijven, branches en markten en landen.</a:t>
            </a:r>
          </a:p>
        </p:txBody>
      </p:sp>
    </p:spTree>
    <p:extLst>
      <p:ext uri="{BB962C8B-B14F-4D97-AF65-F5344CB8AC3E}">
        <p14:creationId xmlns:p14="http://schemas.microsoft.com/office/powerpoint/2010/main" val="343435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Wetenschappelijk Onderzoek</a:t>
            </a:r>
          </a:p>
        </p:txBody>
      </p:sp>
      <p:pic>
        <p:nvPicPr>
          <p:cNvPr id="4" name="Tijdelijke aanduiding voor inhoud 3">
            <a:hlinkClick r:id="rId2"/>
          </p:cNvPr>
          <p:cNvPicPr>
            <a:picLocks noGrp="1" noChangeAspect="1"/>
          </p:cNvPicPr>
          <p:nvPr>
            <p:ph idx="1"/>
          </p:nvPr>
        </p:nvPicPr>
        <p:blipFill>
          <a:blip r:embed="rId3"/>
          <a:stretch>
            <a:fillRect/>
          </a:stretch>
        </p:blipFill>
        <p:spPr>
          <a:xfrm>
            <a:off x="1032387" y="1059821"/>
            <a:ext cx="6549716" cy="4025486"/>
          </a:xfrm>
          <a:prstGeom prst="rect">
            <a:avLst/>
          </a:prstGeom>
        </p:spPr>
      </p:pic>
    </p:spTree>
    <p:extLst>
      <p:ext uri="{BB962C8B-B14F-4D97-AF65-F5344CB8AC3E}">
        <p14:creationId xmlns:p14="http://schemas.microsoft.com/office/powerpoint/2010/main" val="687907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a:xfrm>
            <a:off x="1960164" y="75997"/>
            <a:ext cx="5486400" cy="857250"/>
          </a:xfrm>
        </p:spPr>
        <p:txBody>
          <a:bodyPr/>
          <a:lstStyle/>
          <a:p>
            <a:pPr algn="ctr"/>
            <a:r>
              <a:rPr lang="nl-NL" altLang="nl-NL" b="1" dirty="0" err="1"/>
              <a:t>Company.Info</a:t>
            </a:r>
            <a:endParaRPr lang="nl-NL" altLang="nl-NL" b="1" dirty="0"/>
          </a:p>
        </p:txBody>
      </p:sp>
      <p:pic>
        <p:nvPicPr>
          <p:cNvPr id="2" name="Afbeelding 1"/>
          <p:cNvPicPr>
            <a:picLocks noChangeAspect="1"/>
          </p:cNvPicPr>
          <p:nvPr/>
        </p:nvPicPr>
        <p:blipFill rotWithShape="1">
          <a:blip r:embed="rId3"/>
          <a:srcRect l="13172" r="6671"/>
          <a:stretch/>
        </p:blipFill>
        <p:spPr>
          <a:xfrm>
            <a:off x="0" y="980284"/>
            <a:ext cx="5077838" cy="4104850"/>
          </a:xfrm>
          <a:prstGeom prst="rect">
            <a:avLst/>
          </a:prstGeom>
        </p:spPr>
      </p:pic>
      <p:sp>
        <p:nvSpPr>
          <p:cNvPr id="3" name="Tekstvak 2"/>
          <p:cNvSpPr txBox="1"/>
          <p:nvPr/>
        </p:nvSpPr>
        <p:spPr>
          <a:xfrm>
            <a:off x="5077838" y="980284"/>
            <a:ext cx="4066162" cy="923330"/>
          </a:xfrm>
          <a:prstGeom prst="rect">
            <a:avLst/>
          </a:prstGeom>
          <a:noFill/>
        </p:spPr>
        <p:txBody>
          <a:bodyPr wrap="square" rtlCol="0">
            <a:spAutoFit/>
          </a:bodyPr>
          <a:lstStyle/>
          <a:p>
            <a:r>
              <a:rPr lang="nl-NL" dirty="0"/>
              <a:t>Bedrijfsinformatie van alle Nederlandse ondernemingen en overheidsorganisaties, plus bedrijven met een Nederlandse vestiging.</a:t>
            </a:r>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91856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Euromonitor Passport</a:t>
            </a:r>
          </a:p>
        </p:txBody>
      </p:sp>
      <p:pic>
        <p:nvPicPr>
          <p:cNvPr id="5" name="Tijdelijke aanduiding voor inhoud 4"/>
          <p:cNvPicPr>
            <a:picLocks noGrp="1" noChangeAspect="1"/>
          </p:cNvPicPr>
          <p:nvPr>
            <p:ph idx="1"/>
          </p:nvPr>
        </p:nvPicPr>
        <p:blipFill rotWithShape="1">
          <a:blip r:embed="rId2"/>
          <a:srcRect t="9889" r="28531" b="2843"/>
          <a:stretch/>
        </p:blipFill>
        <p:spPr>
          <a:xfrm>
            <a:off x="0" y="996447"/>
            <a:ext cx="4987047" cy="3880353"/>
          </a:xfrm>
          <a:prstGeom prst="rect">
            <a:avLst/>
          </a:prstGeom>
        </p:spPr>
      </p:pic>
      <p:sp>
        <p:nvSpPr>
          <p:cNvPr id="6" name="Tekstvak 5"/>
          <p:cNvSpPr txBox="1"/>
          <p:nvPr/>
        </p:nvSpPr>
        <p:spPr>
          <a:xfrm>
            <a:off x="4987047" y="960068"/>
            <a:ext cx="4092102" cy="1131079"/>
          </a:xfrm>
          <a:prstGeom prst="rect">
            <a:avLst/>
          </a:prstGeom>
          <a:noFill/>
        </p:spPr>
        <p:txBody>
          <a:bodyPr wrap="square" rtlCol="0">
            <a:spAutoFit/>
          </a:bodyPr>
          <a:lstStyle/>
          <a:p>
            <a:r>
              <a:rPr lang="nl-NL" dirty="0"/>
              <a:t>Statistische gegevens en gedetailleerde rapporten over 27 industrieën, aangevuld met demografische, macro- en sociaaleconomische data en diepgaande analyses over consumentengedrag en de economie in 210 landen.</a:t>
            </a:r>
          </a:p>
        </p:txBody>
      </p:sp>
    </p:spTree>
    <p:extLst>
      <p:ext uri="{BB962C8B-B14F-4D97-AF65-F5344CB8AC3E}">
        <p14:creationId xmlns:p14="http://schemas.microsoft.com/office/powerpoint/2010/main" val="355581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a:xfrm>
            <a:off x="1997412" y="73530"/>
            <a:ext cx="5486400" cy="857250"/>
          </a:xfrm>
        </p:spPr>
        <p:txBody>
          <a:bodyPr/>
          <a:lstStyle/>
          <a:p>
            <a:pPr algn="ctr"/>
            <a:r>
              <a:rPr lang="nl-NL" altLang="nl-NL" b="1" dirty="0" err="1"/>
              <a:t>Statista</a:t>
            </a:r>
            <a:endParaRPr lang="nl-NL" altLang="nl-NL" b="1" dirty="0"/>
          </a:p>
        </p:txBody>
      </p:sp>
      <p:pic>
        <p:nvPicPr>
          <p:cNvPr id="3" name="Tijdelijke aanduiding voor inhoud 2"/>
          <p:cNvPicPr>
            <a:picLocks noGrp="1" noChangeAspect="1"/>
          </p:cNvPicPr>
          <p:nvPr>
            <p:ph idx="1"/>
          </p:nvPr>
        </p:nvPicPr>
        <p:blipFill rotWithShape="1">
          <a:blip r:embed="rId2"/>
          <a:srcRect l="11134" r="17000"/>
          <a:stretch/>
        </p:blipFill>
        <p:spPr>
          <a:xfrm>
            <a:off x="0" y="991183"/>
            <a:ext cx="5195777" cy="4066793"/>
          </a:xfrm>
          <a:prstGeom prst="rect">
            <a:avLst/>
          </a:prstGeom>
        </p:spPr>
      </p:pic>
      <p:sp>
        <p:nvSpPr>
          <p:cNvPr id="2" name="Tekstvak 1"/>
          <p:cNvSpPr txBox="1"/>
          <p:nvPr/>
        </p:nvSpPr>
        <p:spPr>
          <a:xfrm>
            <a:off x="5195777" y="1000789"/>
            <a:ext cx="3877985" cy="923330"/>
          </a:xfrm>
          <a:prstGeom prst="rect">
            <a:avLst/>
          </a:prstGeom>
          <a:noFill/>
        </p:spPr>
        <p:txBody>
          <a:bodyPr wrap="none" rtlCol="0">
            <a:spAutoFit/>
          </a:bodyPr>
          <a:lstStyle/>
          <a:p>
            <a:pPr marL="285750" indent="-285750">
              <a:buFont typeface="Arial" panose="020B0604020202020204" pitchFamily="34" charset="0"/>
              <a:buChar char="•"/>
            </a:pPr>
            <a:r>
              <a:rPr lang="nl-NL" dirty="0"/>
              <a:t>Internationale statistieken marktonderzoek. </a:t>
            </a:r>
          </a:p>
          <a:p>
            <a:pPr marL="285750" indent="-285750">
              <a:buFont typeface="Arial" panose="020B0604020202020204" pitchFamily="34" charset="0"/>
              <a:buChar char="•"/>
            </a:pPr>
            <a:r>
              <a:rPr lang="nl-NL" dirty="0"/>
              <a:t>Meer dan 600 bedrijvencategorieën. </a:t>
            </a:r>
          </a:p>
          <a:p>
            <a:pPr marL="285750" indent="-285750">
              <a:buFont typeface="Arial" panose="020B0604020202020204" pitchFamily="34" charset="0"/>
              <a:buChar char="•"/>
            </a:pPr>
            <a:r>
              <a:rPr lang="nl-NL" dirty="0"/>
              <a:t>Focus op Duitsland, VS, VK en China.</a:t>
            </a:r>
          </a:p>
          <a:p>
            <a:endParaRPr lang="nl-NL" dirty="0"/>
          </a:p>
        </p:txBody>
      </p:sp>
    </p:spTree>
    <p:extLst>
      <p:ext uri="{BB962C8B-B14F-4D97-AF65-F5344CB8AC3E}">
        <p14:creationId xmlns:p14="http://schemas.microsoft.com/office/powerpoint/2010/main" val="98322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a:xfrm>
            <a:off x="1936595" y="14329"/>
            <a:ext cx="5486400" cy="857250"/>
          </a:xfrm>
        </p:spPr>
        <p:txBody>
          <a:bodyPr/>
          <a:lstStyle/>
          <a:p>
            <a:pPr algn="ctr"/>
            <a:r>
              <a:rPr lang="nl-NL" altLang="nl-NL" b="1" dirty="0"/>
              <a:t>CBS Statline</a:t>
            </a:r>
          </a:p>
        </p:txBody>
      </p:sp>
      <p:pic>
        <p:nvPicPr>
          <p:cNvPr id="31747" name="Tijdelijke aanduiding voor inhoud 4"/>
          <p:cNvPicPr>
            <a:picLocks noGrp="1" noChangeAspect="1"/>
          </p:cNvPicPr>
          <p:nvPr>
            <p:ph idx="1"/>
          </p:nvPr>
        </p:nvPicPr>
        <p:blipFill rotWithShape="1">
          <a:blip r:embed="rId2">
            <a:extLst>
              <a:ext uri="{28A0092B-C50C-407E-A947-70E740481C1C}">
                <a14:useLocalDpi xmlns:a14="http://schemas.microsoft.com/office/drawing/2010/main" val="0"/>
              </a:ext>
            </a:extLst>
          </a:blip>
          <a:srcRect t="5323" r="2145" b="3596"/>
          <a:stretch/>
        </p:blipFill>
        <p:spPr>
          <a:xfrm>
            <a:off x="0" y="1000808"/>
            <a:ext cx="5330757" cy="4075259"/>
          </a:xfrm>
        </p:spPr>
      </p:pic>
      <p:sp>
        <p:nvSpPr>
          <p:cNvPr id="2" name="Tekstvak 1"/>
          <p:cNvSpPr txBox="1"/>
          <p:nvPr/>
        </p:nvSpPr>
        <p:spPr>
          <a:xfrm>
            <a:off x="5330757" y="996425"/>
            <a:ext cx="3871609" cy="923330"/>
          </a:xfrm>
          <a:prstGeom prst="rect">
            <a:avLst/>
          </a:prstGeom>
          <a:noFill/>
        </p:spPr>
        <p:txBody>
          <a:bodyPr wrap="square" rtlCol="0">
            <a:spAutoFit/>
          </a:bodyPr>
          <a:lstStyle/>
          <a:p>
            <a:pPr marL="285750" indent="-285750">
              <a:buFont typeface="Arial" panose="020B0604020202020204" pitchFamily="34" charset="0"/>
              <a:buChar char="•"/>
            </a:pPr>
            <a:r>
              <a:rPr lang="nl-NL" dirty="0"/>
              <a:t>Databank van het Centraal Bureau voor de Statistiek.</a:t>
            </a:r>
          </a:p>
          <a:p>
            <a:pPr marL="285750" indent="-285750">
              <a:buFont typeface="Arial" panose="020B0604020202020204" pitchFamily="34" charset="0"/>
              <a:buChar char="•"/>
            </a:pPr>
            <a:r>
              <a:rPr lang="nl-NL" dirty="0"/>
              <a:t>Statistieken uit de Nederlandse maatschappij en economie.</a:t>
            </a:r>
          </a:p>
        </p:txBody>
      </p:sp>
    </p:spTree>
    <p:extLst>
      <p:ext uri="{BB962C8B-B14F-4D97-AF65-F5344CB8AC3E}">
        <p14:creationId xmlns:p14="http://schemas.microsoft.com/office/powerpoint/2010/main" val="274463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Bronvermelding </a:t>
            </a:r>
          </a:p>
        </p:txBody>
      </p:sp>
      <p:sp>
        <p:nvSpPr>
          <p:cNvPr id="4" name="Tijdelijke aanduiding voor inhoud 2"/>
          <p:cNvSpPr txBox="1">
            <a:spLocks/>
          </p:cNvSpPr>
          <p:nvPr/>
        </p:nvSpPr>
        <p:spPr>
          <a:xfrm>
            <a:off x="2279048" y="2409504"/>
            <a:ext cx="7383518" cy="219280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NL" dirty="0">
                <a:hlinkClick r:id="rId2"/>
              </a:rPr>
              <a:t>De APA richtlijnen uitgelegd</a:t>
            </a:r>
            <a:endParaRPr lang="nl-NL" dirty="0"/>
          </a:p>
          <a:p>
            <a:pPr marL="0" indent="0">
              <a:buFont typeface="Arial" panose="020B0604020202020204" pitchFamily="34" charset="0"/>
              <a:buNone/>
            </a:pPr>
            <a:r>
              <a:rPr lang="nl-NL" dirty="0"/>
              <a:t>(Uitgave SURF)</a:t>
            </a:r>
          </a:p>
          <a:p>
            <a:pPr marL="0" indent="0">
              <a:buFont typeface="Arial" panose="020B0604020202020204" pitchFamily="34" charset="0"/>
              <a:buNone/>
            </a:pPr>
            <a:endParaRPr lang="nl-NL" dirty="0"/>
          </a:p>
          <a:p>
            <a:pPr marL="0" indent="0">
              <a:buFont typeface="Arial" panose="020B0604020202020204" pitchFamily="34" charset="0"/>
              <a:buNone/>
            </a:pPr>
            <a:r>
              <a:rPr lang="nl-NL" dirty="0">
                <a:hlinkClick r:id="rId3"/>
              </a:rPr>
              <a:t>Handleiding APA en Word</a:t>
            </a:r>
            <a:endParaRPr lang="nl-NL" dirty="0"/>
          </a:p>
          <a:p>
            <a:pPr marL="0" indent="0">
              <a:buFont typeface="Arial" panose="020B0604020202020204" pitchFamily="34" charset="0"/>
              <a:buNone/>
            </a:pPr>
            <a:endParaRPr lang="nl-NL" dirty="0"/>
          </a:p>
        </p:txBody>
      </p:sp>
      <p:pic>
        <p:nvPicPr>
          <p:cNvPr id="6" name="Afbeelding 5"/>
          <p:cNvPicPr>
            <a:picLocks noChangeAspect="1"/>
          </p:cNvPicPr>
          <p:nvPr/>
        </p:nvPicPr>
        <p:blipFill>
          <a:blip r:embed="rId4"/>
          <a:stretch>
            <a:fillRect/>
          </a:stretch>
        </p:blipFill>
        <p:spPr>
          <a:xfrm>
            <a:off x="6173439" y="2169842"/>
            <a:ext cx="1592507" cy="1800225"/>
          </a:xfrm>
          <a:prstGeom prst="rect">
            <a:avLst/>
          </a:prstGeom>
        </p:spPr>
      </p:pic>
      <p:pic>
        <p:nvPicPr>
          <p:cNvPr id="3" name="Afbeelding 2"/>
          <p:cNvPicPr>
            <a:picLocks noChangeAspect="1"/>
          </p:cNvPicPr>
          <p:nvPr/>
        </p:nvPicPr>
        <p:blipFill rotWithShape="1">
          <a:blip r:embed="rId5">
            <a:extLst>
              <a:ext uri="{28A0092B-C50C-407E-A947-70E740481C1C}">
                <a14:useLocalDpi xmlns:a14="http://schemas.microsoft.com/office/drawing/2010/main" val="0"/>
              </a:ext>
            </a:extLst>
          </a:blip>
          <a:srcRect l="29556" t="8361" r="38248" b="14394"/>
          <a:stretch/>
        </p:blipFill>
        <p:spPr>
          <a:xfrm>
            <a:off x="219498" y="1651818"/>
            <a:ext cx="1904269" cy="3147552"/>
          </a:xfrm>
          <a:prstGeom prst="rect">
            <a:avLst/>
          </a:prstGeom>
        </p:spPr>
      </p:pic>
    </p:spTree>
    <p:extLst>
      <p:ext uri="{BB962C8B-B14F-4D97-AF65-F5344CB8AC3E}">
        <p14:creationId xmlns:p14="http://schemas.microsoft.com/office/powerpoint/2010/main" val="4275841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In de tekst</a:t>
            </a:r>
          </a:p>
        </p:txBody>
      </p:sp>
      <p:sp>
        <p:nvSpPr>
          <p:cNvPr id="5" name="Tijdelijke aanduiding voor inhoud 4"/>
          <p:cNvSpPr>
            <a:spLocks noGrp="1"/>
          </p:cNvSpPr>
          <p:nvPr>
            <p:ph sz="half" idx="1"/>
          </p:nvPr>
        </p:nvSpPr>
        <p:spPr>
          <a:xfrm>
            <a:off x="628650" y="1504335"/>
            <a:ext cx="3886200" cy="3128388"/>
          </a:xfrm>
        </p:spPr>
        <p:txBody>
          <a:bodyPr>
            <a:normAutofit fontScale="47500" lnSpcReduction="20000"/>
          </a:bodyPr>
          <a:lstStyle/>
          <a:p>
            <a:pPr marL="1028700" lvl="3" indent="0">
              <a:lnSpc>
                <a:spcPct val="107000"/>
              </a:lnSpc>
              <a:spcAft>
                <a:spcPts val="600"/>
              </a:spcAft>
              <a:buNone/>
            </a:pPr>
            <a:r>
              <a:rPr lang="nl-NL" sz="3300" dirty="0">
                <a:solidFill>
                  <a:srgbClr val="993366"/>
                </a:solidFill>
                <a:latin typeface="Arial Rounded MT Bold" panose="020F0704030504030204" pitchFamily="34" charset="0"/>
                <a:ea typeface="Calibri" panose="020F0502020204030204" pitchFamily="34" charset="0"/>
                <a:cs typeface="Alef" panose="00000500000000000000" pitchFamily="2" charset="-79"/>
              </a:rPr>
              <a:t>Citaat</a:t>
            </a:r>
            <a:r>
              <a:rPr lang="nl-NL"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endParaRPr lang="nl-NL"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nl-NL"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600"/>
              </a:spcAft>
            </a:pPr>
            <a:r>
              <a:rPr lang="nl-NL" dirty="0">
                <a:latin typeface="Arial" panose="020B0604020202020204" pitchFamily="34" charset="0"/>
                <a:ea typeface="Calibri" panose="020F0502020204030204" pitchFamily="34" charset="0"/>
                <a:cs typeface="Times New Roman" panose="02020603050405020304" pitchFamily="18" charset="0"/>
              </a:rPr>
              <a:t>Altijd tussen “dubbele aanhalingstekens”</a:t>
            </a:r>
            <a:endParaRPr lang="nl-N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nl-NL" dirty="0">
                <a:latin typeface="Arial" panose="020B0604020202020204" pitchFamily="34" charset="0"/>
                <a:ea typeface="Calibri" panose="020F0502020204030204" pitchFamily="34" charset="0"/>
                <a:cs typeface="Times New Roman" panose="02020603050405020304" pitchFamily="18" charset="0"/>
              </a:rPr>
              <a:t>Tussen haakjes (Achternaam auteur(s), jaartal, p. x)</a:t>
            </a:r>
            <a:endParaRPr lang="nl-N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br>
              <a:rPr lang="nl-NL" sz="2000" dirty="0">
                <a:solidFill>
                  <a:srgbClr val="800080"/>
                </a:solidFill>
                <a:latin typeface="Arial Rounded MT Bold" panose="020F0704030504030204" pitchFamily="34" charset="0"/>
                <a:ea typeface="Calibri" panose="020F0502020204030204" pitchFamily="34" charset="0"/>
                <a:cs typeface="Times New Roman" panose="02020603050405020304" pitchFamily="18" charset="0"/>
              </a:rPr>
            </a:br>
            <a:r>
              <a:rPr lang="nl-NL" sz="2000" dirty="0">
                <a:solidFill>
                  <a:srgbClr val="800080"/>
                </a:solidFill>
                <a:latin typeface="Arial Rounded MT Bold" panose="020F0704030504030204" pitchFamily="34" charset="0"/>
                <a:ea typeface="Calibri" panose="020F0502020204030204" pitchFamily="34" charset="0"/>
                <a:cs typeface="Times New Roman" panose="02020603050405020304" pitchFamily="18" charset="0"/>
              </a:rPr>
              <a:t>Voorbeelden</a:t>
            </a:r>
            <a:endParaRPr lang="nl-NL"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nl-NL" dirty="0">
                <a:latin typeface="Arial" panose="020B0604020202020204" pitchFamily="34" charset="0"/>
                <a:ea typeface="Calibri" panose="020F0502020204030204" pitchFamily="34" charset="0"/>
                <a:cs typeface="Times New Roman" panose="02020603050405020304" pitchFamily="18" charset="0"/>
              </a:rPr>
              <a:t>“De eerste stap die je neemt, is in feite een probleem- en situatieanalyse” (</a:t>
            </a:r>
            <a:r>
              <a:rPr lang="nl-NL" dirty="0" err="1">
                <a:latin typeface="Arial" panose="020B0604020202020204" pitchFamily="34" charset="0"/>
                <a:ea typeface="Calibri" panose="020F0502020204030204" pitchFamily="34" charset="0"/>
                <a:cs typeface="Times New Roman" panose="02020603050405020304" pitchFamily="18" charset="0"/>
              </a:rPr>
              <a:t>Migchelbrink</a:t>
            </a:r>
            <a:r>
              <a:rPr lang="nl-NL" dirty="0">
                <a:latin typeface="Arial" panose="020B0604020202020204" pitchFamily="34" charset="0"/>
                <a:ea typeface="Calibri" panose="020F0502020204030204" pitchFamily="34" charset="0"/>
                <a:cs typeface="Times New Roman" panose="02020603050405020304" pitchFamily="18" charset="0"/>
              </a:rPr>
              <a:t>, 2006, p. 68)</a:t>
            </a:r>
            <a:endParaRPr lang="nl-N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nl-NL" dirty="0" err="1">
                <a:latin typeface="Arial" panose="020B0604020202020204" pitchFamily="34" charset="0"/>
                <a:ea typeface="Calibri" panose="020F0502020204030204" pitchFamily="34" charset="0"/>
                <a:cs typeface="Times New Roman" panose="02020603050405020304" pitchFamily="18" charset="0"/>
              </a:rPr>
              <a:t>Migchelbrink</a:t>
            </a:r>
            <a:r>
              <a:rPr lang="nl-NL" dirty="0">
                <a:latin typeface="Arial" panose="020B0604020202020204" pitchFamily="34" charset="0"/>
                <a:ea typeface="Calibri" panose="020F0502020204030204" pitchFamily="34" charset="0"/>
                <a:cs typeface="Times New Roman" panose="02020603050405020304" pitchFamily="18" charset="0"/>
              </a:rPr>
              <a:t> (2006) zegt “De eerste stap die je neemt, is in feite een probleem- en situatieanalyse” (p. 68)</a:t>
            </a:r>
            <a:endParaRPr lang="nl-NL" dirty="0">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pic>
        <p:nvPicPr>
          <p:cNvPr id="7"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51144" y="1369219"/>
            <a:ext cx="3764206" cy="326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280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el 1"/>
          <p:cNvSpPr>
            <a:spLocks noGrp="1"/>
          </p:cNvSpPr>
          <p:nvPr>
            <p:ph type="title"/>
          </p:nvPr>
        </p:nvSpPr>
        <p:spPr>
          <a:xfrm>
            <a:off x="1547664" y="843558"/>
            <a:ext cx="6115050" cy="569477"/>
          </a:xfrm>
        </p:spPr>
        <p:txBody>
          <a:bodyPr rtlCol="0">
            <a:normAutofit/>
          </a:bodyPr>
          <a:lstStyle/>
          <a:p>
            <a:pPr algn="ctr" defTabSz="514361">
              <a:defRPr/>
            </a:pPr>
            <a:r>
              <a:rPr lang="nl-NL" altLang="nl-NL" dirty="0"/>
              <a:t>Voorbeelden</a:t>
            </a:r>
            <a:r>
              <a:rPr lang="nl-NL" altLang="nl-NL" dirty="0">
                <a:solidFill>
                  <a:srgbClr val="002060"/>
                </a:solidFill>
              </a:rPr>
              <a:t> </a:t>
            </a:r>
            <a:r>
              <a:rPr lang="nl-NL" altLang="nl-NL" dirty="0"/>
              <a:t>bronnenlijst</a:t>
            </a:r>
            <a:r>
              <a:rPr lang="nl-NL" altLang="nl-NL" dirty="0">
                <a:solidFill>
                  <a:srgbClr val="002060"/>
                </a:solidFill>
              </a:rPr>
              <a:t> </a:t>
            </a:r>
          </a:p>
        </p:txBody>
      </p:sp>
      <p:pic>
        <p:nvPicPr>
          <p:cNvPr id="522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4216" y="3785473"/>
            <a:ext cx="1005125" cy="220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vak 1"/>
          <p:cNvSpPr txBox="1"/>
          <p:nvPr/>
        </p:nvSpPr>
        <p:spPr>
          <a:xfrm>
            <a:off x="2556034" y="285135"/>
            <a:ext cx="4523192" cy="523220"/>
          </a:xfrm>
          <a:prstGeom prst="rect">
            <a:avLst/>
          </a:prstGeom>
          <a:noFill/>
        </p:spPr>
        <p:txBody>
          <a:bodyPr wrap="square" rtlCol="0">
            <a:spAutoFit/>
          </a:bodyPr>
          <a:lstStyle/>
          <a:p>
            <a:r>
              <a:rPr lang="nl-NL" sz="2800" dirty="0">
                <a:solidFill>
                  <a:schemeClr val="bg1"/>
                </a:solidFill>
              </a:rPr>
              <a:t>In</a:t>
            </a:r>
            <a:r>
              <a:rPr lang="nl-NL" dirty="0">
                <a:solidFill>
                  <a:schemeClr val="bg1"/>
                </a:solidFill>
              </a:rPr>
              <a:t> </a:t>
            </a:r>
            <a:r>
              <a:rPr lang="nl-NL" sz="2800" dirty="0">
                <a:solidFill>
                  <a:schemeClr val="bg1"/>
                </a:solidFill>
              </a:rPr>
              <a:t>literatuurlijst</a:t>
            </a:r>
          </a:p>
        </p:txBody>
      </p:sp>
      <p:sp>
        <p:nvSpPr>
          <p:cNvPr id="3" name="Tekstvak 2"/>
          <p:cNvSpPr txBox="1"/>
          <p:nvPr/>
        </p:nvSpPr>
        <p:spPr>
          <a:xfrm>
            <a:off x="2222091" y="1229031"/>
            <a:ext cx="5722374" cy="3208571"/>
          </a:xfrm>
          <a:prstGeom prst="rect">
            <a:avLst/>
          </a:prstGeom>
          <a:noFill/>
        </p:spPr>
        <p:txBody>
          <a:bodyPr wrap="square" rtlCol="0">
            <a:spAutoFit/>
          </a:bodyPr>
          <a:lstStyle/>
          <a:p>
            <a:r>
              <a:rPr lang="nl-NL" dirty="0">
                <a:solidFill>
                  <a:srgbClr val="00B0F0"/>
                </a:solidFill>
              </a:rPr>
              <a:t>Boek</a:t>
            </a:r>
            <a:r>
              <a:rPr lang="nl-NL" dirty="0"/>
              <a:t> </a:t>
            </a:r>
          </a:p>
          <a:p>
            <a:r>
              <a:rPr lang="nl-NL" dirty="0"/>
              <a:t>Auteur, A. (jaar van uitgave). </a:t>
            </a:r>
            <a:r>
              <a:rPr lang="nl-NL" i="1" dirty="0"/>
              <a:t>Titel cursief</a:t>
            </a:r>
            <a:r>
              <a:rPr lang="nl-NL" dirty="0"/>
              <a:t>. Naam uitgever. </a:t>
            </a:r>
          </a:p>
          <a:p>
            <a:endParaRPr lang="nl-NL" dirty="0"/>
          </a:p>
          <a:p>
            <a:r>
              <a:rPr lang="nl-NL" dirty="0">
                <a:solidFill>
                  <a:srgbClr val="00B0F0"/>
                </a:solidFill>
              </a:rPr>
              <a:t>Tijdschriftartikel  (Online)</a:t>
            </a:r>
          </a:p>
          <a:p>
            <a:r>
              <a:rPr lang="nl-NL" dirty="0"/>
              <a:t>Auteur, A. (jaar van uitgave). Titel van het artikel. </a:t>
            </a:r>
            <a:r>
              <a:rPr lang="nl-NL" i="1" dirty="0"/>
              <a:t>Naam Tijdschrift, jaargang</a:t>
            </a:r>
            <a:r>
              <a:rPr lang="nl-NL" dirty="0"/>
              <a:t>(nummer), eerste paginanummer-laatste paginanummer. https://doi.org/xxxx</a:t>
            </a:r>
          </a:p>
          <a:p>
            <a:endParaRPr lang="nl-NL" dirty="0"/>
          </a:p>
          <a:p>
            <a:r>
              <a:rPr lang="nl-NL" dirty="0">
                <a:solidFill>
                  <a:srgbClr val="00B0F0"/>
                </a:solidFill>
              </a:rPr>
              <a:t>Internetbron</a:t>
            </a:r>
          </a:p>
          <a:p>
            <a:r>
              <a:rPr lang="nl-NL" dirty="0"/>
              <a:t>Auteur, A. (jaar van uitgave, dag maand). </a:t>
            </a:r>
            <a:r>
              <a:rPr lang="nl-NL" i="1" dirty="0"/>
              <a:t>Titel webpagina</a:t>
            </a:r>
            <a:r>
              <a:rPr lang="nl-NL" dirty="0"/>
              <a:t>. Naam website. Geraadpleegd op dag maand jaar, van http://xxxx of https://xxxxx</a:t>
            </a:r>
            <a:endParaRPr lang="nl-NL" dirty="0">
              <a:solidFill>
                <a:srgbClr val="00B0F0"/>
              </a:solidFill>
            </a:endParaRPr>
          </a:p>
          <a:p>
            <a:endParaRPr lang="nl-NL" dirty="0">
              <a:solidFill>
                <a:srgbClr val="00B0F0"/>
              </a:solidFill>
            </a:endParaRPr>
          </a:p>
          <a:p>
            <a:endParaRPr lang="nl-NL" dirty="0">
              <a:solidFill>
                <a:srgbClr val="00B0F0"/>
              </a:solidFill>
            </a:endParaRPr>
          </a:p>
          <a:p>
            <a:endParaRPr lang="nl-NL" dirty="0">
              <a:solidFill>
                <a:srgbClr val="00B0F0"/>
              </a:solidFill>
            </a:endParaRPr>
          </a:p>
        </p:txBody>
      </p:sp>
    </p:spTree>
    <p:extLst>
      <p:ext uri="{BB962C8B-B14F-4D97-AF65-F5344CB8AC3E}">
        <p14:creationId xmlns:p14="http://schemas.microsoft.com/office/powerpoint/2010/main" val="810831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1"/>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920">
                <a:solidFill>
                  <a:schemeClr val="tx1"/>
                </a:solidFill>
                <a:latin typeface="Arial" panose="020B0604020202020204" pitchFamily="34" charset="0"/>
              </a:defRPr>
            </a:lvl1pPr>
            <a:lvl2pPr marL="444818" indent="-170498">
              <a:spcBef>
                <a:spcPct val="20000"/>
              </a:spcBef>
              <a:buChar char="–"/>
              <a:defRPr sz="1680">
                <a:solidFill>
                  <a:schemeClr val="tx1"/>
                </a:solidFill>
                <a:latin typeface="Arial" panose="020B0604020202020204" pitchFamily="34" charset="0"/>
              </a:defRPr>
            </a:lvl2pPr>
            <a:lvl3pPr marL="684848" indent="-136208">
              <a:spcBef>
                <a:spcPct val="20000"/>
              </a:spcBef>
              <a:buChar char="•"/>
              <a:defRPr sz="1440">
                <a:solidFill>
                  <a:schemeClr val="tx1"/>
                </a:solidFill>
                <a:latin typeface="Arial" panose="020B0604020202020204" pitchFamily="34" charset="0"/>
              </a:defRPr>
            </a:lvl3pPr>
            <a:lvl4pPr marL="959168" indent="-136208">
              <a:spcBef>
                <a:spcPct val="20000"/>
              </a:spcBef>
              <a:buChar char="–"/>
              <a:defRPr sz="1200">
                <a:solidFill>
                  <a:schemeClr val="tx1"/>
                </a:solidFill>
                <a:latin typeface="Arial" panose="020B0604020202020204" pitchFamily="34" charset="0"/>
              </a:defRPr>
            </a:lvl4pPr>
            <a:lvl5pPr marL="1233488" indent="-136208">
              <a:spcBef>
                <a:spcPct val="20000"/>
              </a:spcBef>
              <a:buChar char="»"/>
              <a:defRPr sz="1200">
                <a:solidFill>
                  <a:schemeClr val="tx1"/>
                </a:solidFill>
                <a:latin typeface="Arial" panose="020B0604020202020204" pitchFamily="34" charset="0"/>
              </a:defRPr>
            </a:lvl5pPr>
            <a:lvl6pPr marL="1507808" indent="-136208" eaLnBrk="0" fontAlgn="base" hangingPunct="0">
              <a:spcBef>
                <a:spcPct val="20000"/>
              </a:spcBef>
              <a:spcAft>
                <a:spcPct val="0"/>
              </a:spcAft>
              <a:buChar char="»"/>
              <a:defRPr sz="1200">
                <a:solidFill>
                  <a:schemeClr val="tx1"/>
                </a:solidFill>
                <a:latin typeface="Arial" panose="020B0604020202020204" pitchFamily="34" charset="0"/>
              </a:defRPr>
            </a:lvl6pPr>
            <a:lvl7pPr marL="1782128" indent="-136208" eaLnBrk="0" fontAlgn="base" hangingPunct="0">
              <a:spcBef>
                <a:spcPct val="20000"/>
              </a:spcBef>
              <a:spcAft>
                <a:spcPct val="0"/>
              </a:spcAft>
              <a:buChar char="»"/>
              <a:defRPr sz="1200">
                <a:solidFill>
                  <a:schemeClr val="tx1"/>
                </a:solidFill>
                <a:latin typeface="Arial" panose="020B0604020202020204" pitchFamily="34" charset="0"/>
              </a:defRPr>
            </a:lvl7pPr>
            <a:lvl8pPr marL="2056448" indent="-136208" eaLnBrk="0" fontAlgn="base" hangingPunct="0">
              <a:spcBef>
                <a:spcPct val="20000"/>
              </a:spcBef>
              <a:spcAft>
                <a:spcPct val="0"/>
              </a:spcAft>
              <a:buChar char="»"/>
              <a:defRPr sz="1200">
                <a:solidFill>
                  <a:schemeClr val="tx1"/>
                </a:solidFill>
                <a:latin typeface="Arial" panose="020B0604020202020204" pitchFamily="34" charset="0"/>
              </a:defRPr>
            </a:lvl8pPr>
            <a:lvl9pPr marL="2330768" indent="-136208" eaLnBrk="0" fontAlgn="base" hangingPunct="0">
              <a:spcBef>
                <a:spcPct val="20000"/>
              </a:spcBef>
              <a:spcAft>
                <a:spcPct val="0"/>
              </a:spcAft>
              <a:buChar char="»"/>
              <a:defRPr sz="1200">
                <a:solidFill>
                  <a:schemeClr val="tx1"/>
                </a:solidFill>
                <a:latin typeface="Arial" panose="020B0604020202020204" pitchFamily="34" charset="0"/>
              </a:defRPr>
            </a:lvl9pPr>
          </a:lstStyle>
          <a:p>
            <a:pPr>
              <a:spcBef>
                <a:spcPct val="0"/>
              </a:spcBef>
              <a:buFontTx/>
              <a:buNone/>
            </a:pPr>
            <a:fld id="{DA881FDF-078B-4F95-BA98-DA50E6EE34DF}" type="slidenum">
              <a:rPr lang="nl-NL" altLang="nl-NL" sz="840">
                <a:ea typeface="MS PGothic" panose="020B0600070205080204" pitchFamily="34" charset="-128"/>
              </a:rPr>
              <a:pPr>
                <a:spcBef>
                  <a:spcPct val="0"/>
                </a:spcBef>
                <a:buFontTx/>
                <a:buNone/>
              </a:pPr>
              <a:t>29</a:t>
            </a:fld>
            <a:endParaRPr lang="nl-NL" altLang="nl-NL" sz="840">
              <a:ea typeface="MS PGothic" panose="020B0600070205080204" pitchFamily="34" charset="-128"/>
            </a:endParaRPr>
          </a:p>
        </p:txBody>
      </p:sp>
      <p:sp>
        <p:nvSpPr>
          <p:cNvPr id="46083" name="Tijdelijke aanduiding voor dianummer 3"/>
          <p:cNvSpPr txBox="1">
            <a:spLocks noGrp="1"/>
          </p:cNvSpPr>
          <p:nvPr/>
        </p:nvSpPr>
        <p:spPr bwMode="auto">
          <a:xfrm>
            <a:off x="5893118" y="4451033"/>
            <a:ext cx="142208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59" tIns="30479" rIns="60959" bIns="3047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39569EBD-8193-4DCB-9FAE-28EA20530DFC}" type="slidenum">
              <a:rPr lang="nl-NL" altLang="nl-NL" sz="660">
                <a:ea typeface="MS PGothic" panose="020B0600070205080204" pitchFamily="34" charset="-128"/>
              </a:rPr>
              <a:pPr algn="r" eaLnBrk="1" hangingPunct="1">
                <a:spcBef>
                  <a:spcPct val="0"/>
                </a:spcBef>
                <a:buFontTx/>
                <a:buNone/>
              </a:pPr>
              <a:t>29</a:t>
            </a:fld>
            <a:endParaRPr lang="nl-NL" altLang="nl-NL" sz="660">
              <a:ea typeface="MS PGothic" panose="020B0600070205080204" pitchFamily="34" charset="-128"/>
            </a:endParaRPr>
          </a:p>
        </p:txBody>
      </p:sp>
      <p:pic>
        <p:nvPicPr>
          <p:cNvPr id="460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0703" y="1624965"/>
            <a:ext cx="1786890" cy="288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6085" name="Rechthoek 6"/>
          <p:cNvSpPr>
            <a:spLocks noChangeArrowheads="1"/>
          </p:cNvSpPr>
          <p:nvPr/>
        </p:nvSpPr>
        <p:spPr bwMode="auto">
          <a:xfrm>
            <a:off x="2845118" y="3283268"/>
            <a:ext cx="4114800" cy="726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59" tIns="30479" rIns="60959" bIns="3047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2160">
              <a:latin typeface="Times New Roman" panose="02020603050405020304" pitchFamily="18" charset="0"/>
            </a:endParaRPr>
          </a:p>
          <a:p>
            <a:pPr eaLnBrk="1" hangingPunct="1">
              <a:spcBef>
                <a:spcPct val="0"/>
              </a:spcBef>
              <a:buFontTx/>
              <a:buNone/>
            </a:pPr>
            <a:endParaRPr lang="en-US" altLang="nl-NL" sz="2160">
              <a:latin typeface="Times New Roman" panose="02020603050405020304" pitchFamily="18" charset="0"/>
            </a:endParaRPr>
          </a:p>
        </p:txBody>
      </p:sp>
      <p:sp>
        <p:nvSpPr>
          <p:cNvPr id="46086" name="Tekstvak 7"/>
          <p:cNvSpPr txBox="1">
            <a:spLocks noChangeArrowheads="1"/>
          </p:cNvSpPr>
          <p:nvPr/>
        </p:nvSpPr>
        <p:spPr bwMode="auto">
          <a:xfrm>
            <a:off x="2536984" y="1559344"/>
            <a:ext cx="4731067" cy="61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59" tIns="30479" rIns="60959" bIns="3047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nl-NL" altLang="nl-NL" sz="2160" dirty="0">
                <a:solidFill>
                  <a:srgbClr val="000099"/>
                </a:solidFill>
                <a:ea typeface="MS PGothic" panose="020B0600070205080204" pitchFamily="34" charset="-128"/>
              </a:rPr>
              <a:t>Nog vragen?</a:t>
            </a:r>
          </a:p>
          <a:p>
            <a:pPr eaLnBrk="1" hangingPunct="1">
              <a:spcBef>
                <a:spcPct val="0"/>
              </a:spcBef>
              <a:buFontTx/>
              <a:buNone/>
            </a:pPr>
            <a:endParaRPr lang="nl-NL" altLang="nl-NL" sz="1440" dirty="0">
              <a:solidFill>
                <a:srgbClr val="000099"/>
              </a:solidFill>
              <a:ea typeface="MS PGothic" panose="020B0600070205080204" pitchFamily="34" charset="-128"/>
            </a:endParaRPr>
          </a:p>
        </p:txBody>
      </p:sp>
      <p:sp>
        <p:nvSpPr>
          <p:cNvPr id="2" name="Tekstvak 1"/>
          <p:cNvSpPr txBox="1"/>
          <p:nvPr/>
        </p:nvSpPr>
        <p:spPr>
          <a:xfrm>
            <a:off x="2340077" y="2418735"/>
            <a:ext cx="2595716" cy="1677382"/>
          </a:xfrm>
          <a:prstGeom prst="rect">
            <a:avLst/>
          </a:prstGeom>
          <a:noFill/>
        </p:spPr>
        <p:txBody>
          <a:bodyPr wrap="square" rtlCol="0">
            <a:spAutoFit/>
          </a:bodyPr>
          <a:lstStyle/>
          <a:p>
            <a:r>
              <a:rPr lang="nl-NL" dirty="0"/>
              <a:t>Vragen over zoeken…?</a:t>
            </a:r>
          </a:p>
          <a:p>
            <a:r>
              <a:rPr lang="nl-NL" dirty="0"/>
              <a:t>Literatuurverwijzing …?</a:t>
            </a:r>
          </a:p>
          <a:p>
            <a:endParaRPr lang="nl-NL" dirty="0"/>
          </a:p>
          <a:p>
            <a:r>
              <a:rPr lang="nl-NL" dirty="0"/>
              <a:t>Neem contact op met de Literatuurhelpdesk</a:t>
            </a:r>
          </a:p>
          <a:p>
            <a:endParaRPr lang="nl-NL" dirty="0"/>
          </a:p>
          <a:p>
            <a:r>
              <a:rPr lang="nl-NL" sz="1100" dirty="0"/>
              <a:t>Mailadres:</a:t>
            </a:r>
          </a:p>
          <a:p>
            <a:r>
              <a:rPr lang="nl-NL" sz="1100" dirty="0">
                <a:hlinkClick r:id="rId3"/>
              </a:rPr>
              <a:t>literatuurhelpdeskmoller@fontys.nl</a:t>
            </a:r>
            <a:endParaRPr lang="nl-NL" sz="1100" dirty="0"/>
          </a:p>
        </p:txBody>
      </p:sp>
    </p:spTree>
    <p:extLst>
      <p:ext uri="{BB962C8B-B14F-4D97-AF65-F5344CB8AC3E}">
        <p14:creationId xmlns:p14="http://schemas.microsoft.com/office/powerpoint/2010/main" val="3964343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endParaRPr lang="nl-NL" dirty="0"/>
          </a:p>
        </p:txBody>
      </p:sp>
      <p:sp>
        <p:nvSpPr>
          <p:cNvPr id="10242" name="Content Placeholder 4"/>
          <p:cNvSpPr>
            <a:spLocks noGrp="1"/>
          </p:cNvSpPr>
          <p:nvPr>
            <p:ph type="subTitle" idx="1"/>
          </p:nvPr>
        </p:nvSpPr>
        <p:spPr/>
        <p:txBody>
          <a:bodyPr vert="horz" lIns="0" tIns="0" rIns="0" bIns="0" rtlCol="0">
            <a:normAutofit fontScale="70000" lnSpcReduction="20000"/>
          </a:bodyPr>
          <a:lstStyle/>
          <a:p>
            <a:pPr>
              <a:defRPr/>
            </a:pPr>
            <a:endParaRPr lang="en-US" altLang="nl-NL" b="1" dirty="0">
              <a:ea typeface="Geneva"/>
              <a:cs typeface="Geneva"/>
            </a:endParaRPr>
          </a:p>
          <a:p>
            <a:pPr>
              <a:defRPr/>
            </a:pPr>
            <a:endParaRPr lang="en-US" altLang="nl-NL" b="1" dirty="0">
              <a:ea typeface="Geneva"/>
              <a:cs typeface="Geneva"/>
            </a:endParaRPr>
          </a:p>
          <a:p>
            <a:pPr>
              <a:defRPr/>
            </a:pPr>
            <a:endParaRPr lang="nl-NL" altLang="nl-NL" sz="1493" dirty="0">
              <a:ea typeface="Geneva"/>
              <a:cs typeface="Geneva"/>
            </a:endParaRPr>
          </a:p>
          <a:p>
            <a:pPr>
              <a:defRPr/>
            </a:pPr>
            <a:endParaRPr lang="nl-NL" altLang="nl-NL" sz="1493" dirty="0">
              <a:ea typeface="Geneva"/>
              <a:cs typeface="Geneva"/>
            </a:endParaRPr>
          </a:p>
          <a:p>
            <a:pPr>
              <a:defRPr/>
            </a:pPr>
            <a:endParaRPr lang="nl-NL" altLang="nl-NL" dirty="0">
              <a:ea typeface="Geneva"/>
              <a:cs typeface="Geneva"/>
            </a:endParaRPr>
          </a:p>
          <a:p>
            <a:pPr marL="243843" lvl="1" indent="0">
              <a:buNone/>
              <a:defRPr/>
            </a:pPr>
            <a:r>
              <a:rPr lang="nl-NL" altLang="nl-NL" dirty="0">
                <a:ea typeface="Geneva"/>
                <a:cs typeface="Geneva"/>
              </a:rPr>
              <a:t>		</a:t>
            </a:r>
          </a:p>
          <a:p>
            <a:pPr>
              <a:defRPr/>
            </a:pPr>
            <a:endParaRPr lang="en-US" altLang="nl-NL" dirty="0">
              <a:ea typeface="Geneva"/>
              <a:cs typeface="Geneva"/>
            </a:endParaRPr>
          </a:p>
          <a:p>
            <a:pPr>
              <a:defRPr/>
            </a:pPr>
            <a:endParaRPr lang="en-US" altLang="nl-NL" dirty="0">
              <a:ea typeface="Geneva"/>
              <a:cs typeface="Geneva"/>
            </a:endParaRPr>
          </a:p>
        </p:txBody>
      </p:sp>
      <p:pic>
        <p:nvPicPr>
          <p:cNvPr id="6" name="il_fi" descr="wikipedia-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9319" y="1347464"/>
            <a:ext cx="2395355" cy="287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fbeelding 1"/>
          <p:cNvPicPr>
            <a:picLocks noChangeAspect="1"/>
          </p:cNvPicPr>
          <p:nvPr/>
        </p:nvPicPr>
        <p:blipFill rotWithShape="1">
          <a:blip r:embed="rId3"/>
          <a:srcRect l="40588" t="23327" r="40989" b="64566"/>
          <a:stretch/>
        </p:blipFill>
        <p:spPr>
          <a:xfrm>
            <a:off x="1188749" y="1686072"/>
            <a:ext cx="2527218" cy="934277"/>
          </a:xfrm>
          <a:prstGeom prst="rect">
            <a:avLst/>
          </a:prstGeom>
        </p:spPr>
      </p:pic>
    </p:spTree>
    <p:extLst>
      <p:ext uri="{BB962C8B-B14F-4D97-AF65-F5344CB8AC3E}">
        <p14:creationId xmlns:p14="http://schemas.microsoft.com/office/powerpoint/2010/main" val="304720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ppt_w</p:attrName>
                                        </p:attrNameLst>
                                      </p:cBhvr>
                                      <p:tavLst>
                                        <p:tav tm="0" fmla="#ppt_w*sin(2.5*pi*$)">
                                          <p:val>
                                            <p:fltVal val="0"/>
                                          </p:val>
                                        </p:tav>
                                        <p:tav tm="100000">
                                          <p:val>
                                            <p:fltVal val="1"/>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920">
                <a:solidFill>
                  <a:schemeClr val="tx1"/>
                </a:solidFill>
                <a:latin typeface="Arial" panose="020B0604020202020204" pitchFamily="34" charset="0"/>
              </a:defRPr>
            </a:lvl1pPr>
            <a:lvl2pPr marL="445770" indent="-171450">
              <a:spcBef>
                <a:spcPct val="20000"/>
              </a:spcBef>
              <a:buChar char="–"/>
              <a:defRPr sz="1680">
                <a:solidFill>
                  <a:schemeClr val="tx1"/>
                </a:solidFill>
                <a:latin typeface="Arial" panose="020B0604020202020204" pitchFamily="34" charset="0"/>
              </a:defRPr>
            </a:lvl2pPr>
            <a:lvl3pPr marL="685800" indent="-137160">
              <a:spcBef>
                <a:spcPct val="20000"/>
              </a:spcBef>
              <a:buChar char="•"/>
              <a:defRPr sz="1440">
                <a:solidFill>
                  <a:schemeClr val="tx1"/>
                </a:solidFill>
                <a:latin typeface="Arial" panose="020B0604020202020204" pitchFamily="34" charset="0"/>
              </a:defRPr>
            </a:lvl3pPr>
            <a:lvl4pPr marL="960120" indent="-137160">
              <a:spcBef>
                <a:spcPct val="20000"/>
              </a:spcBef>
              <a:buChar char="–"/>
              <a:defRPr sz="1200">
                <a:solidFill>
                  <a:schemeClr val="tx1"/>
                </a:solidFill>
                <a:latin typeface="Arial" panose="020B0604020202020204" pitchFamily="34" charset="0"/>
              </a:defRPr>
            </a:lvl4pPr>
            <a:lvl5pPr marL="1234440" indent="-137160">
              <a:spcBef>
                <a:spcPct val="20000"/>
              </a:spcBef>
              <a:buChar char="»"/>
              <a:defRPr sz="1200">
                <a:solidFill>
                  <a:schemeClr val="tx1"/>
                </a:solidFill>
                <a:latin typeface="Arial" panose="020B0604020202020204" pitchFamily="34" charset="0"/>
              </a:defRPr>
            </a:lvl5pPr>
            <a:lvl6pPr marL="1508760" indent="-137160" eaLnBrk="0" fontAlgn="base" hangingPunct="0">
              <a:spcBef>
                <a:spcPct val="20000"/>
              </a:spcBef>
              <a:spcAft>
                <a:spcPct val="0"/>
              </a:spcAft>
              <a:buChar char="»"/>
              <a:defRPr sz="1200">
                <a:solidFill>
                  <a:schemeClr val="tx1"/>
                </a:solidFill>
                <a:latin typeface="Arial" panose="020B0604020202020204" pitchFamily="34" charset="0"/>
              </a:defRPr>
            </a:lvl6pPr>
            <a:lvl7pPr marL="1783080" indent="-137160" eaLnBrk="0" fontAlgn="base" hangingPunct="0">
              <a:spcBef>
                <a:spcPct val="20000"/>
              </a:spcBef>
              <a:spcAft>
                <a:spcPct val="0"/>
              </a:spcAft>
              <a:buChar char="»"/>
              <a:defRPr sz="1200">
                <a:solidFill>
                  <a:schemeClr val="tx1"/>
                </a:solidFill>
                <a:latin typeface="Arial" panose="020B0604020202020204" pitchFamily="34" charset="0"/>
              </a:defRPr>
            </a:lvl7pPr>
            <a:lvl8pPr marL="2057400" indent="-137160" eaLnBrk="0" fontAlgn="base" hangingPunct="0">
              <a:spcBef>
                <a:spcPct val="20000"/>
              </a:spcBef>
              <a:spcAft>
                <a:spcPct val="0"/>
              </a:spcAft>
              <a:buChar char="»"/>
              <a:defRPr sz="1200">
                <a:solidFill>
                  <a:schemeClr val="tx1"/>
                </a:solidFill>
                <a:latin typeface="Arial" panose="020B0604020202020204" pitchFamily="34" charset="0"/>
              </a:defRPr>
            </a:lvl8pPr>
            <a:lvl9pPr marL="2331720" indent="-137160" eaLnBrk="0" fontAlgn="base" hangingPunct="0">
              <a:spcBef>
                <a:spcPct val="20000"/>
              </a:spcBef>
              <a:spcAft>
                <a:spcPct val="0"/>
              </a:spcAft>
              <a:buChar char="»"/>
              <a:defRPr sz="1200">
                <a:solidFill>
                  <a:schemeClr val="tx1"/>
                </a:solidFill>
                <a:latin typeface="Arial" panose="020B0604020202020204" pitchFamily="34" charset="0"/>
              </a:defRPr>
            </a:lvl9pPr>
          </a:lstStyle>
          <a:p>
            <a:pPr>
              <a:spcBef>
                <a:spcPct val="0"/>
              </a:spcBef>
              <a:buFontTx/>
              <a:buNone/>
            </a:pPr>
            <a:fld id="{AF273157-FE66-4DFE-8986-85F20581FF08}" type="slidenum">
              <a:rPr lang="en-US" altLang="nl-NL" sz="840">
                <a:latin typeface="Times New Roman" panose="02020603050405020304" pitchFamily="18" charset="0"/>
              </a:rPr>
              <a:pPr>
                <a:spcBef>
                  <a:spcPct val="0"/>
                </a:spcBef>
                <a:buFontTx/>
                <a:buNone/>
              </a:pPr>
              <a:t>4</a:t>
            </a:fld>
            <a:endParaRPr lang="en-US" altLang="nl-NL" sz="840">
              <a:latin typeface="Times New Roman" panose="02020603050405020304" pitchFamily="18" charset="0"/>
            </a:endParaRPr>
          </a:p>
        </p:txBody>
      </p:sp>
      <p:pic>
        <p:nvPicPr>
          <p:cNvPr id="1028" name="Picture 4" descr="Afbeeldingsresultaat voor iceberg deep 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8748"/>
            <a:ext cx="7386536" cy="4164750"/>
          </a:xfrm>
          <a:prstGeom prst="rect">
            <a:avLst/>
          </a:prstGeom>
          <a:noFill/>
          <a:extLst>
            <a:ext uri="{909E8E84-426E-40DD-AFC4-6F175D3DCCD1}">
              <a14:hiddenFill xmlns:a14="http://schemas.microsoft.com/office/drawing/2010/main">
                <a:solidFill>
                  <a:srgbClr val="FFFFFF"/>
                </a:solidFill>
              </a14:hiddenFill>
            </a:ext>
          </a:extLst>
        </p:spPr>
      </p:pic>
      <p:sp>
        <p:nvSpPr>
          <p:cNvPr id="2" name="Pijl-omlaag 1"/>
          <p:cNvSpPr/>
          <p:nvPr/>
        </p:nvSpPr>
        <p:spPr>
          <a:xfrm rot="4712871">
            <a:off x="3450952" y="111543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p:cNvSpPr txBox="1"/>
          <p:nvPr/>
        </p:nvSpPr>
        <p:spPr>
          <a:xfrm>
            <a:off x="4239820" y="978750"/>
            <a:ext cx="1919592" cy="707886"/>
          </a:xfrm>
          <a:prstGeom prst="rect">
            <a:avLst/>
          </a:prstGeom>
          <a:noFill/>
        </p:spPr>
        <p:txBody>
          <a:bodyPr wrap="square" rtlCol="0">
            <a:spAutoFit/>
          </a:bodyPr>
          <a:lstStyle/>
          <a:p>
            <a:r>
              <a:rPr lang="nl-NL" sz="2000" b="1" dirty="0" err="1">
                <a:solidFill>
                  <a:srgbClr val="002060"/>
                </a:solidFill>
              </a:rPr>
              <a:t>Visible</a:t>
            </a:r>
            <a:r>
              <a:rPr lang="nl-NL" sz="2000" b="1" dirty="0">
                <a:solidFill>
                  <a:srgbClr val="002060"/>
                </a:solidFill>
              </a:rPr>
              <a:t> web of </a:t>
            </a:r>
            <a:r>
              <a:rPr lang="nl-NL" sz="2000" b="1" dirty="0" err="1">
                <a:solidFill>
                  <a:srgbClr val="002060"/>
                </a:solidFill>
              </a:rPr>
              <a:t>surface</a:t>
            </a:r>
            <a:r>
              <a:rPr lang="nl-NL" sz="2000" b="1" dirty="0">
                <a:solidFill>
                  <a:srgbClr val="002060"/>
                </a:solidFill>
              </a:rPr>
              <a:t> web</a:t>
            </a:r>
          </a:p>
        </p:txBody>
      </p:sp>
      <p:sp>
        <p:nvSpPr>
          <p:cNvPr id="8" name="Pijl-omlaag 7"/>
          <p:cNvSpPr/>
          <p:nvPr/>
        </p:nvSpPr>
        <p:spPr>
          <a:xfrm rot="6847883">
            <a:off x="3828890" y="250472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p:nvSpPr>
        <p:spPr>
          <a:xfrm>
            <a:off x="4645571" y="3082184"/>
            <a:ext cx="1919592" cy="400110"/>
          </a:xfrm>
          <a:prstGeom prst="rect">
            <a:avLst/>
          </a:prstGeom>
          <a:noFill/>
        </p:spPr>
        <p:txBody>
          <a:bodyPr wrap="square" rtlCol="0">
            <a:spAutoFit/>
          </a:bodyPr>
          <a:lstStyle/>
          <a:p>
            <a:r>
              <a:rPr lang="nl-NL" sz="2000" b="1" dirty="0" err="1">
                <a:solidFill>
                  <a:srgbClr val="002060"/>
                </a:solidFill>
              </a:rPr>
              <a:t>Deep</a:t>
            </a:r>
            <a:r>
              <a:rPr lang="nl-NL" sz="2000" b="1" dirty="0">
                <a:solidFill>
                  <a:srgbClr val="002060"/>
                </a:solidFill>
              </a:rPr>
              <a:t> web</a:t>
            </a:r>
          </a:p>
        </p:txBody>
      </p:sp>
      <p:sp>
        <p:nvSpPr>
          <p:cNvPr id="10" name="Tekstvak 9"/>
          <p:cNvSpPr txBox="1"/>
          <p:nvPr/>
        </p:nvSpPr>
        <p:spPr>
          <a:xfrm>
            <a:off x="4703937" y="3709280"/>
            <a:ext cx="1919592" cy="461665"/>
          </a:xfrm>
          <a:prstGeom prst="rect">
            <a:avLst/>
          </a:prstGeom>
          <a:noFill/>
        </p:spPr>
        <p:txBody>
          <a:bodyPr wrap="square" rtlCol="0">
            <a:spAutoFit/>
          </a:bodyPr>
          <a:lstStyle/>
          <a:p>
            <a:r>
              <a:rPr lang="nl-NL" sz="1200" b="1" dirty="0">
                <a:solidFill>
                  <a:srgbClr val="002060"/>
                </a:solidFill>
              </a:rPr>
              <a:t>(Niét hetzelfde als Dark web)</a:t>
            </a:r>
          </a:p>
        </p:txBody>
      </p:sp>
    </p:spTree>
    <p:extLst>
      <p:ext uri="{BB962C8B-B14F-4D97-AF65-F5344CB8AC3E}">
        <p14:creationId xmlns:p14="http://schemas.microsoft.com/office/powerpoint/2010/main" val="109910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animBg="1"/>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formation_overloa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3612" y="2114145"/>
            <a:ext cx="4280388" cy="2845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el 1"/>
          <p:cNvSpPr>
            <a:spLocks noGrp="1"/>
          </p:cNvSpPr>
          <p:nvPr>
            <p:ph type="title"/>
          </p:nvPr>
        </p:nvSpPr>
        <p:spPr/>
        <p:txBody>
          <a:bodyPr/>
          <a:lstStyle/>
          <a:p>
            <a:r>
              <a:rPr lang="nl-NL" b="1" dirty="0"/>
              <a:t>Wat zoek je?</a:t>
            </a:r>
          </a:p>
        </p:txBody>
      </p:sp>
      <p:sp>
        <p:nvSpPr>
          <p:cNvPr id="3" name="Tijdelijke aanduiding voor inhoud 2"/>
          <p:cNvSpPr>
            <a:spLocks noGrp="1"/>
          </p:cNvSpPr>
          <p:nvPr>
            <p:ph idx="1"/>
          </p:nvPr>
        </p:nvSpPr>
        <p:spPr/>
        <p:txBody>
          <a:bodyPr/>
          <a:lstStyle/>
          <a:p>
            <a:r>
              <a:rPr lang="nl-NL" dirty="0"/>
              <a:t>Boeken</a:t>
            </a:r>
          </a:p>
          <a:p>
            <a:r>
              <a:rPr lang="nl-NL" dirty="0"/>
              <a:t>Artikelen : vakliteratuur of wetenschappelijk</a:t>
            </a:r>
          </a:p>
          <a:p>
            <a:r>
              <a:rPr lang="nl-NL" dirty="0"/>
              <a:t>Bedrijfsgegevens</a:t>
            </a:r>
          </a:p>
          <a:p>
            <a:r>
              <a:rPr lang="nl-NL" dirty="0" err="1"/>
              <a:t>Onderzoeksdata</a:t>
            </a:r>
            <a:endParaRPr lang="nl-NL" dirty="0"/>
          </a:p>
          <a:p>
            <a:r>
              <a:rPr lang="nl-NL" dirty="0"/>
              <a:t>Statistieken / grafieken</a:t>
            </a:r>
          </a:p>
          <a:p>
            <a:r>
              <a:rPr lang="nl-NL" dirty="0"/>
              <a:t>Wet- en regelgeving</a:t>
            </a:r>
          </a:p>
          <a:p>
            <a:r>
              <a:rPr lang="nl-NL" dirty="0"/>
              <a:t>Op papier of digitaal</a:t>
            </a:r>
          </a:p>
          <a:p>
            <a:pPr marL="0" indent="0">
              <a:buNone/>
            </a:pPr>
            <a:endParaRPr lang="nl-NL" dirty="0"/>
          </a:p>
          <a:p>
            <a:endParaRPr lang="nl-NL" dirty="0"/>
          </a:p>
          <a:p>
            <a:pPr marL="0" indent="0">
              <a:buNone/>
            </a:pPr>
            <a:endParaRPr lang="nl-NL" dirty="0"/>
          </a:p>
        </p:txBody>
      </p:sp>
    </p:spTree>
    <p:extLst>
      <p:ext uri="{BB962C8B-B14F-4D97-AF65-F5344CB8AC3E}">
        <p14:creationId xmlns:p14="http://schemas.microsoft.com/office/powerpoint/2010/main" val="24784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66025" y="175896"/>
            <a:ext cx="6290959" cy="994172"/>
          </a:xfrm>
        </p:spPr>
        <p:txBody>
          <a:bodyPr>
            <a:normAutofit fontScale="90000"/>
          </a:bodyPr>
          <a:lstStyle/>
          <a:p>
            <a:r>
              <a:rPr lang="nl-NL" dirty="0"/>
              <a:t>Hoe oriënteer je je op je onderwerp?</a:t>
            </a:r>
            <a:br>
              <a:rPr lang="nl-NL" dirty="0"/>
            </a:br>
            <a:endParaRPr lang="nl-NL" dirty="0"/>
          </a:p>
        </p:txBody>
      </p:sp>
      <p:sp>
        <p:nvSpPr>
          <p:cNvPr id="3" name="Tijdelijke aanduiding voor inhoud 2"/>
          <p:cNvSpPr>
            <a:spLocks noGrp="1"/>
          </p:cNvSpPr>
          <p:nvPr>
            <p:ph idx="1"/>
          </p:nvPr>
        </p:nvSpPr>
        <p:spPr/>
        <p:txBody>
          <a:bodyPr/>
          <a:lstStyle/>
          <a:p>
            <a:pPr marL="0" indent="0">
              <a:buNone/>
            </a:pPr>
            <a:endParaRPr lang="nl-NL" dirty="0"/>
          </a:p>
          <a:p>
            <a:r>
              <a:rPr lang="nl-NL" dirty="0"/>
              <a:t>Ga uit van je voorkennis</a:t>
            </a:r>
          </a:p>
          <a:p>
            <a:r>
              <a:rPr lang="nl-NL" dirty="0"/>
              <a:t>Vul aan met bronnen (bijv. studieboeken, Wikipedia…)</a:t>
            </a:r>
          </a:p>
          <a:p>
            <a:r>
              <a:rPr lang="nl-NL" dirty="0"/>
              <a:t>Noteer sleutelbegrippen: vaktermen, auteurs, bronnen …</a:t>
            </a:r>
          </a:p>
          <a:p>
            <a:r>
              <a:rPr lang="nl-NL" dirty="0"/>
              <a:t>Maak evt. een </a:t>
            </a:r>
            <a:r>
              <a:rPr lang="nl-NL" dirty="0" err="1"/>
              <a:t>mindmap</a:t>
            </a: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322175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Hoe zoek je?</a:t>
            </a:r>
          </a:p>
        </p:txBody>
      </p:sp>
      <p:sp>
        <p:nvSpPr>
          <p:cNvPr id="3" name="Tijdelijke aanduiding voor inhoud 2"/>
          <p:cNvSpPr>
            <a:spLocks noGrp="1"/>
          </p:cNvSpPr>
          <p:nvPr>
            <p:ph idx="1"/>
          </p:nvPr>
        </p:nvSpPr>
        <p:spPr/>
        <p:txBody>
          <a:bodyPr/>
          <a:lstStyle/>
          <a:p>
            <a:r>
              <a:rPr lang="nl-NL" dirty="0"/>
              <a:t>Met één woord? </a:t>
            </a:r>
          </a:p>
          <a:p>
            <a:r>
              <a:rPr lang="nl-NL" dirty="0"/>
              <a:t>Of stel je een vraag?</a:t>
            </a:r>
          </a:p>
          <a:p>
            <a:r>
              <a:rPr lang="nl-NL" dirty="0"/>
              <a:t>Alleen de eerste pagina met resultaten, of kijk je verder?</a:t>
            </a:r>
          </a:p>
          <a:p>
            <a:r>
              <a:rPr lang="nl-NL" dirty="0"/>
              <a:t>Geavanceerde zoekopties?</a:t>
            </a:r>
          </a:p>
          <a:p>
            <a:pPr marL="0" indent="0">
              <a:buNone/>
            </a:pPr>
            <a:endParaRPr lang="nl-NL" dirty="0"/>
          </a:p>
          <a:p>
            <a:pPr marL="0" indent="0">
              <a:buNone/>
            </a:pPr>
            <a:endParaRPr lang="nl-NL" dirty="0"/>
          </a:p>
          <a:p>
            <a:pPr marL="0" indent="0">
              <a:buNone/>
            </a:pPr>
            <a:endParaRPr lang="nl-NL" dirty="0"/>
          </a:p>
          <a:p>
            <a:endParaRPr lang="nl-NL" dirty="0"/>
          </a:p>
          <a:p>
            <a:endParaRPr lang="nl-NL" dirty="0"/>
          </a:p>
        </p:txBody>
      </p:sp>
    </p:spTree>
    <p:extLst>
      <p:ext uri="{BB962C8B-B14F-4D97-AF65-F5344CB8AC3E}">
        <p14:creationId xmlns:p14="http://schemas.microsoft.com/office/powerpoint/2010/main" val="305462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1115136" y="1102790"/>
            <a:ext cx="6996223" cy="303847"/>
          </a:xfrm>
        </p:spPr>
        <p:txBody>
          <a:bodyPr>
            <a:normAutofit fontScale="25000" lnSpcReduction="20000"/>
          </a:bodyPr>
          <a:lstStyle/>
          <a:p>
            <a:pPr>
              <a:buFont typeface="Wingdings" pitchFamily="2" charset="2"/>
              <a:buNone/>
              <a:defRPr/>
            </a:pPr>
            <a:br>
              <a:rPr lang="nl-NL" sz="9600" dirty="0"/>
            </a:br>
            <a:r>
              <a:rPr lang="nl-NL" sz="9600" dirty="0">
                <a:solidFill>
                  <a:srgbClr val="000099"/>
                </a:solidFill>
                <a:cs typeface="Arial" pitchFamily="34" charset="0"/>
              </a:rPr>
              <a:t>  </a:t>
            </a:r>
            <a:r>
              <a:rPr lang="nl-NL" sz="9600" b="1" dirty="0">
                <a:cs typeface="Arial" panose="020B0604020202020204" pitchFamily="34" charset="0"/>
              </a:rPr>
              <a:t>  </a:t>
            </a:r>
          </a:p>
          <a:p>
            <a:pPr lvl="1">
              <a:defRPr/>
            </a:pPr>
            <a:r>
              <a:rPr lang="nl-NL" sz="8000" dirty="0">
                <a:cs typeface="Arial" panose="020B0604020202020204" pitchFamily="34" charset="0"/>
              </a:rPr>
              <a:t>Periode</a:t>
            </a:r>
          </a:p>
          <a:p>
            <a:pPr lvl="1">
              <a:defRPr/>
            </a:pPr>
            <a:r>
              <a:rPr lang="nl-NL" sz="8000" dirty="0">
                <a:cs typeface="Arial" panose="020B0604020202020204" pitchFamily="34" charset="0"/>
              </a:rPr>
              <a:t>Taal</a:t>
            </a:r>
          </a:p>
          <a:p>
            <a:pPr lvl="1">
              <a:defRPr/>
            </a:pPr>
            <a:r>
              <a:rPr lang="nl-NL" sz="8000" dirty="0">
                <a:cs typeface="Arial" panose="020B0604020202020204" pitchFamily="34" charset="0"/>
              </a:rPr>
              <a:t>Geografie</a:t>
            </a:r>
          </a:p>
          <a:p>
            <a:pPr lvl="1">
              <a:defRPr/>
            </a:pPr>
            <a:r>
              <a:rPr lang="nl-NL" sz="8000" dirty="0">
                <a:cs typeface="Arial" panose="020B0604020202020204" pitchFamily="34" charset="0"/>
              </a:rPr>
              <a:t>Type document</a:t>
            </a:r>
          </a:p>
          <a:p>
            <a:pPr lvl="1">
              <a:defRPr/>
            </a:pPr>
            <a:r>
              <a:rPr lang="nl-NL" sz="8000" dirty="0">
                <a:cs typeface="Arial" panose="020B0604020202020204" pitchFamily="34" charset="0"/>
              </a:rPr>
              <a:t>Niveau</a:t>
            </a:r>
          </a:p>
          <a:p>
            <a:pPr marL="0" indent="0">
              <a:buNone/>
              <a:defRPr/>
            </a:pPr>
            <a:endParaRPr lang="nl-NL" sz="8000" dirty="0">
              <a:cs typeface="Arial" panose="020B0604020202020204" pitchFamily="34" charset="0"/>
            </a:endParaRPr>
          </a:p>
          <a:p>
            <a:pPr marL="0" indent="0">
              <a:buNone/>
              <a:defRPr/>
            </a:pPr>
            <a:r>
              <a:rPr lang="nl-NL" sz="8000" dirty="0">
                <a:cs typeface="Arial" panose="020B0604020202020204" pitchFamily="34" charset="0"/>
              </a:rPr>
              <a:t>  Dan weet je ook beter wat je níet zoekt.</a:t>
            </a:r>
          </a:p>
          <a:p>
            <a:pPr marL="0" indent="0">
              <a:buNone/>
              <a:defRPr/>
            </a:pPr>
            <a:endParaRPr lang="nl-NL" sz="1493" dirty="0">
              <a:cs typeface="Arial" panose="020B0604020202020204" pitchFamily="34" charset="0"/>
            </a:endParaRPr>
          </a:p>
          <a:p>
            <a:pPr marL="0" indent="0">
              <a:buNone/>
              <a:defRPr/>
            </a:pPr>
            <a:endParaRPr lang="nl-NL" sz="1493" dirty="0">
              <a:cs typeface="Arial" panose="020B0604020202020204" pitchFamily="34" charset="0"/>
            </a:endParaRPr>
          </a:p>
          <a:p>
            <a:pPr marL="0" indent="0">
              <a:buNone/>
              <a:defRPr/>
            </a:pPr>
            <a:r>
              <a:rPr lang="nl-NL" sz="1493" b="1" dirty="0">
                <a:cs typeface="Arial" panose="020B0604020202020204" pitchFamily="34" charset="0"/>
              </a:rPr>
              <a:t>      </a:t>
            </a:r>
          </a:p>
          <a:p>
            <a:pPr marL="0" indent="0">
              <a:buNone/>
              <a:defRPr/>
            </a:pPr>
            <a:endParaRPr lang="nl-NL" sz="1654" dirty="0"/>
          </a:p>
          <a:p>
            <a:pPr>
              <a:buFont typeface="Wingdings" pitchFamily="2" charset="2"/>
              <a:buNone/>
              <a:defRPr/>
            </a:pPr>
            <a:endParaRPr lang="nl-NL" sz="1654" dirty="0"/>
          </a:p>
          <a:p>
            <a:pPr>
              <a:buFont typeface="Wingdings" pitchFamily="2" charset="2"/>
              <a:buNone/>
              <a:defRPr/>
            </a:pPr>
            <a:endParaRPr lang="nl-NL" sz="1654" dirty="0"/>
          </a:p>
        </p:txBody>
      </p:sp>
      <p:sp>
        <p:nvSpPr>
          <p:cNvPr id="16386" name="Rectangle 11"/>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706">
                <a:solidFill>
                  <a:schemeClr val="tx1"/>
                </a:solidFill>
                <a:latin typeface="Arial" panose="020B0604020202020204" pitchFamily="34" charset="0"/>
              </a:defRPr>
            </a:lvl1pPr>
            <a:lvl2pPr marL="396241" indent="-152401">
              <a:spcBef>
                <a:spcPct val="20000"/>
              </a:spcBef>
              <a:buChar char="–"/>
              <a:defRPr sz="1493">
                <a:solidFill>
                  <a:schemeClr val="tx1"/>
                </a:solidFill>
                <a:latin typeface="Arial" panose="020B0604020202020204" pitchFamily="34" charset="0"/>
              </a:defRPr>
            </a:lvl2pPr>
            <a:lvl3pPr marL="609602" indent="-121921">
              <a:spcBef>
                <a:spcPct val="20000"/>
              </a:spcBef>
              <a:buChar char="•"/>
              <a:defRPr sz="1280">
                <a:solidFill>
                  <a:schemeClr val="tx1"/>
                </a:solidFill>
                <a:latin typeface="Arial" panose="020B0604020202020204" pitchFamily="34" charset="0"/>
              </a:defRPr>
            </a:lvl3pPr>
            <a:lvl4pPr marL="853442" indent="-121921">
              <a:spcBef>
                <a:spcPct val="20000"/>
              </a:spcBef>
              <a:buChar char="–"/>
              <a:defRPr sz="1067">
                <a:solidFill>
                  <a:schemeClr val="tx1"/>
                </a:solidFill>
                <a:latin typeface="Arial" panose="020B0604020202020204" pitchFamily="34" charset="0"/>
              </a:defRPr>
            </a:lvl4pPr>
            <a:lvl5pPr marL="1097283" indent="-121921">
              <a:spcBef>
                <a:spcPct val="20000"/>
              </a:spcBef>
              <a:buChar char="»"/>
              <a:defRPr sz="1067">
                <a:solidFill>
                  <a:schemeClr val="tx1"/>
                </a:solidFill>
                <a:latin typeface="Arial" panose="020B0604020202020204" pitchFamily="34" charset="0"/>
              </a:defRPr>
            </a:lvl5pPr>
            <a:lvl6pPr marL="1341123" indent="-121921" eaLnBrk="0" fontAlgn="base" hangingPunct="0">
              <a:spcBef>
                <a:spcPct val="20000"/>
              </a:spcBef>
              <a:spcAft>
                <a:spcPct val="0"/>
              </a:spcAft>
              <a:buChar char="»"/>
              <a:defRPr sz="1067">
                <a:solidFill>
                  <a:schemeClr val="tx1"/>
                </a:solidFill>
                <a:latin typeface="Arial" panose="020B0604020202020204" pitchFamily="34" charset="0"/>
              </a:defRPr>
            </a:lvl6pPr>
            <a:lvl7pPr marL="1584964" indent="-121921" eaLnBrk="0" fontAlgn="base" hangingPunct="0">
              <a:spcBef>
                <a:spcPct val="20000"/>
              </a:spcBef>
              <a:spcAft>
                <a:spcPct val="0"/>
              </a:spcAft>
              <a:buChar char="»"/>
              <a:defRPr sz="1067">
                <a:solidFill>
                  <a:schemeClr val="tx1"/>
                </a:solidFill>
                <a:latin typeface="Arial" panose="020B0604020202020204" pitchFamily="34" charset="0"/>
              </a:defRPr>
            </a:lvl7pPr>
            <a:lvl8pPr marL="1828804" indent="-121921" eaLnBrk="0" fontAlgn="base" hangingPunct="0">
              <a:spcBef>
                <a:spcPct val="20000"/>
              </a:spcBef>
              <a:spcAft>
                <a:spcPct val="0"/>
              </a:spcAft>
              <a:buChar char="»"/>
              <a:defRPr sz="1067">
                <a:solidFill>
                  <a:schemeClr val="tx1"/>
                </a:solidFill>
                <a:latin typeface="Arial" panose="020B0604020202020204" pitchFamily="34" charset="0"/>
              </a:defRPr>
            </a:lvl8pPr>
            <a:lvl9pPr marL="2072645" indent="-121921" eaLnBrk="0" fontAlgn="base" hangingPunct="0">
              <a:spcBef>
                <a:spcPct val="20000"/>
              </a:spcBef>
              <a:spcAft>
                <a:spcPct val="0"/>
              </a:spcAft>
              <a:buChar char="»"/>
              <a:defRPr sz="1067">
                <a:solidFill>
                  <a:schemeClr val="tx1"/>
                </a:solidFill>
                <a:latin typeface="Arial" panose="020B0604020202020204" pitchFamily="34" charset="0"/>
              </a:defRPr>
            </a:lvl9pPr>
          </a:lstStyle>
          <a:p>
            <a:pPr>
              <a:spcBef>
                <a:spcPct val="0"/>
              </a:spcBef>
              <a:buFontTx/>
              <a:buNone/>
              <a:defRPr/>
            </a:pPr>
            <a:fld id="{76A04655-13F0-4999-A17E-248348FFF7A2}" type="slidenum">
              <a:rPr lang="nl-NL" altLang="nl-NL" sz="746">
                <a:ea typeface="ＭＳ Ｐゴシック" panose="020B0600070205080204" pitchFamily="34" charset="-128"/>
              </a:rPr>
              <a:pPr>
                <a:spcBef>
                  <a:spcPct val="0"/>
                </a:spcBef>
                <a:buFontTx/>
                <a:buNone/>
                <a:defRPr/>
              </a:pPr>
              <a:t>8</a:t>
            </a:fld>
            <a:endParaRPr lang="nl-NL" altLang="nl-NL" sz="746">
              <a:ea typeface="ＭＳ Ｐゴシック" panose="020B0600070205080204" pitchFamily="34" charset="-128"/>
            </a:endParaRPr>
          </a:p>
        </p:txBody>
      </p:sp>
      <p:sp>
        <p:nvSpPr>
          <p:cNvPr id="16390" name="Rechthoek 1"/>
          <p:cNvSpPr>
            <a:spLocks noChangeArrowheads="1"/>
          </p:cNvSpPr>
          <p:nvPr/>
        </p:nvSpPr>
        <p:spPr bwMode="auto">
          <a:xfrm>
            <a:off x="2724106" y="273877"/>
            <a:ext cx="3630202" cy="54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4186" tIns="27094" rIns="54186" bIns="27094">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nl-NL" altLang="nl-NL" b="1" dirty="0">
                <a:solidFill>
                  <a:schemeClr val="bg1"/>
                </a:solidFill>
              </a:rPr>
              <a:t>Weet wat je zoekt</a:t>
            </a:r>
            <a:endParaRPr lang="nl-NL" altLang="nl-NL" dirty="0">
              <a:solidFill>
                <a:schemeClr val="bg1"/>
              </a:solidFill>
            </a:endParaRPr>
          </a:p>
        </p:txBody>
      </p:sp>
    </p:spTree>
    <p:extLst>
      <p:ext uri="{BB962C8B-B14F-4D97-AF65-F5344CB8AC3E}">
        <p14:creationId xmlns:p14="http://schemas.microsoft.com/office/powerpoint/2010/main" val="361157358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 calcmode="lin" valueType="num">
                                      <p:cBhvr additive="base">
                                        <p:cTn id="7"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 calcmode="lin" valueType="num">
                                      <p:cBhvr additive="base">
                                        <p:cTn id="13"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anim calcmode="lin" valueType="num">
                                      <p:cBhvr additive="base">
                                        <p:cTn id="19"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267">
                                            <p:txEl>
                                              <p:pRg st="4" end="4"/>
                                            </p:txEl>
                                          </p:spTgt>
                                        </p:tgtEl>
                                        <p:attrNameLst>
                                          <p:attrName>style.visibility</p:attrName>
                                        </p:attrNameLst>
                                      </p:cBhvr>
                                      <p:to>
                                        <p:strVal val="visible"/>
                                      </p:to>
                                    </p:set>
                                    <p:anim calcmode="lin" valueType="num">
                                      <p:cBhvr additive="base">
                                        <p:cTn id="25"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267">
                                            <p:txEl>
                                              <p:pRg st="5" end="5"/>
                                            </p:txEl>
                                          </p:spTgt>
                                        </p:tgtEl>
                                        <p:attrNameLst>
                                          <p:attrName>style.visibility</p:attrName>
                                        </p:attrNameLst>
                                      </p:cBhvr>
                                      <p:to>
                                        <p:strVal val="visible"/>
                                      </p:to>
                                    </p:set>
                                    <p:anim calcmode="lin" valueType="num">
                                      <p:cBhvr additive="base">
                                        <p:cTn id="31"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267">
                                            <p:txEl>
                                              <p:pRg st="7" end="7"/>
                                            </p:txEl>
                                          </p:spTgt>
                                        </p:tgtEl>
                                        <p:attrNameLst>
                                          <p:attrName>style.visibility</p:attrName>
                                        </p:attrNameLst>
                                      </p:cBhvr>
                                      <p:to>
                                        <p:strVal val="visible"/>
                                      </p:to>
                                    </p:set>
                                    <p:anim calcmode="lin" valueType="num">
                                      <p:cBhvr additive="base">
                                        <p:cTn id="37" dur="500" fill="hold"/>
                                        <p:tgtEl>
                                          <p:spTgt spid="1126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88898" y="74591"/>
            <a:ext cx="6564479" cy="994172"/>
          </a:xfrm>
        </p:spPr>
        <p:txBody>
          <a:bodyPr/>
          <a:lstStyle/>
          <a:p>
            <a:r>
              <a:rPr lang="nl-NL" b="1" dirty="0"/>
              <a:t>En weet hoe je het beste zoekt</a:t>
            </a:r>
          </a:p>
        </p:txBody>
      </p:sp>
      <p:sp>
        <p:nvSpPr>
          <p:cNvPr id="3" name="Tijdelijke aanduiding voor inhoud 2"/>
          <p:cNvSpPr>
            <a:spLocks noGrp="1"/>
          </p:cNvSpPr>
          <p:nvPr>
            <p:ph idx="1"/>
          </p:nvPr>
        </p:nvSpPr>
        <p:spPr/>
        <p:txBody>
          <a:bodyPr/>
          <a:lstStyle/>
          <a:p>
            <a:r>
              <a:rPr lang="nl-NL" dirty="0"/>
              <a:t>Een combinatie van goede zoektermen en de juiste filters geeft het beste resultaat.</a:t>
            </a:r>
          </a:p>
          <a:p>
            <a:r>
              <a:rPr lang="nl-NL" dirty="0"/>
              <a:t>Varieer met je zoektermen. </a:t>
            </a:r>
          </a:p>
          <a:p>
            <a:r>
              <a:rPr lang="nl-NL" dirty="0"/>
              <a:t>Varieer met bronnen.</a:t>
            </a:r>
          </a:p>
          <a:p>
            <a:pPr marL="0" indent="0">
              <a:buNone/>
            </a:pPr>
            <a:endParaRPr lang="nl-NL" dirty="0"/>
          </a:p>
          <a:p>
            <a:endParaRPr lang="nl-NL" dirty="0"/>
          </a:p>
        </p:txBody>
      </p:sp>
    </p:spTree>
    <p:extLst>
      <p:ext uri="{BB962C8B-B14F-4D97-AF65-F5344CB8AC3E}">
        <p14:creationId xmlns:p14="http://schemas.microsoft.com/office/powerpoint/2010/main" val="74573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95F486CF9A84E4B83A1D382449A9E59" ma:contentTypeVersion="11" ma:contentTypeDescription="Een nieuw document maken." ma:contentTypeScope="" ma:versionID="a41508fd8043506ea656da8731f6b9fe">
  <xsd:schema xmlns:xsd="http://www.w3.org/2001/XMLSchema" xmlns:xs="http://www.w3.org/2001/XMLSchema" xmlns:p="http://schemas.microsoft.com/office/2006/metadata/properties" xmlns:ns3="305d9c35-e4e7-46dc-b696-2e0d98cbe4ff" xmlns:ns4="4dfc51d9-fd9a-4c2e-9b35-2a6b8dbf690b" targetNamespace="http://schemas.microsoft.com/office/2006/metadata/properties" ma:root="true" ma:fieldsID="b5b111bc3e4f8fb55d881fc5ae4a198c" ns3:_="" ns4:_="">
    <xsd:import namespace="305d9c35-e4e7-46dc-b696-2e0d98cbe4ff"/>
    <xsd:import namespace="4dfc51d9-fd9a-4c2e-9b35-2a6b8dbf690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5d9c35-e4e7-46dc-b696-2e0d98cbe4ff"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fc51d9-fd9a-4c2e-9b35-2a6b8dbf690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07903D-2663-49A1-AD12-C72889A67082}">
  <ds:schemaRefs>
    <ds:schemaRef ds:uri="http://schemas.microsoft.com/sharepoint/v3/contenttype/forms"/>
  </ds:schemaRefs>
</ds:datastoreItem>
</file>

<file path=customXml/itemProps2.xml><?xml version="1.0" encoding="utf-8"?>
<ds:datastoreItem xmlns:ds="http://schemas.openxmlformats.org/officeDocument/2006/customXml" ds:itemID="{722FD11F-8EEF-4AA8-9259-A2FBFBC569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5d9c35-e4e7-46dc-b696-2e0d98cbe4ff"/>
    <ds:schemaRef ds:uri="4dfc51d9-fd9a-4c2e-9b35-2a6b8dbf69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93461C-FE4D-4009-A7A5-D12A750FECF7}">
  <ds:schemaRef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305d9c35-e4e7-46dc-b696-2e0d98cbe4ff"/>
    <ds:schemaRef ds:uri="http://schemas.openxmlformats.org/package/2006/metadata/core-properties"/>
    <ds:schemaRef ds:uri="4dfc51d9-fd9a-4c2e-9b35-2a6b8dbf690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858</Words>
  <Application>Microsoft Office PowerPoint</Application>
  <PresentationFormat>Diavoorstelling (16:9)</PresentationFormat>
  <Paragraphs>199</Paragraphs>
  <Slides>29</Slides>
  <Notes>5</Notes>
  <HiddenSlides>0</HiddenSlides>
  <MMClips>0</MMClips>
  <ScaleCrop>false</ScaleCrop>
  <HeadingPairs>
    <vt:vector size="4" baseType="variant">
      <vt:variant>
        <vt:lpstr>Thema</vt:lpstr>
      </vt:variant>
      <vt:variant>
        <vt:i4>2</vt:i4>
      </vt:variant>
      <vt:variant>
        <vt:lpstr>Diatitels</vt:lpstr>
      </vt:variant>
      <vt:variant>
        <vt:i4>29</vt:i4>
      </vt:variant>
    </vt:vector>
  </HeadingPairs>
  <TitlesOfParts>
    <vt:vector size="31" baseType="lpstr">
      <vt:lpstr>Kantoorthema</vt:lpstr>
      <vt:lpstr>1_Kantoorthema</vt:lpstr>
      <vt:lpstr>PowerPoint-presentatie</vt:lpstr>
      <vt:lpstr>Waar gaat het over?</vt:lpstr>
      <vt:lpstr>PowerPoint-presentatie</vt:lpstr>
      <vt:lpstr>PowerPoint-presentatie</vt:lpstr>
      <vt:lpstr>Wat zoek je?</vt:lpstr>
      <vt:lpstr>Hoe oriënteer je je op je onderwerp? </vt:lpstr>
      <vt:lpstr>Hoe zoek je?</vt:lpstr>
      <vt:lpstr>PowerPoint-presentatie</vt:lpstr>
      <vt:lpstr>En weet hoe je het beste zoekt</vt:lpstr>
      <vt:lpstr>PowerPoint-presentatie</vt:lpstr>
      <vt:lpstr>Voorbeeld: parkeerproblematiek </vt:lpstr>
      <vt:lpstr>PowerPoint-presentatie</vt:lpstr>
      <vt:lpstr>PowerPoint-presentatie</vt:lpstr>
      <vt:lpstr>PowerPoint-presentatie</vt:lpstr>
      <vt:lpstr>PowerPoint-presentatie</vt:lpstr>
      <vt:lpstr>Criteria bronnen</vt:lpstr>
      <vt:lpstr>PowerPoint-presentatie</vt:lpstr>
      <vt:lpstr>PowerPoint-presentatie</vt:lpstr>
      <vt:lpstr>Zoekhulp</vt:lpstr>
      <vt:lpstr>Business Source Complete</vt:lpstr>
      <vt:lpstr>Wetenschappelijk Onderzoek</vt:lpstr>
      <vt:lpstr>Company.Info</vt:lpstr>
      <vt:lpstr>Euromonitor Passport</vt:lpstr>
      <vt:lpstr>Statista</vt:lpstr>
      <vt:lpstr>CBS Statline</vt:lpstr>
      <vt:lpstr>Bronvermelding </vt:lpstr>
      <vt:lpstr>In de tekst</vt:lpstr>
      <vt:lpstr>Voorbeelden bronnenlijst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Vincent</dc:creator>
  <cp:lastModifiedBy>Knubben,Jos J.H.</cp:lastModifiedBy>
  <cp:revision>125</cp:revision>
  <dcterms:created xsi:type="dcterms:W3CDTF">2018-11-07T16:00:23Z</dcterms:created>
  <dcterms:modified xsi:type="dcterms:W3CDTF">2022-03-09T08:28:18Z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0x010100C95F486CF9A84E4B83A1D382449A9E59</vt:lpwstr>
  </property>
  <property fmtid="{D5CDD505-2E9C-101B-9397-08002B2CF9AE}" pid="3" name="_dlc_DocIdItemGuid">
    <vt:lpwstr>ca7dcd58-9ac8-42c0-9ad6-3602672de915</vt:lpwstr>
  </property>
</Properties>
</file>