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handoutMasterIdLst>
    <p:handoutMasterId r:id="rId27"/>
  </p:handoutMasterIdLst>
  <p:sldIdLst>
    <p:sldId id="281" r:id="rId5"/>
    <p:sldId id="302" r:id="rId6"/>
    <p:sldId id="282" r:id="rId7"/>
    <p:sldId id="303" r:id="rId8"/>
    <p:sldId id="283" r:id="rId9"/>
    <p:sldId id="284" r:id="rId10"/>
    <p:sldId id="297" r:id="rId11"/>
    <p:sldId id="304" r:id="rId12"/>
    <p:sldId id="293" r:id="rId13"/>
    <p:sldId id="285" r:id="rId14"/>
    <p:sldId id="286" r:id="rId15"/>
    <p:sldId id="292" r:id="rId16"/>
    <p:sldId id="294" r:id="rId17"/>
    <p:sldId id="291" r:id="rId18"/>
    <p:sldId id="298" r:id="rId19"/>
    <p:sldId id="299" r:id="rId20"/>
    <p:sldId id="300" r:id="rId21"/>
    <p:sldId id="301" r:id="rId22"/>
    <p:sldId id="296" r:id="rId23"/>
    <p:sldId id="305" r:id="rId24"/>
    <p:sldId id="295" r:id="rId25"/>
  </p:sldIdLst>
  <p:sldSz cx="9144000" cy="6858000" type="screen4x3"/>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79" autoAdjust="0"/>
  </p:normalViewPr>
  <p:slideViewPr>
    <p:cSldViewPr>
      <p:cViewPr varScale="1">
        <p:scale>
          <a:sx n="60" d="100"/>
          <a:sy n="60" d="100"/>
        </p:scale>
        <p:origin x="1686" y="66"/>
      </p:cViewPr>
      <p:guideLst>
        <p:guide orient="horz" pos="2160"/>
        <p:guide pos="2880"/>
      </p:guideLst>
    </p:cSldViewPr>
  </p:slideViewPr>
  <p:notesTextViewPr>
    <p:cViewPr>
      <p:scale>
        <a:sx n="1" d="1"/>
        <a:sy n="1" d="1"/>
      </p:scale>
      <p:origin x="0" y="0"/>
    </p:cViewPr>
  </p:notesTextViewPr>
  <p:notesViewPr>
    <p:cSldViewPr>
      <p:cViewPr varScale="1">
        <p:scale>
          <a:sx n="101" d="100"/>
          <a:sy n="101" d="100"/>
        </p:scale>
        <p:origin x="-3576" y="-90"/>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9938" cy="493633"/>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777607" y="1"/>
            <a:ext cx="2889938" cy="493633"/>
          </a:xfrm>
          <a:prstGeom prst="rect">
            <a:avLst/>
          </a:prstGeom>
        </p:spPr>
        <p:txBody>
          <a:bodyPr vert="horz" lIns="91440" tIns="45720" rIns="91440" bIns="45720" rtlCol="0"/>
          <a:lstStyle>
            <a:lvl1pPr algn="r">
              <a:defRPr sz="1200"/>
            </a:lvl1pPr>
          </a:lstStyle>
          <a:p>
            <a:fld id="{5998737A-7995-4B74-B63A-80E0593C4CFC}" type="datetimeFigureOut">
              <a:rPr lang="nl-NL" smtClean="0"/>
              <a:t>15-11-2019</a:t>
            </a:fld>
            <a:endParaRPr lang="nl-NL"/>
          </a:p>
        </p:txBody>
      </p:sp>
      <p:sp>
        <p:nvSpPr>
          <p:cNvPr id="4" name="Footer Placeholder 3"/>
          <p:cNvSpPr>
            <a:spLocks noGrp="1"/>
          </p:cNvSpPr>
          <p:nvPr>
            <p:ph type="ftr" sz="quarter" idx="2"/>
          </p:nvPr>
        </p:nvSpPr>
        <p:spPr>
          <a:xfrm>
            <a:off x="1" y="9377317"/>
            <a:ext cx="2889938" cy="493633"/>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777607" y="9377317"/>
            <a:ext cx="2889938" cy="493633"/>
          </a:xfrm>
          <a:prstGeom prst="rect">
            <a:avLst/>
          </a:prstGeom>
        </p:spPr>
        <p:txBody>
          <a:bodyPr vert="horz" lIns="91440" tIns="45720" rIns="91440" bIns="45720" rtlCol="0" anchor="b"/>
          <a:lstStyle>
            <a:lvl1pPr algn="r">
              <a:defRPr sz="1200"/>
            </a:lvl1pPr>
          </a:lstStyle>
          <a:p>
            <a:fld id="{1B1A7392-2789-462C-8F1D-017BB83F83C8}" type="slidenum">
              <a:rPr lang="nl-NL" smtClean="0"/>
              <a:t>‹nr.›</a:t>
            </a:fld>
            <a:endParaRPr lang="nl-NL"/>
          </a:p>
        </p:txBody>
      </p:sp>
    </p:spTree>
    <p:extLst>
      <p:ext uri="{BB962C8B-B14F-4D97-AF65-F5344CB8AC3E}">
        <p14:creationId xmlns:p14="http://schemas.microsoft.com/office/powerpoint/2010/main" val="4010496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9938" cy="493633"/>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777607" y="1"/>
            <a:ext cx="2889938" cy="493633"/>
          </a:xfrm>
          <a:prstGeom prst="rect">
            <a:avLst/>
          </a:prstGeom>
        </p:spPr>
        <p:txBody>
          <a:bodyPr vert="horz" lIns="91440" tIns="45720" rIns="91440" bIns="45720" rtlCol="0"/>
          <a:lstStyle>
            <a:lvl1pPr algn="r">
              <a:defRPr sz="1200"/>
            </a:lvl1pPr>
          </a:lstStyle>
          <a:p>
            <a:fld id="{16E894CF-CF29-460C-8820-A692FD564E29}" type="datetimeFigureOut">
              <a:rPr lang="nl-NL" smtClean="0"/>
              <a:t>15-11-2019</a:t>
            </a:fld>
            <a:endParaRPr lang="nl-NL"/>
          </a:p>
        </p:txBody>
      </p:sp>
      <p:sp>
        <p:nvSpPr>
          <p:cNvPr id="4" name="Slide Image Placeholder 3"/>
          <p:cNvSpPr>
            <a:spLocks noGrp="1" noRot="1" noChangeAspect="1"/>
          </p:cNvSpPr>
          <p:nvPr>
            <p:ph type="sldImg" idx="2"/>
          </p:nvPr>
        </p:nvSpPr>
        <p:spPr>
          <a:xfrm>
            <a:off x="866775" y="739775"/>
            <a:ext cx="4935538" cy="370205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66909" y="4689516"/>
            <a:ext cx="533527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1" y="9377317"/>
            <a:ext cx="2889938" cy="493633"/>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777607" y="9377317"/>
            <a:ext cx="2889938" cy="493633"/>
          </a:xfrm>
          <a:prstGeom prst="rect">
            <a:avLst/>
          </a:prstGeom>
        </p:spPr>
        <p:txBody>
          <a:bodyPr vert="horz" lIns="91440" tIns="45720" rIns="91440" bIns="45720" rtlCol="0" anchor="b"/>
          <a:lstStyle>
            <a:lvl1pPr algn="r">
              <a:defRPr sz="1200"/>
            </a:lvl1pPr>
          </a:lstStyle>
          <a:p>
            <a:fld id="{15BD3654-9A79-4B47-9CF7-D6BAF450FCC7}" type="slidenum">
              <a:rPr lang="nl-NL" smtClean="0"/>
              <a:t>‹nr.›</a:t>
            </a:fld>
            <a:endParaRPr lang="nl-NL"/>
          </a:p>
        </p:txBody>
      </p:sp>
    </p:spTree>
    <p:extLst>
      <p:ext uri="{BB962C8B-B14F-4D97-AF65-F5344CB8AC3E}">
        <p14:creationId xmlns:p14="http://schemas.microsoft.com/office/powerpoint/2010/main" val="117724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TextEdit="1"/>
          </p:cNvSpPr>
          <p:nvPr>
            <p:ph type="sldImg"/>
          </p:nvPr>
        </p:nvSpPr>
        <p:spPr>
          <a:xfrm>
            <a:off x="1042988" y="858838"/>
            <a:ext cx="4556125" cy="3416300"/>
          </a:xfrm>
          <a:ln/>
        </p:spPr>
      </p:sp>
      <p:sp>
        <p:nvSpPr>
          <p:cNvPr id="14339" name="Tijdelijke aanduiding voor notiti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nl-NL" altLang="nl-NL" smtClean="0">
                <a:latin typeface="Times" panose="02020603050405020304" pitchFamily="18" charset="0"/>
              </a:rPr>
              <a:t>Georganiseerd – ongeorganiseerd</a:t>
            </a:r>
          </a:p>
          <a:p>
            <a:r>
              <a:rPr lang="nl-NL" altLang="nl-NL" smtClean="0">
                <a:latin typeface="Times" panose="02020603050405020304" pitchFamily="18" charset="0"/>
              </a:rPr>
              <a:t>Bedoeld – niet bedoeld</a:t>
            </a:r>
          </a:p>
          <a:p>
            <a:r>
              <a:rPr lang="nl-NL" altLang="nl-NL" smtClean="0">
                <a:latin typeface="Times" panose="02020603050405020304" pitchFamily="18" charset="0"/>
              </a:rPr>
              <a:t>???????</a:t>
            </a:r>
          </a:p>
        </p:txBody>
      </p:sp>
    </p:spTree>
    <p:extLst>
      <p:ext uri="{BB962C8B-B14F-4D97-AF65-F5344CB8AC3E}">
        <p14:creationId xmlns:p14="http://schemas.microsoft.com/office/powerpoint/2010/main" val="3473679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smtClean="0"/>
              <a:t>Schools 	vs. buitenschools</a:t>
            </a:r>
          </a:p>
          <a:p>
            <a:r>
              <a:rPr lang="nl-NL" altLang="nl-NL" dirty="0" smtClean="0"/>
              <a:t>Formeel leren 	vs. informeel leren</a:t>
            </a:r>
          </a:p>
          <a:p>
            <a:r>
              <a:rPr lang="nl-NL" altLang="nl-NL" dirty="0" smtClean="0"/>
              <a:t>Intentioneel 	vs. incidenteel</a:t>
            </a:r>
          </a:p>
          <a:p>
            <a:r>
              <a:rPr lang="nl-NL" altLang="nl-NL" dirty="0" smtClean="0"/>
              <a:t>Expliciet 	vs. impliciet</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6</a:t>
            </a:fld>
            <a:endParaRPr lang="nl-NL"/>
          </a:p>
        </p:txBody>
      </p:sp>
    </p:spTree>
    <p:extLst>
      <p:ext uri="{BB962C8B-B14F-4D97-AF65-F5344CB8AC3E}">
        <p14:creationId xmlns:p14="http://schemas.microsoft.com/office/powerpoint/2010/main" val="3637563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a:xfrm>
            <a:off x="1042988" y="858838"/>
            <a:ext cx="4556125" cy="3416300"/>
          </a:xfrm>
          <a:ln/>
        </p:spPr>
      </p:sp>
      <p:sp>
        <p:nvSpPr>
          <p:cNvPr id="15363" name="Tijdelijke aanduiding voor notiti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nl-NL" altLang="nl-NL" dirty="0" smtClean="0">
                <a:latin typeface="Times" panose="02020603050405020304" pitchFamily="18" charset="0"/>
              </a:rPr>
              <a:t>Wat is leren? Volgens de onderwijspsycholoog Vermunt zijn er 5 leerconcepties. Conceptie = een opvatting over leren.</a:t>
            </a:r>
          </a:p>
          <a:p>
            <a:r>
              <a:rPr lang="nl-NL" altLang="nl-NL" dirty="0" smtClean="0">
                <a:latin typeface="Times" panose="02020603050405020304" pitchFamily="18" charset="0"/>
              </a:rPr>
              <a:t>Als</a:t>
            </a:r>
            <a:r>
              <a:rPr lang="nl-NL" altLang="nl-NL" baseline="0" dirty="0" smtClean="0">
                <a:latin typeface="Times" panose="02020603050405020304" pitchFamily="18" charset="0"/>
              </a:rPr>
              <a:t> je kijkt naar wat jij opgeschreven hebt over ‘hoe jij leert, wat is jouw leerconceptie dan?’</a:t>
            </a:r>
            <a:endParaRPr lang="nl-NL" altLang="nl-NL" dirty="0" smtClean="0">
              <a:latin typeface="Times" panose="02020603050405020304" pitchFamily="18" charset="0"/>
            </a:endParaRPr>
          </a:p>
        </p:txBody>
      </p:sp>
    </p:spTree>
    <p:extLst>
      <p:ext uri="{BB962C8B-B14F-4D97-AF65-F5344CB8AC3E}">
        <p14:creationId xmlns:p14="http://schemas.microsoft.com/office/powerpoint/2010/main" val="88655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Casus 1: opname </a:t>
            </a:r>
            <a:r>
              <a:rPr lang="nl-NL" dirty="0" err="1" smtClean="0"/>
              <a:t>leerconcepte</a:t>
            </a:r>
            <a:endParaRPr lang="nl-NL" dirty="0" smtClean="0"/>
          </a:p>
          <a:p>
            <a:r>
              <a:rPr lang="nl-NL" dirty="0" smtClean="0"/>
              <a:t>Casus 2: toepassingsleerconceptie</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11</a:t>
            </a:fld>
            <a:endParaRPr lang="nl-NL"/>
          </a:p>
        </p:txBody>
      </p:sp>
    </p:spTree>
    <p:extLst>
      <p:ext uri="{BB962C8B-B14F-4D97-AF65-F5344CB8AC3E}">
        <p14:creationId xmlns:p14="http://schemas.microsoft.com/office/powerpoint/2010/main" val="260279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i="1" kern="1200" dirty="0" smtClean="0">
                <a:solidFill>
                  <a:schemeClr val="tx1"/>
                </a:solidFill>
                <a:effectLst/>
                <a:latin typeface="+mn-lt"/>
                <a:ea typeface="+mn-ea"/>
                <a:cs typeface="+mn-cs"/>
              </a:rPr>
              <a:t>Cognitieve verwerking</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Op welke wijze verwerken leerlingen leerinhouden en/of ervaringen? Gebeurt dit oppervlakkig of diepgaand, of zijn ze gericht op concretisering (toepassing) van de leerstof?</a:t>
            </a:r>
          </a:p>
          <a:p>
            <a:pPr lvl="0"/>
            <a:r>
              <a:rPr lang="nl-NL" sz="1200" i="1" kern="1200" dirty="0" smtClean="0">
                <a:solidFill>
                  <a:schemeClr val="tx1"/>
                </a:solidFill>
                <a:effectLst/>
                <a:latin typeface="+mn-lt"/>
                <a:ea typeface="+mn-ea"/>
                <a:cs typeface="+mn-cs"/>
              </a:rPr>
              <a:t>Regulatievoorkeur</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Bij regulatie gaat het om de vraag wie het leerproces stuurt en de di­verse leerbeslissingen neemt. Is dat de leraar of leerling of is er sprake van een taakverdeling? In leerpsychologische termen gesteld luidt dezelfde vraag: Wie voert de verschillende leerfuncties uit?</a:t>
            </a:r>
          </a:p>
          <a:p>
            <a:pPr lvl="0"/>
            <a:r>
              <a:rPr lang="nl-NL" sz="1200" i="1" kern="1200" dirty="0" smtClean="0">
                <a:solidFill>
                  <a:schemeClr val="tx1"/>
                </a:solidFill>
                <a:effectLst/>
                <a:latin typeface="+mn-lt"/>
                <a:ea typeface="+mn-ea"/>
                <a:cs typeface="+mn-cs"/>
              </a:rPr>
              <a:t>Leermodel of leerconcept</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Wat verstaat de lerende zelf onder leren? Is leren opnemen en repro­duceren van kant-en-klaar aangeboden informatie of is leren bij­voorbeeld het verlenen van persoonlijke betekenis aan nieuwe in­formatie of ervaringen</a:t>
            </a:r>
          </a:p>
          <a:p>
            <a:pPr lvl="0"/>
            <a:r>
              <a:rPr lang="nl-NL" sz="1200" i="1" kern="1200" dirty="0" smtClean="0">
                <a:solidFill>
                  <a:schemeClr val="tx1"/>
                </a:solidFill>
                <a:effectLst/>
                <a:latin typeface="+mn-lt"/>
                <a:ea typeface="+mn-ea"/>
                <a:cs typeface="+mn-cs"/>
              </a:rPr>
              <a:t>Leeroriëntatie</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Het geheel van verwachtingen, motieven, houdingen en persoon­lijke doelstellingen omtrent het eigen leren. Leer ik enkel omdat ik geïnteresseerd ben in de leerinhoud of is mijn leerinzet gericht op het behalen van een bepaald diploma om een gewenste functie te kunnen bemachtigen (Vermunt, 1997)?</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12</a:t>
            </a:fld>
            <a:endParaRPr lang="nl-NL"/>
          </a:p>
        </p:txBody>
      </p:sp>
    </p:spTree>
    <p:extLst>
      <p:ext uri="{BB962C8B-B14F-4D97-AF65-F5344CB8AC3E}">
        <p14:creationId xmlns:p14="http://schemas.microsoft.com/office/powerpoint/2010/main" val="3573282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Vanaf</a:t>
            </a:r>
            <a:r>
              <a:rPr lang="nl-NL" baseline="0" dirty="0" smtClean="0"/>
              <a:t> het begin tot en met ongeveer 3.06 min</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13</a:t>
            </a:fld>
            <a:endParaRPr lang="nl-NL"/>
          </a:p>
        </p:txBody>
      </p:sp>
    </p:spTree>
    <p:extLst>
      <p:ext uri="{BB962C8B-B14F-4D97-AF65-F5344CB8AC3E}">
        <p14:creationId xmlns:p14="http://schemas.microsoft.com/office/powerpoint/2010/main" val="231072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876300" y="733425"/>
            <a:ext cx="4889500" cy="3667125"/>
          </a:xfrm>
          <a:ln/>
        </p:spPr>
      </p:sp>
      <p:sp>
        <p:nvSpPr>
          <p:cNvPr id="19459" name="Rectangle 3"/>
          <p:cNvSpPr>
            <a:spLocks noGrp="1" noChangeArrowheads="1"/>
          </p:cNvSpPr>
          <p:nvPr>
            <p:ph type="body" idx="1"/>
          </p:nvPr>
        </p:nvSpPr>
        <p:spPr>
          <a:xfrm>
            <a:off x="663575" y="4645025"/>
            <a:ext cx="5314950" cy="4400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nl-NL" altLang="nl-NL" dirty="0" smtClean="0">
              <a:latin typeface="Times" panose="02020603050405020304" pitchFamily="18" charset="0"/>
            </a:endParaRPr>
          </a:p>
          <a:p>
            <a:endParaRPr lang="nl-NL" altLang="nl-NL" dirty="0" smtClean="0">
              <a:latin typeface="Times" panose="02020603050405020304" pitchFamily="18" charset="0"/>
            </a:endParaRPr>
          </a:p>
        </p:txBody>
      </p:sp>
    </p:spTree>
    <p:extLst>
      <p:ext uri="{BB962C8B-B14F-4D97-AF65-F5344CB8AC3E}">
        <p14:creationId xmlns:p14="http://schemas.microsoft.com/office/powerpoint/2010/main" val="303208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Studenten het de </a:t>
            </a:r>
            <a:r>
              <a:rPr lang="nl-NL" dirty="0" err="1" smtClean="0"/>
              <a:t>excel</a:t>
            </a:r>
            <a:r>
              <a:rPr lang="nl-NL" dirty="0" smtClean="0"/>
              <a:t>-vragenlijst</a:t>
            </a:r>
            <a:r>
              <a:rPr lang="nl-NL" baseline="0" dirty="0" smtClean="0"/>
              <a:t> laten invullen tijdens de les. Welke </a:t>
            </a:r>
            <a:r>
              <a:rPr lang="nl-NL" baseline="0" dirty="0" err="1" smtClean="0"/>
              <a:t>leerstjil</a:t>
            </a:r>
            <a:r>
              <a:rPr lang="nl-NL" baseline="0" dirty="0" smtClean="0"/>
              <a:t> hebben jullie? &gt; inventariseren? </a:t>
            </a:r>
            <a:r>
              <a:rPr lang="nl-NL" dirty="0" smtClean="0"/>
              <a:t> </a:t>
            </a:r>
          </a:p>
          <a:p>
            <a:r>
              <a:rPr lang="nl-NL" dirty="0" smtClean="0"/>
              <a:t>Herken</a:t>
            </a:r>
            <a:r>
              <a:rPr lang="nl-NL" baseline="0" dirty="0" smtClean="0"/>
              <a:t> je de leerstijl? Kun je </a:t>
            </a:r>
            <a:r>
              <a:rPr lang="nl-NL" baseline="0" dirty="0" err="1" smtClean="0"/>
              <a:t>vb</a:t>
            </a:r>
            <a:r>
              <a:rPr lang="nl-NL" baseline="0" dirty="0" smtClean="0"/>
              <a:t> geven van hoe de leerstijl naar voren kwam? &gt; verwijzen naar 2 artikelen </a:t>
            </a:r>
            <a:r>
              <a:rPr lang="nl-NL" baseline="0" dirty="0" err="1" smtClean="0"/>
              <a:t>Oosterheert</a:t>
            </a:r>
            <a:r>
              <a:rPr lang="nl-NL" baseline="0" dirty="0" smtClean="0"/>
              <a:t> en Vermunt op de portal. Gebruik deze artikelen als achtergrond bij de HW-opdracht. </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19</a:t>
            </a:fld>
            <a:endParaRPr lang="nl-NL"/>
          </a:p>
        </p:txBody>
      </p:sp>
    </p:spTree>
    <p:extLst>
      <p:ext uri="{BB962C8B-B14F-4D97-AF65-F5344CB8AC3E}">
        <p14:creationId xmlns:p14="http://schemas.microsoft.com/office/powerpoint/2010/main" val="3875985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Excel-bestand</a:t>
            </a:r>
          </a:p>
          <a:p>
            <a:r>
              <a:rPr lang="nl-NL" dirty="0" smtClean="0"/>
              <a:t>Conclusies in 1 a 2 A4 &gt; APA verwijzing en praktijkvoorbeelden</a:t>
            </a:r>
          </a:p>
          <a:p>
            <a:r>
              <a:rPr lang="nl-NL" dirty="0" smtClean="0"/>
              <a:t>In de les leerstrategieën krijgen je handvatten hoe je het beste kunt leren</a:t>
            </a:r>
            <a:r>
              <a:rPr lang="nl-NL" baseline="0" dirty="0" smtClean="0"/>
              <a:t> en de leerlingen zaken kunt </a:t>
            </a:r>
            <a:r>
              <a:rPr lang="nl-NL" baseline="0" smtClean="0"/>
              <a:t>laten leren. </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21</a:t>
            </a:fld>
            <a:endParaRPr lang="nl-NL"/>
          </a:p>
        </p:txBody>
      </p:sp>
    </p:spTree>
    <p:extLst>
      <p:ext uri="{BB962C8B-B14F-4D97-AF65-F5344CB8AC3E}">
        <p14:creationId xmlns:p14="http://schemas.microsoft.com/office/powerpoint/2010/main" val="1955724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6_Title Slide">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1193800" y="1295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lstStyle>
            <a:lvl1pPr defTabSz="762000">
              <a:defRPr sz="2400">
                <a:solidFill>
                  <a:schemeClr val="tx1"/>
                </a:solidFill>
                <a:latin typeface="Fontys Frutiger" pitchFamily="2" charset="0"/>
                <a:ea typeface="Geneva" charset="-128"/>
              </a:defRPr>
            </a:lvl1pPr>
            <a:lvl2pPr marL="742950" indent="-285750" defTabSz="762000">
              <a:defRPr sz="2400">
                <a:solidFill>
                  <a:schemeClr val="tx1"/>
                </a:solidFill>
                <a:latin typeface="Fontys Frutiger" pitchFamily="2" charset="0"/>
                <a:ea typeface="Geneva" charset="-128"/>
              </a:defRPr>
            </a:lvl2pPr>
            <a:lvl3pPr marL="1143000" indent="-228600" defTabSz="762000">
              <a:defRPr sz="2400">
                <a:solidFill>
                  <a:schemeClr val="tx1"/>
                </a:solidFill>
                <a:latin typeface="Fontys Frutiger" pitchFamily="2" charset="0"/>
                <a:ea typeface="Geneva" charset="-128"/>
              </a:defRPr>
            </a:lvl3pPr>
            <a:lvl4pPr marL="1600200" indent="-228600" defTabSz="762000">
              <a:defRPr sz="2400">
                <a:solidFill>
                  <a:schemeClr val="tx1"/>
                </a:solidFill>
                <a:latin typeface="Fontys Frutiger" pitchFamily="2" charset="0"/>
                <a:ea typeface="Geneva" charset="-128"/>
              </a:defRPr>
            </a:lvl4pPr>
            <a:lvl5pPr marL="2057400" indent="-228600" defTabSz="762000">
              <a:defRPr sz="2400">
                <a:solidFill>
                  <a:schemeClr val="tx1"/>
                </a:solidFill>
                <a:latin typeface="Fontys Frutiger" pitchFamily="2" charset="0"/>
                <a:ea typeface="Geneva" charset="-128"/>
              </a:defRPr>
            </a:lvl5pPr>
            <a:lvl6pPr marL="2514600" indent="-228600" defTabSz="762000" eaLnBrk="0" fontAlgn="base" hangingPunct="0">
              <a:spcBef>
                <a:spcPct val="0"/>
              </a:spcBef>
              <a:spcAft>
                <a:spcPct val="0"/>
              </a:spcAft>
              <a:defRPr sz="2400">
                <a:solidFill>
                  <a:schemeClr val="tx1"/>
                </a:solidFill>
                <a:latin typeface="Fontys Frutiger" pitchFamily="2" charset="0"/>
                <a:ea typeface="Geneva" charset="-128"/>
              </a:defRPr>
            </a:lvl6pPr>
            <a:lvl7pPr marL="2971800" indent="-228600" defTabSz="762000" eaLnBrk="0" fontAlgn="base" hangingPunct="0">
              <a:spcBef>
                <a:spcPct val="0"/>
              </a:spcBef>
              <a:spcAft>
                <a:spcPct val="0"/>
              </a:spcAft>
              <a:defRPr sz="2400">
                <a:solidFill>
                  <a:schemeClr val="tx1"/>
                </a:solidFill>
                <a:latin typeface="Fontys Frutiger" pitchFamily="2" charset="0"/>
                <a:ea typeface="Geneva" charset="-128"/>
              </a:defRPr>
            </a:lvl7pPr>
            <a:lvl8pPr marL="3429000" indent="-228600" defTabSz="762000" eaLnBrk="0" fontAlgn="base" hangingPunct="0">
              <a:spcBef>
                <a:spcPct val="0"/>
              </a:spcBef>
              <a:spcAft>
                <a:spcPct val="0"/>
              </a:spcAft>
              <a:defRPr sz="2400">
                <a:solidFill>
                  <a:schemeClr val="tx1"/>
                </a:solidFill>
                <a:latin typeface="Fontys Frutiger" pitchFamily="2" charset="0"/>
                <a:ea typeface="Geneva" charset="-128"/>
              </a:defRPr>
            </a:lvl8pPr>
            <a:lvl9pPr marL="3886200" indent="-228600" defTabSz="762000" eaLnBrk="0" fontAlgn="base" hangingPunct="0">
              <a:spcBef>
                <a:spcPct val="0"/>
              </a:spcBef>
              <a:spcAft>
                <a:spcPct val="0"/>
              </a:spcAft>
              <a:defRPr sz="2400">
                <a:solidFill>
                  <a:schemeClr val="tx1"/>
                </a:solidFill>
                <a:latin typeface="Fontys Frutiger" pitchFamily="2" charset="0"/>
                <a:ea typeface="Geneva" charset="-128"/>
              </a:defRPr>
            </a:lvl9pPr>
          </a:lstStyle>
          <a:p>
            <a:pPr algn="ctr">
              <a:defRPr/>
            </a:pPr>
            <a:endParaRPr lang="en-US" sz="2800" smtClean="0">
              <a:solidFill>
                <a:schemeClr val="bg1"/>
              </a:solidFill>
            </a:endParaRPr>
          </a:p>
        </p:txBody>
      </p:sp>
      <p:pic>
        <p:nvPicPr>
          <p:cNvPr id="5" name="Picture 9" descr="VIN_OUT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FONTYS_LOGO_PAARS_RG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11461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1362_00_002_FONTYS_DENK_GROTER_RG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6375" y="230188"/>
            <a:ext cx="2436813"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ctrTitle"/>
          </p:nvPr>
        </p:nvSpPr>
        <p:spPr>
          <a:xfrm>
            <a:off x="1371600" y="3124200"/>
            <a:ext cx="6400800" cy="1009650"/>
          </a:xfrm>
          <a:prstGeom prst="rect">
            <a:avLst/>
          </a:prstGeom>
        </p:spPr>
        <p:txBody>
          <a:bodyPr rIns="0" anchor="b"/>
          <a:lstStyle>
            <a:lvl1pPr>
              <a:defRPr sz="3200">
                <a:solidFill>
                  <a:srgbClr val="663366"/>
                </a:solidFill>
              </a:defRPr>
            </a:lvl1pPr>
          </a:lstStyle>
          <a:p>
            <a:r>
              <a:rPr lang="nl-NL" smtClean="0"/>
              <a:t>Klik om de stijl te bewerken</a:t>
            </a:r>
            <a:endParaRPr lang="en-US" dirty="0"/>
          </a:p>
        </p:txBody>
      </p:sp>
      <p:sp>
        <p:nvSpPr>
          <p:cNvPr id="15" name="Subtitle 2"/>
          <p:cNvSpPr>
            <a:spLocks noGrp="1"/>
          </p:cNvSpPr>
          <p:nvPr>
            <p:ph type="subTitle" idx="1"/>
          </p:nvPr>
        </p:nvSpPr>
        <p:spPr>
          <a:xfrm>
            <a:off x="1371600" y="4267200"/>
            <a:ext cx="6400800" cy="914400"/>
          </a:xfrm>
          <a:prstGeom prst="rect">
            <a:avLst/>
          </a:prstGeom>
        </p:spPr>
        <p:txBody>
          <a:bodyPr rIns="0"/>
          <a:lstStyle>
            <a:lvl1pPr marL="0" indent="0" algn="ctr">
              <a:buNone/>
              <a:defRPr>
                <a:solidFill>
                  <a:srgbClr val="66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Tree>
    <p:extLst>
      <p:ext uri="{BB962C8B-B14F-4D97-AF65-F5344CB8AC3E}">
        <p14:creationId xmlns:p14="http://schemas.microsoft.com/office/powerpoint/2010/main" val="83325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4" name="Picture 13" descr="VIN_OUT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FONTYS_LOGO_PAARS_RG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11461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1362_00_002_FONTYS_DENK_GROTER_RG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750" y="762000"/>
            <a:ext cx="1468438"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p:cNvSpPr>
            <a:spLocks noGrp="1" noChangeArrowheads="1"/>
          </p:cNvSpPr>
          <p:nvPr>
            <p:ph type="title"/>
          </p:nvPr>
        </p:nvSpPr>
        <p:spPr bwMode="auto">
          <a:xfrm>
            <a:off x="1905000" y="400050"/>
            <a:ext cx="5334000" cy="361950"/>
          </a:xfrm>
          <a:prstGeom prst="rect">
            <a:avLst/>
          </a:prstGeom>
          <a:noFill/>
          <a:ln w="12700">
            <a:noFill/>
            <a:miter lim="800000"/>
            <a:headEnd/>
            <a:tailEnd/>
          </a:ln>
        </p:spPr>
        <p:txBody>
          <a:bodyPr vert="horz" wrap="square" lIns="0" tIns="0" rIns="90487" bIns="0" numCol="1" anchor="t" anchorCtr="0" compatLnSpc="1">
            <a:prstTxWarp prst="textNoShape">
              <a:avLst/>
            </a:prstTxWarp>
          </a:bodyPr>
          <a:lstStyle/>
          <a:p>
            <a:pPr lvl="0"/>
            <a:r>
              <a:rPr lang="nl-NL" smtClean="0"/>
              <a:t>Klik om de stijl te bewerken</a:t>
            </a:r>
            <a:endParaRPr lang="en-US" dirty="0"/>
          </a:p>
        </p:txBody>
      </p:sp>
      <p:sp>
        <p:nvSpPr>
          <p:cNvPr id="14" name="Content Placeholder 2"/>
          <p:cNvSpPr>
            <a:spLocks noGrp="1"/>
          </p:cNvSpPr>
          <p:nvPr>
            <p:ph idx="1"/>
          </p:nvPr>
        </p:nvSpPr>
        <p:spPr>
          <a:xfrm>
            <a:off x="457200" y="1836738"/>
            <a:ext cx="7086600" cy="4608512"/>
          </a:xfrm>
          <a:prstGeom prst="rect">
            <a:avLst/>
          </a:prstGeom>
        </p:spPr>
        <p:txBody>
          <a:bodyPr lIns="0" tIns="0" rIns="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extLst>
      <p:ext uri="{BB962C8B-B14F-4D97-AF65-F5344CB8AC3E}">
        <p14:creationId xmlns:p14="http://schemas.microsoft.com/office/powerpoint/2010/main" val="1751730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a:prstGeom prst="rect">
            <a:avLst/>
          </a:prstGeom>
        </p:spPr>
        <p:txBody>
          <a:bodyPr anchor="b"/>
          <a:lstStyle>
            <a:lvl1pPr>
              <a:defRPr sz="6600">
                <a:ln>
                  <a:noFill/>
                </a:ln>
                <a:solidFill>
                  <a:schemeClr val="tx2"/>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685800" y="4572000"/>
            <a:ext cx="6461760" cy="1066800"/>
          </a:xfrm>
          <a:prstGeom prst="rect">
            <a:avLst/>
          </a:prstGeo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9352B002-1032-497A-A690-67428BD6A599}" type="datetimeFigureOut">
              <a:rPr lang="nl-NL" smtClean="0"/>
              <a:t>15-11-2019</a:t>
            </a:fld>
            <a:endParaRPr lang="nl-NL" dirty="0"/>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nl-NL"/>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901385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13" descr="VIN_OUTLIN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FONTYS_LOGO_PAARS_RGB.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11461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1362_00_002_FONTYS_DENK_GROTER_RGB.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24750" y="762000"/>
            <a:ext cx="1468438"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p:cNvSpPr>
            <a:spLocks noGrp="1" noChangeArrowheads="1"/>
          </p:cNvSpPr>
          <p:nvPr>
            <p:ph type="title"/>
          </p:nvPr>
        </p:nvSpPr>
        <p:spPr bwMode="auto">
          <a:xfrm>
            <a:off x="1905000" y="400050"/>
            <a:ext cx="5334000" cy="361950"/>
          </a:xfrm>
          <a:prstGeom prst="rect">
            <a:avLst/>
          </a:prstGeom>
          <a:noFill/>
          <a:ln w="12700">
            <a:noFill/>
            <a:miter lim="800000"/>
            <a:headEnd/>
            <a:tailEnd/>
          </a:ln>
        </p:spPr>
        <p:txBody>
          <a:bodyPr vert="horz" wrap="square" lIns="0" tIns="0" rIns="90487" bIns="0" numCol="1" anchor="t" anchorCtr="0" compatLnSpc="1">
            <a:prstTxWarp prst="textNoShape">
              <a:avLst/>
            </a:prstTxWarp>
          </a:bodyPr>
          <a:lstStyle/>
          <a:p>
            <a:pPr lvl="0"/>
            <a:endParaRPr lang="en-US" dirty="0"/>
          </a:p>
        </p:txBody>
      </p:sp>
      <p:sp>
        <p:nvSpPr>
          <p:cNvPr id="14" name="Content Placeholder 2"/>
          <p:cNvSpPr>
            <a:spLocks noGrp="1"/>
          </p:cNvSpPr>
          <p:nvPr>
            <p:ph idx="1"/>
          </p:nvPr>
        </p:nvSpPr>
        <p:spPr>
          <a:xfrm>
            <a:off x="457200" y="1836738"/>
            <a:ext cx="7086600" cy="4608512"/>
          </a:xfrm>
          <a:prstGeom prst="rect">
            <a:avLst/>
          </a:prstGeom>
        </p:spPr>
        <p:txBody>
          <a:bodyPr lIns="0" tIns="0" rIns="0" bIns="0"/>
          <a:lstStyle/>
          <a:p>
            <a:pPr lvl="0"/>
            <a:r>
              <a:rPr lang="nl-NL" dirty="0" smtClean="0"/>
              <a:t>Click to </a:t>
            </a:r>
            <a:r>
              <a:rPr lang="nl-NL" dirty="0" err="1" smtClean="0"/>
              <a:t>edit</a:t>
            </a:r>
            <a:r>
              <a:rPr lang="nl-NL" dirty="0" smtClean="0"/>
              <a:t> </a:t>
            </a:r>
            <a:r>
              <a:rPr lang="nl-NL" dirty="0" err="1" smtClean="0"/>
              <a:t>Master</a:t>
            </a:r>
            <a:r>
              <a:rPr lang="nl-NL" dirty="0" smtClean="0"/>
              <a:t> </a:t>
            </a:r>
            <a:r>
              <a:rPr lang="nl-NL" dirty="0" err="1" smtClean="0"/>
              <a:t>text</a:t>
            </a:r>
            <a:r>
              <a:rPr lang="nl-NL" dirty="0" smtClean="0"/>
              <a:t> </a:t>
            </a:r>
            <a:r>
              <a:rPr lang="nl-NL" dirty="0" err="1" smtClean="0"/>
              <a:t>styles</a:t>
            </a:r>
            <a:endParaRPr lang="nl-NL" dirty="0" smtClean="0"/>
          </a:p>
          <a:p>
            <a:pPr lvl="1"/>
            <a:r>
              <a:rPr lang="nl-NL" dirty="0" err="1" smtClean="0"/>
              <a:t>Second</a:t>
            </a:r>
            <a:r>
              <a:rPr lang="nl-NL" dirty="0" smtClean="0"/>
              <a:t> level</a:t>
            </a:r>
          </a:p>
          <a:p>
            <a:pPr lvl="2"/>
            <a:r>
              <a:rPr lang="nl-NL" dirty="0" err="1" smtClean="0"/>
              <a:t>Third</a:t>
            </a:r>
            <a:r>
              <a:rPr lang="nl-NL" dirty="0" smtClean="0"/>
              <a:t> level</a:t>
            </a:r>
          </a:p>
          <a:p>
            <a:pPr lvl="3"/>
            <a:r>
              <a:rPr lang="nl-NL" dirty="0" err="1" smtClean="0"/>
              <a:t>Fourth</a:t>
            </a:r>
            <a:r>
              <a:rPr lang="nl-NL" dirty="0" smtClean="0"/>
              <a:t> level</a:t>
            </a:r>
          </a:p>
          <a:p>
            <a:pPr lvl="4"/>
            <a:r>
              <a:rPr lang="nl-NL" dirty="0" err="1" smtClean="0"/>
              <a:t>Fifth</a:t>
            </a:r>
            <a:r>
              <a:rPr lang="nl-NL" dirty="0" smtClean="0"/>
              <a:t> level</a:t>
            </a:r>
            <a:endParaRPr lang="en-US" dirty="0"/>
          </a:p>
        </p:txBody>
      </p:sp>
    </p:spTree>
    <p:extLst>
      <p:ext uri="{BB962C8B-B14F-4D97-AF65-F5344CB8AC3E}">
        <p14:creationId xmlns:p14="http://schemas.microsoft.com/office/powerpoint/2010/main" val="232222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VIN_OUTLIN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ChangeArrowheads="1"/>
          </p:cNvSpPr>
          <p:nvPr/>
        </p:nvSpPr>
        <p:spPr bwMode="auto">
          <a:xfrm>
            <a:off x="1371600" y="3505200"/>
            <a:ext cx="6400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defTabSz="762000">
              <a:defRPr sz="2400">
                <a:solidFill>
                  <a:schemeClr val="tx1"/>
                </a:solidFill>
                <a:latin typeface="Fontys Frutiger" pitchFamily="2" charset="0"/>
                <a:ea typeface="Geneva" charset="-128"/>
              </a:defRPr>
            </a:lvl1pPr>
            <a:lvl2pPr marL="742950" indent="-285750" defTabSz="762000">
              <a:defRPr sz="2400">
                <a:solidFill>
                  <a:schemeClr val="tx1"/>
                </a:solidFill>
                <a:latin typeface="Fontys Frutiger" pitchFamily="2" charset="0"/>
                <a:ea typeface="Geneva" charset="-128"/>
              </a:defRPr>
            </a:lvl2pPr>
            <a:lvl3pPr marL="1143000" indent="-228600" defTabSz="762000">
              <a:defRPr sz="2400">
                <a:solidFill>
                  <a:schemeClr val="tx1"/>
                </a:solidFill>
                <a:latin typeface="Fontys Frutiger" pitchFamily="2" charset="0"/>
                <a:ea typeface="Geneva" charset="-128"/>
              </a:defRPr>
            </a:lvl3pPr>
            <a:lvl4pPr marL="1600200" indent="-228600" defTabSz="762000">
              <a:defRPr sz="2400">
                <a:solidFill>
                  <a:schemeClr val="tx1"/>
                </a:solidFill>
                <a:latin typeface="Fontys Frutiger" pitchFamily="2" charset="0"/>
                <a:ea typeface="Geneva" charset="-128"/>
              </a:defRPr>
            </a:lvl4pPr>
            <a:lvl5pPr marL="2057400" indent="-228600" defTabSz="762000">
              <a:defRPr sz="2400">
                <a:solidFill>
                  <a:schemeClr val="tx1"/>
                </a:solidFill>
                <a:latin typeface="Fontys Frutiger" pitchFamily="2" charset="0"/>
                <a:ea typeface="Geneva" charset="-128"/>
              </a:defRPr>
            </a:lvl5pPr>
            <a:lvl6pPr marL="2514600" indent="-228600" defTabSz="762000" eaLnBrk="0" fontAlgn="base" hangingPunct="0">
              <a:spcBef>
                <a:spcPct val="0"/>
              </a:spcBef>
              <a:spcAft>
                <a:spcPct val="0"/>
              </a:spcAft>
              <a:defRPr sz="2400">
                <a:solidFill>
                  <a:schemeClr val="tx1"/>
                </a:solidFill>
                <a:latin typeface="Fontys Frutiger" pitchFamily="2" charset="0"/>
                <a:ea typeface="Geneva" charset="-128"/>
              </a:defRPr>
            </a:lvl6pPr>
            <a:lvl7pPr marL="2971800" indent="-228600" defTabSz="762000" eaLnBrk="0" fontAlgn="base" hangingPunct="0">
              <a:spcBef>
                <a:spcPct val="0"/>
              </a:spcBef>
              <a:spcAft>
                <a:spcPct val="0"/>
              </a:spcAft>
              <a:defRPr sz="2400">
                <a:solidFill>
                  <a:schemeClr val="tx1"/>
                </a:solidFill>
                <a:latin typeface="Fontys Frutiger" pitchFamily="2" charset="0"/>
                <a:ea typeface="Geneva" charset="-128"/>
              </a:defRPr>
            </a:lvl7pPr>
            <a:lvl8pPr marL="3429000" indent="-228600" defTabSz="762000" eaLnBrk="0" fontAlgn="base" hangingPunct="0">
              <a:spcBef>
                <a:spcPct val="0"/>
              </a:spcBef>
              <a:spcAft>
                <a:spcPct val="0"/>
              </a:spcAft>
              <a:defRPr sz="2400">
                <a:solidFill>
                  <a:schemeClr val="tx1"/>
                </a:solidFill>
                <a:latin typeface="Fontys Frutiger" pitchFamily="2" charset="0"/>
                <a:ea typeface="Geneva" charset="-128"/>
              </a:defRPr>
            </a:lvl8pPr>
            <a:lvl9pPr marL="3886200" indent="-228600" defTabSz="762000" eaLnBrk="0" fontAlgn="base" hangingPunct="0">
              <a:spcBef>
                <a:spcPct val="0"/>
              </a:spcBef>
              <a:spcAft>
                <a:spcPct val="0"/>
              </a:spcAft>
              <a:defRPr sz="2400">
                <a:solidFill>
                  <a:schemeClr val="tx1"/>
                </a:solidFill>
                <a:latin typeface="Fontys Frutiger" pitchFamily="2" charset="0"/>
                <a:ea typeface="Geneva" charset="-128"/>
              </a:defRPr>
            </a:lvl9pPr>
          </a:lstStyle>
          <a:p>
            <a:pPr algn="ctr">
              <a:spcBef>
                <a:spcPct val="20000"/>
              </a:spcBef>
            </a:pPr>
            <a:endParaRPr lang="en-US" altLang="nl-NL" sz="2800" b="1">
              <a:solidFill>
                <a:srgbClr val="280049"/>
              </a:solidFill>
            </a:endParaRPr>
          </a:p>
        </p:txBody>
      </p:sp>
      <p:pic>
        <p:nvPicPr>
          <p:cNvPr id="1028" name="Picture 8" descr="FONTYS_LOGO_PAARS_RGB.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152400"/>
            <a:ext cx="11461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8" descr="1362_00_002_FONTYS_DENK_GROTER_RGB.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24750" y="762000"/>
            <a:ext cx="1468438"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762000" rtl="0" eaLnBrk="1" fontAlgn="base" hangingPunct="1">
        <a:spcBef>
          <a:spcPct val="0"/>
        </a:spcBef>
        <a:spcAft>
          <a:spcPct val="0"/>
        </a:spcAft>
        <a:defRPr sz="2800" b="1">
          <a:solidFill>
            <a:srgbClr val="663366"/>
          </a:solidFill>
          <a:latin typeface="+mj-lt"/>
          <a:ea typeface="Geneva" charset="-128"/>
          <a:cs typeface="Geneva" charset="-128"/>
        </a:defRPr>
      </a:lvl1pPr>
      <a:lvl2pPr algn="ctr" defTabSz="762000" rtl="0" eaLnBrk="1" fontAlgn="base" hangingPunct="1">
        <a:spcBef>
          <a:spcPct val="0"/>
        </a:spcBef>
        <a:spcAft>
          <a:spcPct val="0"/>
        </a:spcAft>
        <a:defRPr sz="2800" b="1">
          <a:solidFill>
            <a:srgbClr val="663366"/>
          </a:solidFill>
          <a:latin typeface="Fontys Frutiger" pitchFamily="2" charset="0"/>
          <a:ea typeface="Geneva" charset="-128"/>
          <a:cs typeface="Geneva" charset="-128"/>
        </a:defRPr>
      </a:lvl2pPr>
      <a:lvl3pPr algn="ctr" defTabSz="762000" rtl="0" eaLnBrk="1" fontAlgn="base" hangingPunct="1">
        <a:spcBef>
          <a:spcPct val="0"/>
        </a:spcBef>
        <a:spcAft>
          <a:spcPct val="0"/>
        </a:spcAft>
        <a:defRPr sz="2800" b="1">
          <a:solidFill>
            <a:srgbClr val="663366"/>
          </a:solidFill>
          <a:latin typeface="Fontys Frutiger" pitchFamily="2" charset="0"/>
          <a:ea typeface="Geneva" charset="-128"/>
          <a:cs typeface="Geneva" charset="-128"/>
        </a:defRPr>
      </a:lvl3pPr>
      <a:lvl4pPr algn="ctr" defTabSz="762000" rtl="0" eaLnBrk="1" fontAlgn="base" hangingPunct="1">
        <a:spcBef>
          <a:spcPct val="0"/>
        </a:spcBef>
        <a:spcAft>
          <a:spcPct val="0"/>
        </a:spcAft>
        <a:defRPr sz="2800" b="1">
          <a:solidFill>
            <a:srgbClr val="663366"/>
          </a:solidFill>
          <a:latin typeface="Fontys Frutiger" pitchFamily="2" charset="0"/>
          <a:ea typeface="Geneva" charset="-128"/>
          <a:cs typeface="Geneva" charset="-128"/>
        </a:defRPr>
      </a:lvl4pPr>
      <a:lvl5pPr algn="ctr" defTabSz="762000" rtl="0" eaLnBrk="1" fontAlgn="base" hangingPunct="1">
        <a:spcBef>
          <a:spcPct val="0"/>
        </a:spcBef>
        <a:spcAft>
          <a:spcPct val="0"/>
        </a:spcAft>
        <a:defRPr sz="2800" b="1">
          <a:solidFill>
            <a:srgbClr val="663366"/>
          </a:solidFill>
          <a:latin typeface="Fontys Frutiger" pitchFamily="2" charset="0"/>
          <a:ea typeface="Geneva" charset="-128"/>
          <a:cs typeface="Geneva" charset="-128"/>
        </a:defRPr>
      </a:lvl5pPr>
      <a:lvl6pPr marL="457200" algn="r" defTabSz="762000" rtl="0" eaLnBrk="1" fontAlgn="base" hangingPunct="1">
        <a:spcBef>
          <a:spcPct val="0"/>
        </a:spcBef>
        <a:spcAft>
          <a:spcPct val="0"/>
        </a:spcAft>
        <a:defRPr sz="2800" b="1">
          <a:solidFill>
            <a:srgbClr val="191919"/>
          </a:solidFill>
          <a:latin typeface="Fontys Frutiger" pitchFamily="2" charset="0"/>
        </a:defRPr>
      </a:lvl6pPr>
      <a:lvl7pPr marL="914400" algn="r" defTabSz="762000" rtl="0" eaLnBrk="1" fontAlgn="base" hangingPunct="1">
        <a:spcBef>
          <a:spcPct val="0"/>
        </a:spcBef>
        <a:spcAft>
          <a:spcPct val="0"/>
        </a:spcAft>
        <a:defRPr sz="2800" b="1">
          <a:solidFill>
            <a:srgbClr val="191919"/>
          </a:solidFill>
          <a:latin typeface="Fontys Frutiger" pitchFamily="2" charset="0"/>
        </a:defRPr>
      </a:lvl7pPr>
      <a:lvl8pPr marL="1371600" algn="r" defTabSz="762000" rtl="0" eaLnBrk="1" fontAlgn="base" hangingPunct="1">
        <a:spcBef>
          <a:spcPct val="0"/>
        </a:spcBef>
        <a:spcAft>
          <a:spcPct val="0"/>
        </a:spcAft>
        <a:defRPr sz="2800" b="1">
          <a:solidFill>
            <a:srgbClr val="191919"/>
          </a:solidFill>
          <a:latin typeface="Fontys Frutiger" pitchFamily="2" charset="0"/>
        </a:defRPr>
      </a:lvl8pPr>
      <a:lvl9pPr marL="1828800" algn="r" defTabSz="762000" rtl="0" eaLnBrk="1" fontAlgn="base" hangingPunct="1">
        <a:spcBef>
          <a:spcPct val="0"/>
        </a:spcBef>
        <a:spcAft>
          <a:spcPct val="0"/>
        </a:spcAft>
        <a:defRPr sz="2800" b="1">
          <a:solidFill>
            <a:srgbClr val="191919"/>
          </a:solidFill>
          <a:latin typeface="Fontys Frutiger" pitchFamily="2" charset="0"/>
        </a:defRPr>
      </a:lvl9pPr>
    </p:titleStyle>
    <p:bodyStyle>
      <a:lvl1pPr marL="342900" indent="-342900" algn="l" defTabSz="762000" rtl="0" eaLnBrk="1" fontAlgn="base" hangingPunct="1">
        <a:spcBef>
          <a:spcPct val="20000"/>
        </a:spcBef>
        <a:spcAft>
          <a:spcPct val="0"/>
        </a:spcAft>
        <a:defRPr sz="2800">
          <a:solidFill>
            <a:srgbClr val="000000"/>
          </a:solidFill>
          <a:latin typeface="+mn-lt"/>
          <a:ea typeface="Geneva" charset="-128"/>
          <a:cs typeface="Geneva" charset="-128"/>
        </a:defRPr>
      </a:lvl1pPr>
      <a:lvl2pPr marL="541338" indent="-273050" algn="l" defTabSz="762000" rtl="0" eaLnBrk="1" fontAlgn="base" hangingPunct="1">
        <a:spcBef>
          <a:spcPct val="20000"/>
        </a:spcBef>
        <a:spcAft>
          <a:spcPct val="0"/>
        </a:spcAft>
        <a:buFont typeface="Arial" charset="0"/>
        <a:buChar char="-"/>
        <a:defRPr sz="2200" b="1">
          <a:solidFill>
            <a:srgbClr val="000000"/>
          </a:solidFill>
          <a:latin typeface="+mn-lt"/>
          <a:ea typeface="Geneva" charset="-128"/>
        </a:defRPr>
      </a:lvl2pPr>
      <a:lvl3pPr marL="993775" indent="-273050" algn="l" defTabSz="762000" rtl="0" eaLnBrk="1" fontAlgn="base" hangingPunct="1">
        <a:spcBef>
          <a:spcPct val="20000"/>
        </a:spcBef>
        <a:spcAft>
          <a:spcPct val="0"/>
        </a:spcAft>
        <a:buSzPct val="100000"/>
        <a:buFont typeface="Arial" charset="0"/>
        <a:buChar char="-"/>
        <a:defRPr sz="2200">
          <a:solidFill>
            <a:schemeClr val="tx1"/>
          </a:solidFill>
          <a:latin typeface="+mn-lt"/>
          <a:ea typeface="Geneva" charset="-128"/>
        </a:defRPr>
      </a:lvl3pPr>
      <a:lvl4pPr marL="1600200" indent="-228600" algn="l" defTabSz="762000" rtl="0" eaLnBrk="1" fontAlgn="base" hangingPunct="1">
        <a:spcBef>
          <a:spcPct val="20000"/>
        </a:spcBef>
        <a:spcAft>
          <a:spcPct val="0"/>
        </a:spcAft>
        <a:buSzPct val="100000"/>
        <a:buChar char="–"/>
        <a:defRPr sz="2000">
          <a:solidFill>
            <a:schemeClr val="tx1"/>
          </a:solidFill>
          <a:latin typeface="+mn-lt"/>
          <a:ea typeface="Geneva" charset="-128"/>
        </a:defRPr>
      </a:lvl4pPr>
      <a:lvl5pPr marL="2057400" indent="-228600" algn="l" defTabSz="762000" rtl="0" eaLnBrk="1" fontAlgn="base" hangingPunct="1">
        <a:spcBef>
          <a:spcPct val="20000"/>
        </a:spcBef>
        <a:spcAft>
          <a:spcPct val="0"/>
        </a:spcAft>
        <a:buSzPct val="100000"/>
        <a:buChar char="»"/>
        <a:defRPr sz="2000">
          <a:solidFill>
            <a:schemeClr val="tx1"/>
          </a:solidFill>
          <a:latin typeface="+mn-lt"/>
          <a:ea typeface="Geneva" charset="-128"/>
        </a:defRPr>
      </a:lvl5pPr>
      <a:lvl6pPr marL="2514600" indent="-228600" algn="l" defTabSz="762000" rtl="0" eaLnBrk="1" fontAlgn="base" hangingPunct="1">
        <a:spcBef>
          <a:spcPct val="20000"/>
        </a:spcBef>
        <a:spcAft>
          <a:spcPct val="0"/>
        </a:spcAft>
        <a:buSzPct val="100000"/>
        <a:buChar char="»"/>
        <a:defRPr sz="2000">
          <a:solidFill>
            <a:schemeClr val="tx1"/>
          </a:solidFill>
          <a:latin typeface="+mn-lt"/>
          <a:ea typeface="Geneva" charset="-128"/>
        </a:defRPr>
      </a:lvl6pPr>
      <a:lvl7pPr marL="2971800" indent="-228600" algn="l" defTabSz="762000" rtl="0" eaLnBrk="1" fontAlgn="base" hangingPunct="1">
        <a:spcBef>
          <a:spcPct val="20000"/>
        </a:spcBef>
        <a:spcAft>
          <a:spcPct val="0"/>
        </a:spcAft>
        <a:buSzPct val="100000"/>
        <a:buChar char="»"/>
        <a:defRPr sz="2000">
          <a:solidFill>
            <a:schemeClr val="tx1"/>
          </a:solidFill>
          <a:latin typeface="+mn-lt"/>
          <a:ea typeface="Geneva" charset="-128"/>
        </a:defRPr>
      </a:lvl7pPr>
      <a:lvl8pPr marL="3429000" indent="-228600" algn="l" defTabSz="762000" rtl="0" eaLnBrk="1" fontAlgn="base" hangingPunct="1">
        <a:spcBef>
          <a:spcPct val="20000"/>
        </a:spcBef>
        <a:spcAft>
          <a:spcPct val="0"/>
        </a:spcAft>
        <a:buSzPct val="100000"/>
        <a:buChar char="»"/>
        <a:defRPr sz="2000">
          <a:solidFill>
            <a:schemeClr val="tx1"/>
          </a:solidFill>
          <a:latin typeface="+mn-lt"/>
          <a:ea typeface="Geneva" charset="-128"/>
        </a:defRPr>
      </a:lvl8pPr>
      <a:lvl9pPr marL="3886200" indent="-228600" algn="l" defTabSz="762000" rtl="0" eaLnBrk="1" fontAlgn="base" hangingPunct="1">
        <a:spcBef>
          <a:spcPct val="20000"/>
        </a:spcBef>
        <a:spcAft>
          <a:spcPct val="0"/>
        </a:spcAft>
        <a:buSzPct val="100000"/>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CEnm04VExdQ"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371600" y="3124200"/>
            <a:ext cx="7016824" cy="1384920"/>
          </a:xfrm>
        </p:spPr>
        <p:txBody>
          <a:bodyPr/>
          <a:lstStyle/>
          <a:p>
            <a:pPr eaLnBrk="1" hangingPunct="1"/>
            <a:r>
              <a:rPr lang="nl-NL" altLang="nl-NL" sz="5400" dirty="0" smtClean="0"/>
              <a:t>Didactiek en Klassenmanagement</a:t>
            </a:r>
          </a:p>
        </p:txBody>
      </p:sp>
      <p:sp>
        <p:nvSpPr>
          <p:cNvPr id="3075" name="Rectangle 3"/>
          <p:cNvSpPr>
            <a:spLocks noGrp="1" noChangeArrowheads="1"/>
          </p:cNvSpPr>
          <p:nvPr>
            <p:ph type="subTitle" idx="1"/>
          </p:nvPr>
        </p:nvSpPr>
        <p:spPr>
          <a:xfrm>
            <a:off x="1403648" y="4653136"/>
            <a:ext cx="6400800" cy="914400"/>
          </a:xfrm>
        </p:spPr>
        <p:txBody>
          <a:bodyPr/>
          <a:lstStyle/>
          <a:p>
            <a:pPr eaLnBrk="1" hangingPunct="1"/>
            <a:r>
              <a:rPr lang="nl-NL" altLang="nl-NL" dirty="0" smtClean="0"/>
              <a:t>Moduleoverzicht</a:t>
            </a:r>
          </a:p>
          <a:p>
            <a:pPr eaLnBrk="1" hangingPunct="1"/>
            <a:r>
              <a:rPr lang="nl-NL" altLang="nl-NL" dirty="0" smtClean="0"/>
              <a:t>Periode 1 - leerjaar 2</a:t>
            </a:r>
          </a:p>
        </p:txBody>
      </p:sp>
    </p:spTree>
    <p:extLst>
      <p:ext uri="{BB962C8B-B14F-4D97-AF65-F5344CB8AC3E}">
        <p14:creationId xmlns:p14="http://schemas.microsoft.com/office/powerpoint/2010/main" val="3200407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1905000" y="333375"/>
            <a:ext cx="5619750" cy="5746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nl-NL" altLang="nl-NL" dirty="0" smtClean="0"/>
              <a:t>leerconcepties Vermunt</a:t>
            </a:r>
            <a:br>
              <a:rPr lang="nl-NL" altLang="nl-NL" dirty="0" smtClean="0"/>
            </a:br>
            <a:endParaRPr lang="en-US" altLang="nl-NL" dirty="0" smtClean="0"/>
          </a:p>
        </p:txBody>
      </p:sp>
      <p:sp>
        <p:nvSpPr>
          <p:cNvPr id="7171" name="Rectangle 4"/>
          <p:cNvSpPr>
            <a:spLocks noChangeArrowheads="1"/>
          </p:cNvSpPr>
          <p:nvPr/>
        </p:nvSpPr>
        <p:spPr bwMode="auto">
          <a:xfrm>
            <a:off x="827088" y="2133600"/>
            <a:ext cx="7386637" cy="449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sz="2400">
                <a:solidFill>
                  <a:schemeClr val="tx1"/>
                </a:solidFill>
                <a:latin typeface="Fontys Frutiger" panose="00000400000000000000" pitchFamily="2" charset="0"/>
                <a:ea typeface="Geneva" charset="-128"/>
              </a:defRPr>
            </a:lvl1pPr>
            <a:lvl2pPr marL="990600" indent="-533400">
              <a:defRPr sz="2400">
                <a:solidFill>
                  <a:schemeClr val="tx1"/>
                </a:solidFill>
                <a:latin typeface="Fontys Frutiger" panose="00000400000000000000" pitchFamily="2" charset="0"/>
                <a:ea typeface="Geneva" charset="-128"/>
              </a:defRPr>
            </a:lvl2pPr>
            <a:lvl3pPr marL="1143000" indent="-228600">
              <a:defRPr sz="2400">
                <a:solidFill>
                  <a:schemeClr val="tx1"/>
                </a:solidFill>
                <a:latin typeface="Fontys Frutiger" panose="00000400000000000000" pitchFamily="2" charset="0"/>
                <a:ea typeface="Geneva" charset="-128"/>
              </a:defRPr>
            </a:lvl3pPr>
            <a:lvl4pPr marL="1600200" indent="-228600">
              <a:defRPr sz="2400">
                <a:solidFill>
                  <a:schemeClr val="tx1"/>
                </a:solidFill>
                <a:latin typeface="Fontys Frutiger" panose="00000400000000000000" pitchFamily="2" charset="0"/>
                <a:ea typeface="Geneva" charset="-128"/>
              </a:defRPr>
            </a:lvl4pPr>
            <a:lvl5pPr marL="2057400" indent="-228600">
              <a:defRPr sz="2400">
                <a:solidFill>
                  <a:schemeClr val="tx1"/>
                </a:solidFill>
                <a:latin typeface="Fontys Frutiger" panose="00000400000000000000" pitchFamily="2" charset="0"/>
                <a:ea typeface="Geneva" charset="-128"/>
              </a:defRPr>
            </a:lvl5pPr>
            <a:lvl6pPr marL="2514600" indent="-228600" eaLnBrk="0" fontAlgn="base" hangingPunct="0">
              <a:spcBef>
                <a:spcPct val="0"/>
              </a:spcBef>
              <a:spcAft>
                <a:spcPct val="0"/>
              </a:spcAft>
              <a:defRPr sz="2400">
                <a:solidFill>
                  <a:schemeClr val="tx1"/>
                </a:solidFill>
                <a:latin typeface="Fontys Frutiger" panose="00000400000000000000" pitchFamily="2" charset="0"/>
                <a:ea typeface="Geneva" charset="-128"/>
              </a:defRPr>
            </a:lvl6pPr>
            <a:lvl7pPr marL="2971800" indent="-228600" eaLnBrk="0" fontAlgn="base" hangingPunct="0">
              <a:spcBef>
                <a:spcPct val="0"/>
              </a:spcBef>
              <a:spcAft>
                <a:spcPct val="0"/>
              </a:spcAft>
              <a:defRPr sz="2400">
                <a:solidFill>
                  <a:schemeClr val="tx1"/>
                </a:solidFill>
                <a:latin typeface="Fontys Frutiger" panose="00000400000000000000" pitchFamily="2" charset="0"/>
                <a:ea typeface="Geneva" charset="-128"/>
              </a:defRPr>
            </a:lvl7pPr>
            <a:lvl8pPr marL="3429000" indent="-228600" eaLnBrk="0" fontAlgn="base" hangingPunct="0">
              <a:spcBef>
                <a:spcPct val="0"/>
              </a:spcBef>
              <a:spcAft>
                <a:spcPct val="0"/>
              </a:spcAft>
              <a:defRPr sz="2400">
                <a:solidFill>
                  <a:schemeClr val="tx1"/>
                </a:solidFill>
                <a:latin typeface="Fontys Frutiger" panose="00000400000000000000" pitchFamily="2" charset="0"/>
                <a:ea typeface="Geneva" charset="-128"/>
              </a:defRPr>
            </a:lvl8pPr>
            <a:lvl9pPr marL="3886200" indent="-228600" eaLnBrk="0" fontAlgn="base" hangingPunct="0">
              <a:spcBef>
                <a:spcPct val="0"/>
              </a:spcBef>
              <a:spcAft>
                <a:spcPct val="0"/>
              </a:spcAft>
              <a:defRPr sz="2400">
                <a:solidFill>
                  <a:schemeClr val="tx1"/>
                </a:solidFill>
                <a:latin typeface="Fontys Frutiger" panose="00000400000000000000" pitchFamily="2" charset="0"/>
                <a:ea typeface="Geneva" charset="-128"/>
              </a:defRPr>
            </a:lvl9pPr>
          </a:lstStyle>
          <a:p>
            <a:pPr>
              <a:spcBef>
                <a:spcPct val="20000"/>
              </a:spcBef>
              <a:buFontTx/>
              <a:buChar char="•"/>
            </a:pPr>
            <a:endParaRPr lang="nl-NL" altLang="nl-NL" dirty="0"/>
          </a:p>
          <a:p>
            <a:pPr lvl="1">
              <a:spcBef>
                <a:spcPct val="20000"/>
              </a:spcBef>
              <a:buFont typeface="+mj-lt"/>
              <a:buAutoNum type="arabicPeriod"/>
            </a:pPr>
            <a:r>
              <a:rPr lang="nl-NL" altLang="nl-NL" b="1" dirty="0"/>
              <a:t>Opnameleerconceptie (van buiten leren)</a:t>
            </a:r>
          </a:p>
          <a:p>
            <a:pPr lvl="1">
              <a:spcBef>
                <a:spcPct val="20000"/>
              </a:spcBef>
              <a:buFont typeface="+mj-lt"/>
              <a:buAutoNum type="arabicPeriod"/>
            </a:pPr>
            <a:r>
              <a:rPr lang="nl-NL" altLang="nl-NL" b="1" dirty="0"/>
              <a:t>Constructieleerconceptie (inzicht)</a:t>
            </a:r>
          </a:p>
          <a:p>
            <a:pPr lvl="1">
              <a:spcBef>
                <a:spcPct val="20000"/>
              </a:spcBef>
              <a:buFont typeface="+mj-lt"/>
              <a:buAutoNum type="arabicPeriod"/>
            </a:pPr>
            <a:r>
              <a:rPr lang="nl-NL" altLang="nl-NL" b="1" dirty="0"/>
              <a:t>Toepassingsleerconceptie (van kennis en vaardigheden)</a:t>
            </a:r>
          </a:p>
          <a:p>
            <a:pPr lvl="1">
              <a:spcBef>
                <a:spcPct val="20000"/>
              </a:spcBef>
              <a:buFont typeface="+mj-lt"/>
              <a:buAutoNum type="arabicPeriod"/>
            </a:pPr>
            <a:r>
              <a:rPr lang="nl-NL" altLang="nl-NL" b="1" dirty="0"/>
              <a:t>Stimuleringsleerconceptie (motivatie)</a:t>
            </a:r>
          </a:p>
          <a:p>
            <a:pPr lvl="1">
              <a:spcBef>
                <a:spcPct val="20000"/>
              </a:spcBef>
              <a:buFont typeface="+mj-lt"/>
              <a:buAutoNum type="arabicPeriod"/>
            </a:pPr>
            <a:r>
              <a:rPr lang="nl-NL" altLang="nl-NL" b="1" dirty="0"/>
              <a:t>Samenwerkingsleerconceptie (steun, verdelen taken)</a:t>
            </a:r>
          </a:p>
          <a:p>
            <a:pPr lvl="1">
              <a:spcBef>
                <a:spcPct val="20000"/>
              </a:spcBef>
              <a:buFont typeface="Arial" panose="020B0604020202020204" pitchFamily="34" charset="0"/>
              <a:buChar char="-"/>
            </a:pPr>
            <a:endParaRPr lang="nl-NL" altLang="nl-NL" sz="2000" b="1" dirty="0"/>
          </a:p>
        </p:txBody>
      </p:sp>
    </p:spTree>
    <p:extLst>
      <p:ext uri="{BB962C8B-B14F-4D97-AF65-F5344CB8AC3E}">
        <p14:creationId xmlns:p14="http://schemas.microsoft.com/office/powerpoint/2010/main" val="1326683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rotWithShape="1">
          <a:blip r:embed="rId3"/>
          <a:srcRect l="17900" t="7875" r="19062" b="9071"/>
          <a:stretch/>
        </p:blipFill>
        <p:spPr>
          <a:xfrm>
            <a:off x="-108520" y="4281"/>
            <a:ext cx="9252520" cy="6853719"/>
          </a:xfrm>
          <a:prstGeom prst="rect">
            <a:avLst/>
          </a:prstGeom>
        </p:spPr>
      </p:pic>
    </p:spTree>
    <p:extLst>
      <p:ext uri="{BB962C8B-B14F-4D97-AF65-F5344CB8AC3E}">
        <p14:creationId xmlns:p14="http://schemas.microsoft.com/office/powerpoint/2010/main" val="1743205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Leerstijlen Vermunt</a:t>
            </a:r>
            <a:endParaRPr lang="nl-NL" dirty="0"/>
          </a:p>
        </p:txBody>
      </p:sp>
      <p:pic>
        <p:nvPicPr>
          <p:cNvPr id="7" name="Tijdelijke aanduiding voor inhoud 6"/>
          <p:cNvPicPr>
            <a:picLocks noGrp="1" noChangeAspect="1"/>
          </p:cNvPicPr>
          <p:nvPr>
            <p:ph idx="1"/>
          </p:nvPr>
        </p:nvPicPr>
        <p:blipFill rotWithShape="1">
          <a:blip r:embed="rId3"/>
          <a:srcRect l="20713" t="26708" r="22874" b="24495"/>
          <a:stretch/>
        </p:blipFill>
        <p:spPr>
          <a:xfrm>
            <a:off x="107505" y="2348880"/>
            <a:ext cx="8968536" cy="4361709"/>
          </a:xfrm>
          <a:prstGeom prst="rect">
            <a:avLst/>
          </a:prstGeom>
        </p:spPr>
      </p:pic>
      <p:sp>
        <p:nvSpPr>
          <p:cNvPr id="3" name="Tekstvak 2"/>
          <p:cNvSpPr txBox="1"/>
          <p:nvPr/>
        </p:nvSpPr>
        <p:spPr bwMode="auto">
          <a:xfrm>
            <a:off x="1621933" y="5294502"/>
            <a:ext cx="2088232" cy="504056"/>
          </a:xfrm>
          <a:prstGeom prst="rect">
            <a:avLst/>
          </a:prstGeom>
          <a:solidFill>
            <a:schemeClr val="accent3">
              <a:lumMod val="85000"/>
            </a:schemeClr>
          </a:solidFill>
          <a:ln w="12700">
            <a:solidFill>
              <a:schemeClr val="tx1">
                <a:alpha val="95000"/>
              </a:schemeClr>
            </a:solidFill>
            <a:miter lim="800000"/>
            <a:headEnd/>
            <a:tailEnd/>
          </a:ln>
        </p:spPr>
        <p:txBody>
          <a:bodyPr vert="horz" wrap="square" lIns="0" tIns="0" rIns="0" bIns="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nl-NL" sz="1600" b="1" kern="0" dirty="0" smtClean="0">
                <a:solidFill>
                  <a:srgbClr val="C00000"/>
                </a:solidFill>
                <a:latin typeface="+mj-lt"/>
                <a:ea typeface="Geneva" charset="-128"/>
                <a:cs typeface="Geneva" charset="-128"/>
              </a:rPr>
              <a:t>Constructie</a:t>
            </a:r>
            <a:r>
              <a:rPr kumimoji="0" lang="nl-NL" sz="1600" b="1" i="0" u="none" strike="noStrike" kern="0" cap="none" spc="0" normalizeH="0" baseline="0" noProof="0" dirty="0" smtClean="0">
                <a:ln>
                  <a:noFill/>
                </a:ln>
                <a:solidFill>
                  <a:srgbClr val="C00000"/>
                </a:solidFill>
                <a:effectLst/>
                <a:uLnTx/>
                <a:uFillTx/>
                <a:latin typeface="+mj-lt"/>
                <a:ea typeface="Geneva" charset="-128"/>
                <a:cs typeface="Geneva" charset="-128"/>
              </a:rPr>
              <a:t> leerconceptie</a:t>
            </a:r>
          </a:p>
        </p:txBody>
      </p:sp>
      <p:sp>
        <p:nvSpPr>
          <p:cNvPr id="5" name="Tekstvak 4"/>
          <p:cNvSpPr txBox="1"/>
          <p:nvPr/>
        </p:nvSpPr>
        <p:spPr bwMode="auto">
          <a:xfrm>
            <a:off x="5846007" y="5301208"/>
            <a:ext cx="2088232" cy="504056"/>
          </a:xfrm>
          <a:prstGeom prst="rect">
            <a:avLst/>
          </a:prstGeom>
          <a:solidFill>
            <a:schemeClr val="accent3">
              <a:lumMod val="85000"/>
            </a:schemeClr>
          </a:solidFill>
          <a:ln w="12700">
            <a:solidFill>
              <a:schemeClr val="tx1">
                <a:alpha val="95000"/>
              </a:schemeClr>
            </a:solidFill>
            <a:miter lim="800000"/>
            <a:headEnd/>
            <a:tailEnd/>
          </a:ln>
        </p:spPr>
        <p:txBody>
          <a:bodyPr vert="horz" wrap="square" lIns="0" tIns="0" rIns="0" bIns="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kumimoji="0" lang="nl-NL" sz="1600" b="1" i="0" u="none" strike="noStrike" kern="0" cap="none" spc="0" normalizeH="0" baseline="0" noProof="0" dirty="0" smtClean="0">
                <a:ln>
                  <a:noFill/>
                </a:ln>
                <a:solidFill>
                  <a:srgbClr val="C00000"/>
                </a:solidFill>
                <a:effectLst/>
                <a:uLnTx/>
                <a:uFillTx/>
                <a:latin typeface="+mj-lt"/>
                <a:ea typeface="Geneva" charset="-128"/>
                <a:cs typeface="Geneva" charset="-128"/>
              </a:rPr>
              <a:t>Opname leerconceptie</a:t>
            </a:r>
          </a:p>
        </p:txBody>
      </p:sp>
      <p:sp>
        <p:nvSpPr>
          <p:cNvPr id="6" name="Tekstvak 5"/>
          <p:cNvSpPr txBox="1"/>
          <p:nvPr/>
        </p:nvSpPr>
        <p:spPr bwMode="auto">
          <a:xfrm>
            <a:off x="3707904" y="5301208"/>
            <a:ext cx="2088232" cy="504056"/>
          </a:xfrm>
          <a:prstGeom prst="rect">
            <a:avLst/>
          </a:prstGeom>
          <a:solidFill>
            <a:schemeClr val="accent3">
              <a:lumMod val="85000"/>
            </a:schemeClr>
          </a:solidFill>
          <a:ln w="12700">
            <a:solidFill>
              <a:schemeClr val="tx1">
                <a:alpha val="95000"/>
              </a:schemeClr>
            </a:solidFill>
            <a:miter lim="800000"/>
            <a:headEnd/>
            <a:tailEnd/>
          </a:ln>
        </p:spPr>
        <p:txBody>
          <a:bodyPr vert="horz" wrap="square" lIns="0" tIns="0" rIns="0" bIns="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nl-NL" sz="1600" b="1" kern="0" dirty="0" err="1" smtClean="0">
                <a:solidFill>
                  <a:srgbClr val="C00000"/>
                </a:solidFill>
                <a:latin typeface="+mj-lt"/>
                <a:ea typeface="Geneva" charset="-128"/>
                <a:cs typeface="Geneva" charset="-128"/>
              </a:rPr>
              <a:t>Toepassings</a:t>
            </a:r>
            <a:r>
              <a:rPr kumimoji="0" lang="nl-NL" sz="1600" b="1" i="0" u="none" strike="noStrike" kern="0" cap="none" spc="0" normalizeH="0" baseline="0" noProof="0" dirty="0" smtClean="0">
                <a:ln>
                  <a:noFill/>
                </a:ln>
                <a:solidFill>
                  <a:srgbClr val="C00000"/>
                </a:solidFill>
                <a:effectLst/>
                <a:uLnTx/>
                <a:uFillTx/>
                <a:latin typeface="+mj-lt"/>
                <a:ea typeface="Geneva" charset="-128"/>
                <a:cs typeface="Geneva" charset="-128"/>
              </a:rPr>
              <a:t> leerconceptie</a:t>
            </a:r>
          </a:p>
        </p:txBody>
      </p:sp>
      <p:sp>
        <p:nvSpPr>
          <p:cNvPr id="4" name="Vermenigvuldigen 3"/>
          <p:cNvSpPr/>
          <p:nvPr/>
        </p:nvSpPr>
        <p:spPr bwMode="auto">
          <a:xfrm>
            <a:off x="8022292" y="2852936"/>
            <a:ext cx="915824" cy="4348296"/>
          </a:xfrm>
          <a:prstGeom prst="mathMultiply">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Fontys Frutiger" pitchFamily="2" charset="0"/>
            </a:endParaRPr>
          </a:p>
        </p:txBody>
      </p:sp>
      <p:sp>
        <p:nvSpPr>
          <p:cNvPr id="8" name="Tekstvak 7"/>
          <p:cNvSpPr txBox="1"/>
          <p:nvPr/>
        </p:nvSpPr>
        <p:spPr bwMode="auto">
          <a:xfrm>
            <a:off x="1599092" y="4560998"/>
            <a:ext cx="2108811" cy="504056"/>
          </a:xfrm>
          <a:prstGeom prst="rect">
            <a:avLst/>
          </a:prstGeom>
          <a:solidFill>
            <a:schemeClr val="accent3">
              <a:lumMod val="85000"/>
            </a:schemeClr>
          </a:solidFill>
          <a:ln w="12700">
            <a:solidFill>
              <a:schemeClr val="tx1">
                <a:alpha val="95000"/>
              </a:schemeClr>
            </a:solidFill>
            <a:miter lim="800000"/>
            <a:headEnd/>
            <a:tailEnd/>
          </a:ln>
        </p:spPr>
        <p:txBody>
          <a:bodyPr vert="horz" wrap="square" lIns="0" tIns="0" rIns="0" bIns="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nl-NL" sz="1600" b="1" kern="0" dirty="0" smtClean="0">
                <a:solidFill>
                  <a:srgbClr val="C00000"/>
                </a:solidFill>
                <a:latin typeface="+mj-lt"/>
                <a:ea typeface="Geneva" charset="-128"/>
                <a:cs typeface="Geneva" charset="-128"/>
              </a:rPr>
              <a:t>Samenwerkings-</a:t>
            </a:r>
            <a:r>
              <a:rPr kumimoji="0" lang="nl-NL" sz="1600" b="1" i="0" u="none" strike="noStrike" kern="0" cap="none" spc="0" normalizeH="0" baseline="0" noProof="0" dirty="0" smtClean="0">
                <a:ln>
                  <a:noFill/>
                </a:ln>
                <a:solidFill>
                  <a:srgbClr val="C00000"/>
                </a:solidFill>
                <a:effectLst/>
                <a:uLnTx/>
                <a:uFillTx/>
                <a:latin typeface="+mj-lt"/>
                <a:ea typeface="Geneva" charset="-128"/>
                <a:cs typeface="Geneva" charset="-128"/>
              </a:rPr>
              <a:t>leerconceptie</a:t>
            </a:r>
          </a:p>
        </p:txBody>
      </p:sp>
      <p:sp>
        <p:nvSpPr>
          <p:cNvPr id="9" name="Tekstvak 8"/>
          <p:cNvSpPr txBox="1"/>
          <p:nvPr/>
        </p:nvSpPr>
        <p:spPr bwMode="auto">
          <a:xfrm>
            <a:off x="5846007" y="4560998"/>
            <a:ext cx="2088232" cy="504056"/>
          </a:xfrm>
          <a:prstGeom prst="rect">
            <a:avLst/>
          </a:prstGeom>
          <a:solidFill>
            <a:schemeClr val="accent3">
              <a:lumMod val="85000"/>
            </a:schemeClr>
          </a:solidFill>
          <a:ln w="12700">
            <a:solidFill>
              <a:schemeClr val="tx1">
                <a:alpha val="95000"/>
              </a:schemeClr>
            </a:solidFill>
            <a:miter lim="800000"/>
            <a:headEnd/>
            <a:tailEnd/>
          </a:ln>
        </p:spPr>
        <p:txBody>
          <a:bodyPr vert="horz" wrap="square" lIns="0" tIns="0" rIns="0" bIns="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nl-NL" sz="1600" b="1" kern="0" dirty="0" smtClean="0">
                <a:solidFill>
                  <a:srgbClr val="C00000"/>
                </a:solidFill>
                <a:latin typeface="+mj-lt"/>
                <a:ea typeface="Geneva" charset="-128"/>
                <a:cs typeface="Geneva" charset="-128"/>
              </a:rPr>
              <a:t>Stimulerings-</a:t>
            </a:r>
            <a:r>
              <a:rPr kumimoji="0" lang="nl-NL" sz="1600" b="1" i="0" u="none" strike="noStrike" kern="0" cap="none" spc="0" normalizeH="0" baseline="0" noProof="0" dirty="0" smtClean="0">
                <a:ln>
                  <a:noFill/>
                </a:ln>
                <a:solidFill>
                  <a:srgbClr val="C00000"/>
                </a:solidFill>
                <a:effectLst/>
                <a:uLnTx/>
                <a:uFillTx/>
                <a:latin typeface="+mj-lt"/>
                <a:ea typeface="Geneva" charset="-128"/>
                <a:cs typeface="Geneva" charset="-128"/>
              </a:rPr>
              <a:t>leerconceptie</a:t>
            </a:r>
          </a:p>
        </p:txBody>
      </p:sp>
      <p:sp>
        <p:nvSpPr>
          <p:cNvPr id="10" name="Tekstvak 9"/>
          <p:cNvSpPr txBox="1"/>
          <p:nvPr/>
        </p:nvSpPr>
        <p:spPr bwMode="auto">
          <a:xfrm>
            <a:off x="3738560" y="4243954"/>
            <a:ext cx="2017892" cy="504056"/>
          </a:xfrm>
          <a:prstGeom prst="rect">
            <a:avLst/>
          </a:prstGeom>
          <a:solidFill>
            <a:schemeClr val="accent3">
              <a:lumMod val="85000"/>
            </a:schemeClr>
          </a:solidFill>
          <a:ln w="12700">
            <a:solidFill>
              <a:schemeClr val="tx1">
                <a:alpha val="95000"/>
              </a:schemeClr>
            </a:solidFill>
            <a:miter lim="800000"/>
            <a:headEnd/>
            <a:tailEnd/>
          </a:ln>
        </p:spPr>
        <p:txBody>
          <a:bodyPr vert="horz" wrap="square" lIns="0" tIns="0" rIns="0" bIns="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nl-NL" sz="1600" b="1" kern="0" dirty="0" smtClean="0">
                <a:solidFill>
                  <a:srgbClr val="C00000"/>
                </a:solidFill>
                <a:latin typeface="+mj-lt"/>
                <a:ea typeface="Geneva" charset="-128"/>
                <a:cs typeface="Geneva" charset="-128"/>
              </a:rPr>
              <a:t>Samenwerkings-</a:t>
            </a:r>
            <a:r>
              <a:rPr kumimoji="0" lang="nl-NL" sz="1600" b="1" i="0" u="none" strike="noStrike" kern="0" cap="none" spc="0" normalizeH="0" baseline="0" noProof="0" dirty="0" smtClean="0">
                <a:ln>
                  <a:noFill/>
                </a:ln>
                <a:solidFill>
                  <a:srgbClr val="C00000"/>
                </a:solidFill>
                <a:effectLst/>
                <a:uLnTx/>
                <a:uFillTx/>
                <a:latin typeface="+mj-lt"/>
                <a:ea typeface="Geneva" charset="-128"/>
                <a:cs typeface="Geneva" charset="-128"/>
              </a:rPr>
              <a:t>leerconceptie</a:t>
            </a:r>
          </a:p>
        </p:txBody>
      </p:sp>
      <p:sp>
        <p:nvSpPr>
          <p:cNvPr id="11" name="Tekstvak 10"/>
          <p:cNvSpPr txBox="1"/>
          <p:nvPr/>
        </p:nvSpPr>
        <p:spPr bwMode="auto">
          <a:xfrm>
            <a:off x="3703390" y="4741304"/>
            <a:ext cx="2088232" cy="504056"/>
          </a:xfrm>
          <a:prstGeom prst="rect">
            <a:avLst/>
          </a:prstGeom>
          <a:solidFill>
            <a:schemeClr val="accent3">
              <a:lumMod val="85000"/>
            </a:schemeClr>
          </a:solidFill>
          <a:ln w="12700">
            <a:solidFill>
              <a:schemeClr val="tx1">
                <a:alpha val="95000"/>
              </a:schemeClr>
            </a:solidFill>
            <a:miter lim="800000"/>
            <a:headEnd/>
            <a:tailEnd/>
          </a:ln>
        </p:spPr>
        <p:txBody>
          <a:bodyPr vert="horz" wrap="square" lIns="0" tIns="0" rIns="0" bIns="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nl-NL" sz="1600" b="1" kern="0" dirty="0" smtClean="0">
                <a:solidFill>
                  <a:srgbClr val="C00000"/>
                </a:solidFill>
                <a:latin typeface="+mj-lt"/>
                <a:ea typeface="Geneva" charset="-128"/>
                <a:cs typeface="Geneva" charset="-128"/>
              </a:rPr>
              <a:t>Stimulerings-</a:t>
            </a:r>
            <a:r>
              <a:rPr kumimoji="0" lang="nl-NL" sz="1600" b="1" i="0" u="none" strike="noStrike" kern="0" cap="none" spc="0" normalizeH="0" baseline="0" noProof="0" dirty="0" smtClean="0">
                <a:ln>
                  <a:noFill/>
                </a:ln>
                <a:solidFill>
                  <a:srgbClr val="C00000"/>
                </a:solidFill>
                <a:effectLst/>
                <a:uLnTx/>
                <a:uFillTx/>
                <a:latin typeface="+mj-lt"/>
                <a:ea typeface="Geneva" charset="-128"/>
                <a:cs typeface="Geneva" charset="-128"/>
              </a:rPr>
              <a:t>leerconceptie</a:t>
            </a:r>
          </a:p>
        </p:txBody>
      </p:sp>
    </p:spTree>
    <p:extLst>
      <p:ext uri="{BB962C8B-B14F-4D97-AF65-F5344CB8AC3E}">
        <p14:creationId xmlns:p14="http://schemas.microsoft.com/office/powerpoint/2010/main" val="124027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4"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CEnm04VExdQ"/>
          <p:cNvPicPr>
            <a:picLocks noGrp="1" noRot="1" noChangeAspect="1"/>
          </p:cNvPicPr>
          <p:nvPr>
            <p:ph idx="1"/>
            <a:videoFile r:link="rId1"/>
          </p:nvPr>
        </p:nvPicPr>
        <p:blipFill>
          <a:blip r:embed="rId4"/>
          <a:stretch>
            <a:fillRect/>
          </a:stretch>
        </p:blipFill>
        <p:spPr>
          <a:xfrm>
            <a:off x="-15521" y="1705769"/>
            <a:ext cx="9159521" cy="5152231"/>
          </a:xfrm>
          <a:prstGeom prst="rect">
            <a:avLst/>
          </a:prstGeom>
        </p:spPr>
      </p:pic>
    </p:spTree>
    <p:extLst>
      <p:ext uri="{BB962C8B-B14F-4D97-AF65-F5344CB8AC3E}">
        <p14:creationId xmlns:p14="http://schemas.microsoft.com/office/powerpoint/2010/main" val="1979017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1"/>
          <p:cNvPicPr>
            <a:picLocks noGrp="1" noChangeAspect="1"/>
          </p:cNvPicPr>
          <p:nvPr>
            <p:ph idx="4294967295"/>
          </p:nvPr>
        </p:nvPicPr>
        <p:blipFill rotWithShape="1">
          <a:blip r:embed="rId3"/>
          <a:srcRect l="17863" t="8927" r="18883" b="16069"/>
          <a:stretch/>
        </p:blipFill>
        <p:spPr>
          <a:xfrm>
            <a:off x="179512" y="1794579"/>
            <a:ext cx="7595132" cy="5063421"/>
          </a:xfrm>
          <a:prstGeom prst="rect">
            <a:avLst/>
          </a:prstGeom>
        </p:spPr>
      </p:pic>
      <p:sp>
        <p:nvSpPr>
          <p:cNvPr id="12291" name="Titel 1"/>
          <p:cNvSpPr>
            <a:spLocks noGrp="1"/>
          </p:cNvSpPr>
          <p:nvPr>
            <p:ph type="title" idx="4294967295"/>
          </p:nvPr>
        </p:nvSpPr>
        <p:spPr bwMode="auto">
          <a:xfrm>
            <a:off x="1908175" y="333375"/>
            <a:ext cx="5334000" cy="361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smtClean="0"/>
              <a:t>Leerstijlen </a:t>
            </a:r>
            <a:r>
              <a:rPr lang="nl-NL" altLang="nl-NL" dirty="0" err="1" smtClean="0"/>
              <a:t>Kolb</a:t>
            </a:r>
            <a:endParaRPr lang="nl-NL" altLang="nl-NL" dirty="0" smtClean="0"/>
          </a:p>
        </p:txBody>
      </p:sp>
    </p:spTree>
    <p:extLst>
      <p:ext uri="{BB962C8B-B14F-4D97-AF65-F5344CB8AC3E}">
        <p14:creationId xmlns:p14="http://schemas.microsoft.com/office/powerpoint/2010/main" val="2605372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1979613" y="260350"/>
            <a:ext cx="6264275" cy="50482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nl-NL" altLang="nl-NL"/>
              <a:t>Start bij 1 =  reflectie-aanpak</a:t>
            </a:r>
          </a:p>
        </p:txBody>
      </p:sp>
      <p:sp>
        <p:nvSpPr>
          <p:cNvPr id="43011" name="Rectangle 3"/>
          <p:cNvSpPr>
            <a:spLocks noGrp="1" noChangeArrowheads="1"/>
          </p:cNvSpPr>
          <p:nvPr>
            <p:ph type="body" idx="1"/>
          </p:nvPr>
        </p:nvSpPr>
        <p:spPr bwMode="auto">
          <a:xfrm>
            <a:off x="468313" y="2060575"/>
            <a:ext cx="7488237" cy="4525963"/>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4">
              <a:buFontTx/>
              <a:buNone/>
            </a:pPr>
            <a:r>
              <a:rPr lang="nl-NL" altLang="nl-NL"/>
              <a:t>			</a:t>
            </a:r>
            <a:r>
              <a:rPr lang="nl-NL" altLang="nl-NL">
                <a:solidFill>
                  <a:srgbClr val="000000"/>
                </a:solidFill>
              </a:rPr>
              <a:t>1.concreet</a:t>
            </a:r>
          </a:p>
          <a:p>
            <a:pPr lvl="4">
              <a:buFontTx/>
              <a:buNone/>
            </a:pPr>
            <a:r>
              <a:rPr lang="nl-NL" altLang="nl-NL">
                <a:solidFill>
                  <a:srgbClr val="000000"/>
                </a:solidFill>
              </a:rPr>
              <a:t>			ervaren</a:t>
            </a:r>
            <a:r>
              <a:rPr lang="nl-NL" altLang="nl-NL"/>
              <a:t>                                            </a:t>
            </a:r>
            <a:endParaRPr lang="en-US" altLang="nl-NL">
              <a:solidFill>
                <a:srgbClr val="FF0000"/>
              </a:solidFill>
            </a:endParaRPr>
          </a:p>
          <a:p>
            <a:pPr lvl="4">
              <a:buFontTx/>
              <a:buNone/>
            </a:pPr>
            <a:endParaRPr lang="nl-NL" altLang="nl-NL">
              <a:solidFill>
                <a:srgbClr val="FF0000"/>
              </a:solidFill>
            </a:endParaRPr>
          </a:p>
          <a:p>
            <a:pPr lvl="4">
              <a:buFontTx/>
              <a:buNone/>
            </a:pPr>
            <a:r>
              <a:rPr lang="nl-NL" altLang="nl-NL"/>
              <a:t>	</a:t>
            </a:r>
            <a:r>
              <a:rPr lang="nl-NL" altLang="nl-NL">
                <a:solidFill>
                  <a:schemeClr val="hlink"/>
                </a:solidFill>
              </a:rPr>
              <a:t>Doener</a:t>
            </a:r>
            <a:r>
              <a:rPr lang="nl-NL" altLang="nl-NL"/>
              <a:t>	           </a:t>
            </a:r>
            <a:r>
              <a:rPr lang="nl-NL" altLang="nl-NL">
                <a:solidFill>
                  <a:schemeClr val="hlink"/>
                </a:solidFill>
              </a:rPr>
              <a:t>Beschouwer</a:t>
            </a:r>
          </a:p>
          <a:p>
            <a:pPr lvl="4">
              <a:buFontTx/>
              <a:buNone/>
            </a:pPr>
            <a:endParaRPr lang="nl-NL" altLang="nl-NL">
              <a:solidFill>
                <a:schemeClr val="hlink"/>
              </a:solidFill>
            </a:endParaRPr>
          </a:p>
          <a:p>
            <a:pPr lvl="1">
              <a:buFont typeface="Arial" panose="020B0604020202020204" pitchFamily="34" charset="0"/>
              <a:buNone/>
            </a:pPr>
            <a:r>
              <a:rPr lang="nl-NL" altLang="nl-NL" sz="1800"/>
              <a:t>4. Actief							2.Reflectief</a:t>
            </a:r>
          </a:p>
          <a:p>
            <a:pPr lvl="1">
              <a:buFont typeface="Arial" panose="020B0604020202020204" pitchFamily="34" charset="0"/>
              <a:buNone/>
            </a:pPr>
            <a:r>
              <a:rPr lang="nl-NL" altLang="nl-NL" sz="1800"/>
              <a:t>Experimenteren						observeren</a:t>
            </a:r>
          </a:p>
          <a:p>
            <a:pPr lvl="4">
              <a:buFontTx/>
              <a:buNone/>
            </a:pPr>
            <a:r>
              <a:rPr lang="nl-NL" altLang="nl-NL"/>
              <a:t>	 </a:t>
            </a:r>
            <a:r>
              <a:rPr lang="nl-NL" altLang="nl-NL">
                <a:solidFill>
                  <a:schemeClr val="hlink"/>
                </a:solidFill>
              </a:rPr>
              <a:t>Beslisser</a:t>
            </a:r>
            <a:r>
              <a:rPr lang="nl-NL" altLang="nl-NL"/>
              <a:t> 	</a:t>
            </a:r>
            <a:r>
              <a:rPr lang="nl-NL" altLang="nl-NL">
                <a:solidFill>
                  <a:schemeClr val="hlink"/>
                </a:solidFill>
              </a:rPr>
              <a:t>Denker</a:t>
            </a:r>
          </a:p>
          <a:p>
            <a:pPr lvl="4">
              <a:buFontTx/>
              <a:buNone/>
            </a:pPr>
            <a:endParaRPr lang="nl-NL" altLang="nl-NL">
              <a:solidFill>
                <a:schemeClr val="hlink"/>
              </a:solidFill>
            </a:endParaRPr>
          </a:p>
          <a:p>
            <a:pPr lvl="4">
              <a:buFontTx/>
              <a:buNone/>
            </a:pPr>
            <a:endParaRPr lang="nl-NL" altLang="nl-NL"/>
          </a:p>
          <a:p>
            <a:pPr lvl="4">
              <a:buFontTx/>
              <a:buNone/>
            </a:pPr>
            <a:r>
              <a:rPr lang="nl-NL" altLang="nl-NL"/>
              <a:t>			</a:t>
            </a:r>
            <a:r>
              <a:rPr lang="nl-NL" altLang="nl-NL">
                <a:solidFill>
                  <a:srgbClr val="000000"/>
                </a:solidFill>
              </a:rPr>
              <a:t>3. abstracte</a:t>
            </a:r>
          </a:p>
          <a:p>
            <a:pPr lvl="4">
              <a:buFontTx/>
              <a:buNone/>
            </a:pPr>
            <a:r>
              <a:rPr lang="nl-NL" altLang="nl-NL">
                <a:solidFill>
                  <a:srgbClr val="000000"/>
                </a:solidFill>
              </a:rPr>
              <a:t>		         begripsvorming</a:t>
            </a:r>
          </a:p>
        </p:txBody>
      </p:sp>
      <p:sp>
        <p:nvSpPr>
          <p:cNvPr id="43012" name="Line 4"/>
          <p:cNvSpPr>
            <a:spLocks noChangeShapeType="1"/>
          </p:cNvSpPr>
          <p:nvPr/>
        </p:nvSpPr>
        <p:spPr bwMode="auto">
          <a:xfrm>
            <a:off x="4067175" y="2852738"/>
            <a:ext cx="0" cy="2735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3013" name="Line 5"/>
          <p:cNvSpPr>
            <a:spLocks noChangeShapeType="1"/>
          </p:cNvSpPr>
          <p:nvPr/>
        </p:nvSpPr>
        <p:spPr bwMode="auto">
          <a:xfrm>
            <a:off x="2124075" y="4076700"/>
            <a:ext cx="4032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3014" name="Line 6"/>
          <p:cNvSpPr>
            <a:spLocks noChangeShapeType="1"/>
          </p:cNvSpPr>
          <p:nvPr/>
        </p:nvSpPr>
        <p:spPr bwMode="auto">
          <a:xfrm>
            <a:off x="4859338" y="2276475"/>
            <a:ext cx="1944687" cy="144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3015" name="Line 7"/>
          <p:cNvSpPr>
            <a:spLocks noChangeShapeType="1"/>
          </p:cNvSpPr>
          <p:nvPr/>
        </p:nvSpPr>
        <p:spPr bwMode="auto">
          <a:xfrm flipH="1">
            <a:off x="5076825" y="4652963"/>
            <a:ext cx="1655763" cy="1296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3016" name="Line 8"/>
          <p:cNvSpPr>
            <a:spLocks noChangeShapeType="1"/>
          </p:cNvSpPr>
          <p:nvPr/>
        </p:nvSpPr>
        <p:spPr bwMode="auto">
          <a:xfrm flipH="1" flipV="1">
            <a:off x="1547813" y="4508500"/>
            <a:ext cx="1873250" cy="15128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3017" name="Line 9"/>
          <p:cNvSpPr>
            <a:spLocks noChangeShapeType="1"/>
          </p:cNvSpPr>
          <p:nvPr/>
        </p:nvSpPr>
        <p:spPr bwMode="auto">
          <a:xfrm flipV="1">
            <a:off x="1403350" y="2349500"/>
            <a:ext cx="2016125" cy="1511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3018" name="Text Box 10"/>
          <p:cNvSpPr txBox="1">
            <a:spLocks noChangeArrowheads="1"/>
          </p:cNvSpPr>
          <p:nvPr/>
        </p:nvSpPr>
        <p:spPr bwMode="auto">
          <a:xfrm>
            <a:off x="1042988" y="2708275"/>
            <a:ext cx="1257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defTabSz="762000">
              <a:defRPr>
                <a:solidFill>
                  <a:schemeClr val="tx1"/>
                </a:solidFill>
                <a:latin typeface="Arial" panose="020B0604020202020204" pitchFamily="34" charset="0"/>
              </a:defRPr>
            </a:lvl1pPr>
            <a:lvl2pPr algn="l" defTabSz="762000">
              <a:defRPr>
                <a:solidFill>
                  <a:schemeClr val="tx1"/>
                </a:solidFill>
                <a:latin typeface="Arial" panose="020B0604020202020204" pitchFamily="34" charset="0"/>
              </a:defRPr>
            </a:lvl2pPr>
            <a:lvl3pPr algn="l" defTabSz="762000">
              <a:defRPr>
                <a:solidFill>
                  <a:schemeClr val="tx1"/>
                </a:solidFill>
                <a:latin typeface="Arial" panose="020B0604020202020204" pitchFamily="34" charset="0"/>
              </a:defRPr>
            </a:lvl3pPr>
            <a:lvl4pPr algn="l" defTabSz="762000">
              <a:defRPr>
                <a:solidFill>
                  <a:schemeClr val="tx1"/>
                </a:solidFill>
                <a:latin typeface="Arial" panose="020B0604020202020204" pitchFamily="34" charset="0"/>
              </a:defRPr>
            </a:lvl4pPr>
            <a:lvl5pPr algn="l" defTabSz="762000">
              <a:defRPr>
                <a:solidFill>
                  <a:schemeClr val="tx1"/>
                </a:solidFill>
                <a:latin typeface="Arial" panose="020B0604020202020204" pitchFamily="34" charset="0"/>
              </a:defRPr>
            </a:lvl5pPr>
            <a:lvl6pPr defTabSz="762000" fontAlgn="base">
              <a:spcBef>
                <a:spcPct val="0"/>
              </a:spcBef>
              <a:spcAft>
                <a:spcPct val="0"/>
              </a:spcAft>
              <a:defRPr>
                <a:solidFill>
                  <a:schemeClr val="tx1"/>
                </a:solidFill>
                <a:latin typeface="Arial" panose="020B0604020202020204" pitchFamily="34" charset="0"/>
              </a:defRPr>
            </a:lvl6pPr>
            <a:lvl7pPr defTabSz="762000" fontAlgn="base">
              <a:spcBef>
                <a:spcPct val="0"/>
              </a:spcBef>
              <a:spcAft>
                <a:spcPct val="0"/>
              </a:spcAft>
              <a:defRPr>
                <a:solidFill>
                  <a:schemeClr val="tx1"/>
                </a:solidFill>
                <a:latin typeface="Arial" panose="020B0604020202020204" pitchFamily="34" charset="0"/>
              </a:defRPr>
            </a:lvl7pPr>
            <a:lvl8pPr defTabSz="762000" fontAlgn="base">
              <a:spcBef>
                <a:spcPct val="0"/>
              </a:spcBef>
              <a:spcAft>
                <a:spcPct val="0"/>
              </a:spcAft>
              <a:defRPr>
                <a:solidFill>
                  <a:schemeClr val="tx1"/>
                </a:solidFill>
                <a:latin typeface="Arial" panose="020B0604020202020204" pitchFamily="34" charset="0"/>
              </a:defRPr>
            </a:lvl8pPr>
            <a:lvl9pPr defTabSz="762000" fontAlgn="base">
              <a:spcBef>
                <a:spcPct val="0"/>
              </a:spcBef>
              <a:spcAft>
                <a:spcPct val="0"/>
              </a:spcAft>
              <a:defRPr>
                <a:solidFill>
                  <a:schemeClr val="tx1"/>
                </a:solidFill>
                <a:latin typeface="Arial" panose="020B0604020202020204" pitchFamily="34" charset="0"/>
              </a:defRPr>
            </a:lvl9pPr>
          </a:lstStyle>
          <a:p>
            <a:pPr algn="ctr"/>
            <a:r>
              <a:rPr lang="en-US" altLang="nl-NL" sz="2000" b="0">
                <a:solidFill>
                  <a:srgbClr val="FF0000"/>
                </a:solidFill>
                <a:latin typeface="Fontys Frutiger" panose="00000400000000000000" pitchFamily="2" charset="0"/>
              </a:rPr>
              <a:t>opdracht</a:t>
            </a:r>
            <a:endParaRPr lang="nl-NL" altLang="nl-NL" sz="2000" b="0">
              <a:solidFill>
                <a:srgbClr val="FF0000"/>
              </a:solidFill>
              <a:latin typeface="Fontys Frutiger" panose="00000400000000000000" pitchFamily="2" charset="0"/>
            </a:endParaRPr>
          </a:p>
        </p:txBody>
      </p:sp>
      <p:sp>
        <p:nvSpPr>
          <p:cNvPr id="43019" name="Text Box 11"/>
          <p:cNvSpPr txBox="1">
            <a:spLocks noChangeArrowheads="1"/>
          </p:cNvSpPr>
          <p:nvPr/>
        </p:nvSpPr>
        <p:spPr bwMode="auto">
          <a:xfrm>
            <a:off x="6056313" y="2565400"/>
            <a:ext cx="1608137"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defTabSz="762000">
              <a:defRPr>
                <a:solidFill>
                  <a:schemeClr val="tx1"/>
                </a:solidFill>
                <a:latin typeface="Arial" panose="020B0604020202020204" pitchFamily="34" charset="0"/>
              </a:defRPr>
            </a:lvl1pPr>
            <a:lvl2pPr algn="l" defTabSz="762000">
              <a:defRPr>
                <a:solidFill>
                  <a:schemeClr val="tx1"/>
                </a:solidFill>
                <a:latin typeface="Arial" panose="020B0604020202020204" pitchFamily="34" charset="0"/>
              </a:defRPr>
            </a:lvl2pPr>
            <a:lvl3pPr algn="l" defTabSz="762000">
              <a:defRPr>
                <a:solidFill>
                  <a:schemeClr val="tx1"/>
                </a:solidFill>
                <a:latin typeface="Arial" panose="020B0604020202020204" pitchFamily="34" charset="0"/>
              </a:defRPr>
            </a:lvl3pPr>
            <a:lvl4pPr algn="l" defTabSz="762000">
              <a:defRPr>
                <a:solidFill>
                  <a:schemeClr val="tx1"/>
                </a:solidFill>
                <a:latin typeface="Arial" panose="020B0604020202020204" pitchFamily="34" charset="0"/>
              </a:defRPr>
            </a:lvl4pPr>
            <a:lvl5pPr algn="l" defTabSz="762000">
              <a:defRPr>
                <a:solidFill>
                  <a:schemeClr val="tx1"/>
                </a:solidFill>
                <a:latin typeface="Arial" panose="020B0604020202020204" pitchFamily="34" charset="0"/>
              </a:defRPr>
            </a:lvl5pPr>
            <a:lvl6pPr defTabSz="762000" fontAlgn="base">
              <a:spcBef>
                <a:spcPct val="0"/>
              </a:spcBef>
              <a:spcAft>
                <a:spcPct val="0"/>
              </a:spcAft>
              <a:defRPr>
                <a:solidFill>
                  <a:schemeClr val="tx1"/>
                </a:solidFill>
                <a:latin typeface="Arial" panose="020B0604020202020204" pitchFamily="34" charset="0"/>
              </a:defRPr>
            </a:lvl6pPr>
            <a:lvl7pPr defTabSz="762000" fontAlgn="base">
              <a:spcBef>
                <a:spcPct val="0"/>
              </a:spcBef>
              <a:spcAft>
                <a:spcPct val="0"/>
              </a:spcAft>
              <a:defRPr>
                <a:solidFill>
                  <a:schemeClr val="tx1"/>
                </a:solidFill>
                <a:latin typeface="Arial" panose="020B0604020202020204" pitchFamily="34" charset="0"/>
              </a:defRPr>
            </a:lvl7pPr>
            <a:lvl8pPr defTabSz="762000" fontAlgn="base">
              <a:spcBef>
                <a:spcPct val="0"/>
              </a:spcBef>
              <a:spcAft>
                <a:spcPct val="0"/>
              </a:spcAft>
              <a:defRPr>
                <a:solidFill>
                  <a:schemeClr val="tx1"/>
                </a:solidFill>
                <a:latin typeface="Arial" panose="020B0604020202020204" pitchFamily="34" charset="0"/>
              </a:defRPr>
            </a:lvl8pPr>
            <a:lvl9pPr defTabSz="762000" fontAlgn="base">
              <a:spcBef>
                <a:spcPct val="0"/>
              </a:spcBef>
              <a:spcAft>
                <a:spcPct val="0"/>
              </a:spcAft>
              <a:defRPr>
                <a:solidFill>
                  <a:schemeClr val="tx1"/>
                </a:solidFill>
                <a:latin typeface="Arial" panose="020B0604020202020204" pitchFamily="34" charset="0"/>
              </a:defRPr>
            </a:lvl9pPr>
          </a:lstStyle>
          <a:p>
            <a:pPr algn="ctr"/>
            <a:r>
              <a:rPr lang="en-US" altLang="nl-NL" sz="2000" b="0">
                <a:solidFill>
                  <a:srgbClr val="FF0000"/>
                </a:solidFill>
                <a:latin typeface="Fontys Frutiger" panose="00000400000000000000" pitchFamily="2" charset="0"/>
              </a:rPr>
              <a:t>Kijken naar </a:t>
            </a:r>
          </a:p>
          <a:p>
            <a:pPr algn="ctr"/>
            <a:r>
              <a:rPr lang="en-US" altLang="nl-NL" sz="2000" b="0">
                <a:solidFill>
                  <a:srgbClr val="FF0000"/>
                </a:solidFill>
                <a:latin typeface="Fontys Frutiger" panose="00000400000000000000" pitchFamily="2" charset="0"/>
              </a:rPr>
              <a:t>situatie</a:t>
            </a:r>
            <a:endParaRPr lang="nl-NL" altLang="nl-NL" sz="2000" b="0">
              <a:solidFill>
                <a:srgbClr val="FF0000"/>
              </a:solidFill>
              <a:latin typeface="Fontys Frutiger" panose="00000400000000000000" pitchFamily="2" charset="0"/>
            </a:endParaRPr>
          </a:p>
        </p:txBody>
      </p:sp>
      <p:sp>
        <p:nvSpPr>
          <p:cNvPr id="43020" name="Text Box 12"/>
          <p:cNvSpPr txBox="1">
            <a:spLocks noChangeArrowheads="1"/>
          </p:cNvSpPr>
          <p:nvPr/>
        </p:nvSpPr>
        <p:spPr bwMode="auto">
          <a:xfrm>
            <a:off x="5932488" y="5300663"/>
            <a:ext cx="17097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defTabSz="762000">
              <a:defRPr>
                <a:solidFill>
                  <a:schemeClr val="tx1"/>
                </a:solidFill>
                <a:latin typeface="Arial" panose="020B0604020202020204" pitchFamily="34" charset="0"/>
              </a:defRPr>
            </a:lvl1pPr>
            <a:lvl2pPr algn="l" defTabSz="762000">
              <a:defRPr>
                <a:solidFill>
                  <a:schemeClr val="tx1"/>
                </a:solidFill>
                <a:latin typeface="Arial" panose="020B0604020202020204" pitchFamily="34" charset="0"/>
              </a:defRPr>
            </a:lvl2pPr>
            <a:lvl3pPr algn="l" defTabSz="762000">
              <a:defRPr>
                <a:solidFill>
                  <a:schemeClr val="tx1"/>
                </a:solidFill>
                <a:latin typeface="Arial" panose="020B0604020202020204" pitchFamily="34" charset="0"/>
              </a:defRPr>
            </a:lvl3pPr>
            <a:lvl4pPr algn="l" defTabSz="762000">
              <a:defRPr>
                <a:solidFill>
                  <a:schemeClr val="tx1"/>
                </a:solidFill>
                <a:latin typeface="Arial" panose="020B0604020202020204" pitchFamily="34" charset="0"/>
              </a:defRPr>
            </a:lvl4pPr>
            <a:lvl5pPr algn="l" defTabSz="762000">
              <a:defRPr>
                <a:solidFill>
                  <a:schemeClr val="tx1"/>
                </a:solidFill>
                <a:latin typeface="Arial" panose="020B0604020202020204" pitchFamily="34" charset="0"/>
              </a:defRPr>
            </a:lvl5pPr>
            <a:lvl6pPr defTabSz="762000" fontAlgn="base">
              <a:spcBef>
                <a:spcPct val="0"/>
              </a:spcBef>
              <a:spcAft>
                <a:spcPct val="0"/>
              </a:spcAft>
              <a:defRPr>
                <a:solidFill>
                  <a:schemeClr val="tx1"/>
                </a:solidFill>
                <a:latin typeface="Arial" panose="020B0604020202020204" pitchFamily="34" charset="0"/>
              </a:defRPr>
            </a:lvl6pPr>
            <a:lvl7pPr defTabSz="762000" fontAlgn="base">
              <a:spcBef>
                <a:spcPct val="0"/>
              </a:spcBef>
              <a:spcAft>
                <a:spcPct val="0"/>
              </a:spcAft>
              <a:defRPr>
                <a:solidFill>
                  <a:schemeClr val="tx1"/>
                </a:solidFill>
                <a:latin typeface="Arial" panose="020B0604020202020204" pitchFamily="34" charset="0"/>
              </a:defRPr>
            </a:lvl7pPr>
            <a:lvl8pPr defTabSz="762000" fontAlgn="base">
              <a:spcBef>
                <a:spcPct val="0"/>
              </a:spcBef>
              <a:spcAft>
                <a:spcPct val="0"/>
              </a:spcAft>
              <a:defRPr>
                <a:solidFill>
                  <a:schemeClr val="tx1"/>
                </a:solidFill>
                <a:latin typeface="Arial" panose="020B0604020202020204" pitchFamily="34" charset="0"/>
              </a:defRPr>
            </a:lvl8pPr>
            <a:lvl9pPr defTabSz="762000" fontAlgn="base">
              <a:spcBef>
                <a:spcPct val="0"/>
              </a:spcBef>
              <a:spcAft>
                <a:spcPct val="0"/>
              </a:spcAft>
              <a:defRPr>
                <a:solidFill>
                  <a:schemeClr val="tx1"/>
                </a:solidFill>
                <a:latin typeface="Arial" panose="020B0604020202020204" pitchFamily="34" charset="0"/>
              </a:defRPr>
            </a:lvl9pPr>
          </a:lstStyle>
          <a:p>
            <a:pPr algn="ctr"/>
            <a:r>
              <a:rPr lang="en-US" altLang="nl-NL" sz="2000" b="0">
                <a:solidFill>
                  <a:srgbClr val="FF0000"/>
                </a:solidFill>
                <a:latin typeface="Fontys Frutiger" panose="00000400000000000000" pitchFamily="2" charset="0"/>
              </a:rPr>
              <a:t>nabespreken</a:t>
            </a:r>
            <a:endParaRPr lang="nl-NL" altLang="nl-NL" sz="2000" b="0">
              <a:solidFill>
                <a:srgbClr val="FF0000"/>
              </a:solidFill>
              <a:latin typeface="Fontys Frutiger" panose="00000400000000000000" pitchFamily="2" charset="0"/>
            </a:endParaRPr>
          </a:p>
        </p:txBody>
      </p:sp>
      <p:sp>
        <p:nvSpPr>
          <p:cNvPr id="43021" name="Text Box 13"/>
          <p:cNvSpPr txBox="1">
            <a:spLocks noChangeArrowheads="1"/>
          </p:cNvSpPr>
          <p:nvPr/>
        </p:nvSpPr>
        <p:spPr bwMode="auto">
          <a:xfrm>
            <a:off x="1233488" y="5300663"/>
            <a:ext cx="8747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defTabSz="762000">
              <a:defRPr>
                <a:solidFill>
                  <a:schemeClr val="tx1"/>
                </a:solidFill>
                <a:latin typeface="Arial" panose="020B0604020202020204" pitchFamily="34" charset="0"/>
              </a:defRPr>
            </a:lvl1pPr>
            <a:lvl2pPr algn="l" defTabSz="762000">
              <a:defRPr>
                <a:solidFill>
                  <a:schemeClr val="tx1"/>
                </a:solidFill>
                <a:latin typeface="Arial" panose="020B0604020202020204" pitchFamily="34" charset="0"/>
              </a:defRPr>
            </a:lvl2pPr>
            <a:lvl3pPr algn="l" defTabSz="762000">
              <a:defRPr>
                <a:solidFill>
                  <a:schemeClr val="tx1"/>
                </a:solidFill>
                <a:latin typeface="Arial" panose="020B0604020202020204" pitchFamily="34" charset="0"/>
              </a:defRPr>
            </a:lvl3pPr>
            <a:lvl4pPr algn="l" defTabSz="762000">
              <a:defRPr>
                <a:solidFill>
                  <a:schemeClr val="tx1"/>
                </a:solidFill>
                <a:latin typeface="Arial" panose="020B0604020202020204" pitchFamily="34" charset="0"/>
              </a:defRPr>
            </a:lvl4pPr>
            <a:lvl5pPr algn="l" defTabSz="762000">
              <a:defRPr>
                <a:solidFill>
                  <a:schemeClr val="tx1"/>
                </a:solidFill>
                <a:latin typeface="Arial" panose="020B0604020202020204" pitchFamily="34" charset="0"/>
              </a:defRPr>
            </a:lvl5pPr>
            <a:lvl6pPr defTabSz="762000" fontAlgn="base">
              <a:spcBef>
                <a:spcPct val="0"/>
              </a:spcBef>
              <a:spcAft>
                <a:spcPct val="0"/>
              </a:spcAft>
              <a:defRPr>
                <a:solidFill>
                  <a:schemeClr val="tx1"/>
                </a:solidFill>
                <a:latin typeface="Arial" panose="020B0604020202020204" pitchFamily="34" charset="0"/>
              </a:defRPr>
            </a:lvl6pPr>
            <a:lvl7pPr defTabSz="762000" fontAlgn="base">
              <a:spcBef>
                <a:spcPct val="0"/>
              </a:spcBef>
              <a:spcAft>
                <a:spcPct val="0"/>
              </a:spcAft>
              <a:defRPr>
                <a:solidFill>
                  <a:schemeClr val="tx1"/>
                </a:solidFill>
                <a:latin typeface="Arial" panose="020B0604020202020204" pitchFamily="34" charset="0"/>
              </a:defRPr>
            </a:lvl7pPr>
            <a:lvl8pPr defTabSz="762000" fontAlgn="base">
              <a:spcBef>
                <a:spcPct val="0"/>
              </a:spcBef>
              <a:spcAft>
                <a:spcPct val="0"/>
              </a:spcAft>
              <a:defRPr>
                <a:solidFill>
                  <a:schemeClr val="tx1"/>
                </a:solidFill>
                <a:latin typeface="Arial" panose="020B0604020202020204" pitchFamily="34" charset="0"/>
              </a:defRPr>
            </a:lvl8pPr>
            <a:lvl9pPr defTabSz="762000" fontAlgn="base">
              <a:spcBef>
                <a:spcPct val="0"/>
              </a:spcBef>
              <a:spcAft>
                <a:spcPct val="0"/>
              </a:spcAft>
              <a:defRPr>
                <a:solidFill>
                  <a:schemeClr val="tx1"/>
                </a:solidFill>
                <a:latin typeface="Arial" panose="020B0604020202020204" pitchFamily="34" charset="0"/>
              </a:defRPr>
            </a:lvl9pPr>
          </a:lstStyle>
          <a:p>
            <a:pPr algn="ctr"/>
            <a:r>
              <a:rPr lang="en-US" altLang="nl-NL" sz="2000" b="0">
                <a:solidFill>
                  <a:srgbClr val="FF0000"/>
                </a:solidFill>
                <a:latin typeface="Fontys Frutiger" panose="00000400000000000000" pitchFamily="2" charset="0"/>
              </a:rPr>
              <a:t>uitleg</a:t>
            </a:r>
            <a:endParaRPr lang="nl-NL" altLang="nl-NL" sz="2000" b="0">
              <a:solidFill>
                <a:srgbClr val="FF0000"/>
              </a:solidFill>
              <a:latin typeface="Fontys Frutiger" panose="00000400000000000000" pitchFamily="2" charset="0"/>
            </a:endParaRPr>
          </a:p>
        </p:txBody>
      </p:sp>
    </p:spTree>
    <p:extLst>
      <p:ext uri="{BB962C8B-B14F-4D97-AF65-F5344CB8AC3E}">
        <p14:creationId xmlns:p14="http://schemas.microsoft.com/office/powerpoint/2010/main" val="2704625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1979613" y="260350"/>
            <a:ext cx="6264275" cy="50482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nl-NL" altLang="nl-NL"/>
              <a:t>Start bij 2 =  zelfstudie-aanpak</a:t>
            </a:r>
          </a:p>
        </p:txBody>
      </p:sp>
      <p:sp>
        <p:nvSpPr>
          <p:cNvPr id="44035" name="Rectangle 3"/>
          <p:cNvSpPr>
            <a:spLocks noGrp="1" noChangeArrowheads="1"/>
          </p:cNvSpPr>
          <p:nvPr>
            <p:ph type="body" idx="1"/>
          </p:nvPr>
        </p:nvSpPr>
        <p:spPr bwMode="auto">
          <a:xfrm>
            <a:off x="468313" y="2060575"/>
            <a:ext cx="7488237" cy="4525963"/>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4">
              <a:buFontTx/>
              <a:buNone/>
            </a:pPr>
            <a:r>
              <a:rPr lang="nl-NL" altLang="nl-NL"/>
              <a:t>			</a:t>
            </a:r>
            <a:r>
              <a:rPr lang="nl-NL" altLang="nl-NL">
                <a:solidFill>
                  <a:srgbClr val="000000"/>
                </a:solidFill>
              </a:rPr>
              <a:t>1.concreet</a:t>
            </a:r>
          </a:p>
          <a:p>
            <a:pPr lvl="4">
              <a:buFontTx/>
              <a:buNone/>
            </a:pPr>
            <a:r>
              <a:rPr lang="nl-NL" altLang="nl-NL">
                <a:solidFill>
                  <a:srgbClr val="000000"/>
                </a:solidFill>
              </a:rPr>
              <a:t>			ervaren</a:t>
            </a:r>
            <a:r>
              <a:rPr lang="nl-NL" altLang="nl-NL"/>
              <a:t>                                            </a:t>
            </a:r>
            <a:endParaRPr lang="en-US" altLang="nl-NL">
              <a:solidFill>
                <a:srgbClr val="FF0000"/>
              </a:solidFill>
            </a:endParaRPr>
          </a:p>
          <a:p>
            <a:pPr lvl="4">
              <a:buFontTx/>
              <a:buNone/>
            </a:pPr>
            <a:endParaRPr lang="nl-NL" altLang="nl-NL">
              <a:solidFill>
                <a:srgbClr val="FF0000"/>
              </a:solidFill>
            </a:endParaRPr>
          </a:p>
          <a:p>
            <a:pPr lvl="4">
              <a:buFontTx/>
              <a:buNone/>
            </a:pPr>
            <a:r>
              <a:rPr lang="nl-NL" altLang="nl-NL"/>
              <a:t>	</a:t>
            </a:r>
            <a:r>
              <a:rPr lang="nl-NL" altLang="nl-NL">
                <a:solidFill>
                  <a:schemeClr val="hlink"/>
                </a:solidFill>
              </a:rPr>
              <a:t>Doener</a:t>
            </a:r>
            <a:r>
              <a:rPr lang="nl-NL" altLang="nl-NL"/>
              <a:t>	           </a:t>
            </a:r>
            <a:r>
              <a:rPr lang="nl-NL" altLang="nl-NL">
                <a:solidFill>
                  <a:schemeClr val="hlink"/>
                </a:solidFill>
              </a:rPr>
              <a:t>Beschouwer</a:t>
            </a:r>
          </a:p>
          <a:p>
            <a:pPr lvl="4">
              <a:buFontTx/>
              <a:buNone/>
            </a:pPr>
            <a:endParaRPr lang="nl-NL" altLang="nl-NL">
              <a:solidFill>
                <a:schemeClr val="hlink"/>
              </a:solidFill>
            </a:endParaRPr>
          </a:p>
          <a:p>
            <a:pPr lvl="1">
              <a:buFont typeface="Arial" panose="020B0604020202020204" pitchFamily="34" charset="0"/>
              <a:buNone/>
            </a:pPr>
            <a:r>
              <a:rPr lang="nl-NL" altLang="nl-NL" sz="1800"/>
              <a:t>4. Actief							2.Reflectief</a:t>
            </a:r>
          </a:p>
          <a:p>
            <a:pPr lvl="1">
              <a:buFont typeface="Arial" panose="020B0604020202020204" pitchFamily="34" charset="0"/>
              <a:buNone/>
            </a:pPr>
            <a:r>
              <a:rPr lang="nl-NL" altLang="nl-NL" sz="1800"/>
              <a:t>Experimenteren						observeren</a:t>
            </a:r>
          </a:p>
          <a:p>
            <a:pPr lvl="4">
              <a:buFontTx/>
              <a:buNone/>
            </a:pPr>
            <a:r>
              <a:rPr lang="nl-NL" altLang="nl-NL"/>
              <a:t>	 </a:t>
            </a:r>
            <a:r>
              <a:rPr lang="nl-NL" altLang="nl-NL">
                <a:solidFill>
                  <a:schemeClr val="hlink"/>
                </a:solidFill>
              </a:rPr>
              <a:t>Beslisser</a:t>
            </a:r>
            <a:r>
              <a:rPr lang="nl-NL" altLang="nl-NL"/>
              <a:t> 	</a:t>
            </a:r>
            <a:r>
              <a:rPr lang="nl-NL" altLang="nl-NL">
                <a:solidFill>
                  <a:schemeClr val="hlink"/>
                </a:solidFill>
              </a:rPr>
              <a:t>Denker</a:t>
            </a:r>
          </a:p>
          <a:p>
            <a:pPr lvl="4">
              <a:buFontTx/>
              <a:buNone/>
            </a:pPr>
            <a:endParaRPr lang="nl-NL" altLang="nl-NL">
              <a:solidFill>
                <a:schemeClr val="hlink"/>
              </a:solidFill>
            </a:endParaRPr>
          </a:p>
          <a:p>
            <a:pPr lvl="4">
              <a:buFontTx/>
              <a:buNone/>
            </a:pPr>
            <a:endParaRPr lang="nl-NL" altLang="nl-NL"/>
          </a:p>
          <a:p>
            <a:pPr lvl="4">
              <a:buFontTx/>
              <a:buNone/>
            </a:pPr>
            <a:r>
              <a:rPr lang="nl-NL" altLang="nl-NL"/>
              <a:t>			</a:t>
            </a:r>
            <a:r>
              <a:rPr lang="nl-NL" altLang="nl-NL">
                <a:solidFill>
                  <a:srgbClr val="000000"/>
                </a:solidFill>
              </a:rPr>
              <a:t>3. abstracte</a:t>
            </a:r>
          </a:p>
          <a:p>
            <a:pPr lvl="4">
              <a:buFontTx/>
              <a:buNone/>
            </a:pPr>
            <a:r>
              <a:rPr lang="nl-NL" altLang="nl-NL">
                <a:solidFill>
                  <a:srgbClr val="000000"/>
                </a:solidFill>
              </a:rPr>
              <a:t>		         begripsvorming</a:t>
            </a:r>
          </a:p>
        </p:txBody>
      </p:sp>
      <p:sp>
        <p:nvSpPr>
          <p:cNvPr id="44036" name="Line 4"/>
          <p:cNvSpPr>
            <a:spLocks noChangeShapeType="1"/>
          </p:cNvSpPr>
          <p:nvPr/>
        </p:nvSpPr>
        <p:spPr bwMode="auto">
          <a:xfrm>
            <a:off x="4067175" y="2852738"/>
            <a:ext cx="0" cy="2735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4037" name="Line 5"/>
          <p:cNvSpPr>
            <a:spLocks noChangeShapeType="1"/>
          </p:cNvSpPr>
          <p:nvPr/>
        </p:nvSpPr>
        <p:spPr bwMode="auto">
          <a:xfrm>
            <a:off x="2124075" y="4076700"/>
            <a:ext cx="4032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4038" name="Line 6"/>
          <p:cNvSpPr>
            <a:spLocks noChangeShapeType="1"/>
          </p:cNvSpPr>
          <p:nvPr/>
        </p:nvSpPr>
        <p:spPr bwMode="auto">
          <a:xfrm>
            <a:off x="4859338" y="2276475"/>
            <a:ext cx="1944687" cy="144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4039" name="Line 7"/>
          <p:cNvSpPr>
            <a:spLocks noChangeShapeType="1"/>
          </p:cNvSpPr>
          <p:nvPr/>
        </p:nvSpPr>
        <p:spPr bwMode="auto">
          <a:xfrm flipH="1">
            <a:off x="5076825" y="4652963"/>
            <a:ext cx="1655763" cy="1296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4040" name="Line 8"/>
          <p:cNvSpPr>
            <a:spLocks noChangeShapeType="1"/>
          </p:cNvSpPr>
          <p:nvPr/>
        </p:nvSpPr>
        <p:spPr bwMode="auto">
          <a:xfrm flipH="1" flipV="1">
            <a:off x="1547813" y="4508500"/>
            <a:ext cx="1873250" cy="15128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4041" name="Line 9"/>
          <p:cNvSpPr>
            <a:spLocks noChangeShapeType="1"/>
          </p:cNvSpPr>
          <p:nvPr/>
        </p:nvSpPr>
        <p:spPr bwMode="auto">
          <a:xfrm flipV="1">
            <a:off x="1403350" y="2349500"/>
            <a:ext cx="2016125" cy="1511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4042" name="Text Box 10"/>
          <p:cNvSpPr txBox="1">
            <a:spLocks noChangeArrowheads="1"/>
          </p:cNvSpPr>
          <p:nvPr/>
        </p:nvSpPr>
        <p:spPr bwMode="auto">
          <a:xfrm>
            <a:off x="1042988" y="2708275"/>
            <a:ext cx="1257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defTabSz="762000">
              <a:defRPr>
                <a:solidFill>
                  <a:schemeClr val="tx1"/>
                </a:solidFill>
                <a:latin typeface="Arial" panose="020B0604020202020204" pitchFamily="34" charset="0"/>
              </a:defRPr>
            </a:lvl1pPr>
            <a:lvl2pPr algn="l" defTabSz="762000">
              <a:defRPr>
                <a:solidFill>
                  <a:schemeClr val="tx1"/>
                </a:solidFill>
                <a:latin typeface="Arial" panose="020B0604020202020204" pitchFamily="34" charset="0"/>
              </a:defRPr>
            </a:lvl2pPr>
            <a:lvl3pPr algn="l" defTabSz="762000">
              <a:defRPr>
                <a:solidFill>
                  <a:schemeClr val="tx1"/>
                </a:solidFill>
                <a:latin typeface="Arial" panose="020B0604020202020204" pitchFamily="34" charset="0"/>
              </a:defRPr>
            </a:lvl3pPr>
            <a:lvl4pPr algn="l" defTabSz="762000">
              <a:defRPr>
                <a:solidFill>
                  <a:schemeClr val="tx1"/>
                </a:solidFill>
                <a:latin typeface="Arial" panose="020B0604020202020204" pitchFamily="34" charset="0"/>
              </a:defRPr>
            </a:lvl4pPr>
            <a:lvl5pPr algn="l" defTabSz="762000">
              <a:defRPr>
                <a:solidFill>
                  <a:schemeClr val="tx1"/>
                </a:solidFill>
                <a:latin typeface="Arial" panose="020B0604020202020204" pitchFamily="34" charset="0"/>
              </a:defRPr>
            </a:lvl5pPr>
            <a:lvl6pPr defTabSz="762000" fontAlgn="base">
              <a:spcBef>
                <a:spcPct val="0"/>
              </a:spcBef>
              <a:spcAft>
                <a:spcPct val="0"/>
              </a:spcAft>
              <a:defRPr>
                <a:solidFill>
                  <a:schemeClr val="tx1"/>
                </a:solidFill>
                <a:latin typeface="Arial" panose="020B0604020202020204" pitchFamily="34" charset="0"/>
              </a:defRPr>
            </a:lvl6pPr>
            <a:lvl7pPr defTabSz="762000" fontAlgn="base">
              <a:spcBef>
                <a:spcPct val="0"/>
              </a:spcBef>
              <a:spcAft>
                <a:spcPct val="0"/>
              </a:spcAft>
              <a:defRPr>
                <a:solidFill>
                  <a:schemeClr val="tx1"/>
                </a:solidFill>
                <a:latin typeface="Arial" panose="020B0604020202020204" pitchFamily="34" charset="0"/>
              </a:defRPr>
            </a:lvl7pPr>
            <a:lvl8pPr defTabSz="762000" fontAlgn="base">
              <a:spcBef>
                <a:spcPct val="0"/>
              </a:spcBef>
              <a:spcAft>
                <a:spcPct val="0"/>
              </a:spcAft>
              <a:defRPr>
                <a:solidFill>
                  <a:schemeClr val="tx1"/>
                </a:solidFill>
                <a:latin typeface="Arial" panose="020B0604020202020204" pitchFamily="34" charset="0"/>
              </a:defRPr>
            </a:lvl8pPr>
            <a:lvl9pPr defTabSz="762000" fontAlgn="base">
              <a:spcBef>
                <a:spcPct val="0"/>
              </a:spcBef>
              <a:spcAft>
                <a:spcPct val="0"/>
              </a:spcAft>
              <a:defRPr>
                <a:solidFill>
                  <a:schemeClr val="tx1"/>
                </a:solidFill>
                <a:latin typeface="Arial" panose="020B0604020202020204" pitchFamily="34" charset="0"/>
              </a:defRPr>
            </a:lvl9pPr>
          </a:lstStyle>
          <a:p>
            <a:pPr algn="ctr"/>
            <a:r>
              <a:rPr lang="en-US" altLang="nl-NL" sz="2000" b="0">
                <a:solidFill>
                  <a:srgbClr val="FF0000"/>
                </a:solidFill>
                <a:latin typeface="Fontys Frutiger" panose="00000400000000000000" pitchFamily="2" charset="0"/>
              </a:rPr>
              <a:t>opdracht</a:t>
            </a:r>
            <a:endParaRPr lang="nl-NL" altLang="nl-NL" sz="2000" b="0">
              <a:solidFill>
                <a:srgbClr val="FF0000"/>
              </a:solidFill>
              <a:latin typeface="Fontys Frutiger" panose="00000400000000000000" pitchFamily="2" charset="0"/>
            </a:endParaRPr>
          </a:p>
        </p:txBody>
      </p:sp>
      <p:sp>
        <p:nvSpPr>
          <p:cNvPr id="44043" name="Text Box 11"/>
          <p:cNvSpPr txBox="1">
            <a:spLocks noChangeArrowheads="1"/>
          </p:cNvSpPr>
          <p:nvPr/>
        </p:nvSpPr>
        <p:spPr bwMode="auto">
          <a:xfrm>
            <a:off x="6056313" y="2565400"/>
            <a:ext cx="1608137"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defTabSz="762000">
              <a:defRPr>
                <a:solidFill>
                  <a:schemeClr val="tx1"/>
                </a:solidFill>
                <a:latin typeface="Arial" panose="020B0604020202020204" pitchFamily="34" charset="0"/>
              </a:defRPr>
            </a:lvl1pPr>
            <a:lvl2pPr algn="l" defTabSz="762000">
              <a:defRPr>
                <a:solidFill>
                  <a:schemeClr val="tx1"/>
                </a:solidFill>
                <a:latin typeface="Arial" panose="020B0604020202020204" pitchFamily="34" charset="0"/>
              </a:defRPr>
            </a:lvl2pPr>
            <a:lvl3pPr algn="l" defTabSz="762000">
              <a:defRPr>
                <a:solidFill>
                  <a:schemeClr val="tx1"/>
                </a:solidFill>
                <a:latin typeface="Arial" panose="020B0604020202020204" pitchFamily="34" charset="0"/>
              </a:defRPr>
            </a:lvl3pPr>
            <a:lvl4pPr algn="l" defTabSz="762000">
              <a:defRPr>
                <a:solidFill>
                  <a:schemeClr val="tx1"/>
                </a:solidFill>
                <a:latin typeface="Arial" panose="020B0604020202020204" pitchFamily="34" charset="0"/>
              </a:defRPr>
            </a:lvl4pPr>
            <a:lvl5pPr algn="l" defTabSz="762000">
              <a:defRPr>
                <a:solidFill>
                  <a:schemeClr val="tx1"/>
                </a:solidFill>
                <a:latin typeface="Arial" panose="020B0604020202020204" pitchFamily="34" charset="0"/>
              </a:defRPr>
            </a:lvl5pPr>
            <a:lvl6pPr defTabSz="762000" fontAlgn="base">
              <a:spcBef>
                <a:spcPct val="0"/>
              </a:spcBef>
              <a:spcAft>
                <a:spcPct val="0"/>
              </a:spcAft>
              <a:defRPr>
                <a:solidFill>
                  <a:schemeClr val="tx1"/>
                </a:solidFill>
                <a:latin typeface="Arial" panose="020B0604020202020204" pitchFamily="34" charset="0"/>
              </a:defRPr>
            </a:lvl6pPr>
            <a:lvl7pPr defTabSz="762000" fontAlgn="base">
              <a:spcBef>
                <a:spcPct val="0"/>
              </a:spcBef>
              <a:spcAft>
                <a:spcPct val="0"/>
              </a:spcAft>
              <a:defRPr>
                <a:solidFill>
                  <a:schemeClr val="tx1"/>
                </a:solidFill>
                <a:latin typeface="Arial" panose="020B0604020202020204" pitchFamily="34" charset="0"/>
              </a:defRPr>
            </a:lvl7pPr>
            <a:lvl8pPr defTabSz="762000" fontAlgn="base">
              <a:spcBef>
                <a:spcPct val="0"/>
              </a:spcBef>
              <a:spcAft>
                <a:spcPct val="0"/>
              </a:spcAft>
              <a:defRPr>
                <a:solidFill>
                  <a:schemeClr val="tx1"/>
                </a:solidFill>
                <a:latin typeface="Arial" panose="020B0604020202020204" pitchFamily="34" charset="0"/>
              </a:defRPr>
            </a:lvl8pPr>
            <a:lvl9pPr defTabSz="762000" fontAlgn="base">
              <a:spcBef>
                <a:spcPct val="0"/>
              </a:spcBef>
              <a:spcAft>
                <a:spcPct val="0"/>
              </a:spcAft>
              <a:defRPr>
                <a:solidFill>
                  <a:schemeClr val="tx1"/>
                </a:solidFill>
                <a:latin typeface="Arial" panose="020B0604020202020204" pitchFamily="34" charset="0"/>
              </a:defRPr>
            </a:lvl9pPr>
          </a:lstStyle>
          <a:p>
            <a:pPr algn="ctr"/>
            <a:r>
              <a:rPr lang="en-US" altLang="nl-NL" sz="2000" b="0">
                <a:solidFill>
                  <a:srgbClr val="FF0000"/>
                </a:solidFill>
                <a:latin typeface="Fontys Frutiger" panose="00000400000000000000" pitchFamily="2" charset="0"/>
              </a:rPr>
              <a:t>Kijken naar </a:t>
            </a:r>
          </a:p>
          <a:p>
            <a:pPr algn="ctr"/>
            <a:r>
              <a:rPr lang="en-US" altLang="nl-NL" sz="2000" b="0">
                <a:solidFill>
                  <a:srgbClr val="FF0000"/>
                </a:solidFill>
                <a:latin typeface="Fontys Frutiger" panose="00000400000000000000" pitchFamily="2" charset="0"/>
              </a:rPr>
              <a:t>praktijk</a:t>
            </a:r>
            <a:endParaRPr lang="nl-NL" altLang="nl-NL" sz="2000" b="0">
              <a:solidFill>
                <a:srgbClr val="FF0000"/>
              </a:solidFill>
              <a:latin typeface="Fontys Frutiger" panose="00000400000000000000" pitchFamily="2" charset="0"/>
            </a:endParaRPr>
          </a:p>
        </p:txBody>
      </p:sp>
      <p:sp>
        <p:nvSpPr>
          <p:cNvPr id="44044" name="Text Box 12"/>
          <p:cNvSpPr txBox="1">
            <a:spLocks noChangeArrowheads="1"/>
          </p:cNvSpPr>
          <p:nvPr/>
        </p:nvSpPr>
        <p:spPr bwMode="auto">
          <a:xfrm>
            <a:off x="5940425" y="5300663"/>
            <a:ext cx="169227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defTabSz="762000">
              <a:defRPr>
                <a:solidFill>
                  <a:schemeClr val="tx1"/>
                </a:solidFill>
                <a:latin typeface="Arial" panose="020B0604020202020204" pitchFamily="34" charset="0"/>
              </a:defRPr>
            </a:lvl1pPr>
            <a:lvl2pPr algn="l" defTabSz="762000">
              <a:defRPr>
                <a:solidFill>
                  <a:schemeClr val="tx1"/>
                </a:solidFill>
                <a:latin typeface="Arial" panose="020B0604020202020204" pitchFamily="34" charset="0"/>
              </a:defRPr>
            </a:lvl2pPr>
            <a:lvl3pPr algn="l" defTabSz="762000">
              <a:defRPr>
                <a:solidFill>
                  <a:schemeClr val="tx1"/>
                </a:solidFill>
                <a:latin typeface="Arial" panose="020B0604020202020204" pitchFamily="34" charset="0"/>
              </a:defRPr>
            </a:lvl3pPr>
            <a:lvl4pPr algn="l" defTabSz="762000">
              <a:defRPr>
                <a:solidFill>
                  <a:schemeClr val="tx1"/>
                </a:solidFill>
                <a:latin typeface="Arial" panose="020B0604020202020204" pitchFamily="34" charset="0"/>
              </a:defRPr>
            </a:lvl4pPr>
            <a:lvl5pPr algn="l" defTabSz="762000">
              <a:defRPr>
                <a:solidFill>
                  <a:schemeClr val="tx1"/>
                </a:solidFill>
                <a:latin typeface="Arial" panose="020B0604020202020204" pitchFamily="34" charset="0"/>
              </a:defRPr>
            </a:lvl5pPr>
            <a:lvl6pPr defTabSz="762000" fontAlgn="base">
              <a:spcBef>
                <a:spcPct val="0"/>
              </a:spcBef>
              <a:spcAft>
                <a:spcPct val="0"/>
              </a:spcAft>
              <a:defRPr>
                <a:solidFill>
                  <a:schemeClr val="tx1"/>
                </a:solidFill>
                <a:latin typeface="Arial" panose="020B0604020202020204" pitchFamily="34" charset="0"/>
              </a:defRPr>
            </a:lvl6pPr>
            <a:lvl7pPr defTabSz="762000" fontAlgn="base">
              <a:spcBef>
                <a:spcPct val="0"/>
              </a:spcBef>
              <a:spcAft>
                <a:spcPct val="0"/>
              </a:spcAft>
              <a:defRPr>
                <a:solidFill>
                  <a:schemeClr val="tx1"/>
                </a:solidFill>
                <a:latin typeface="Arial" panose="020B0604020202020204" pitchFamily="34" charset="0"/>
              </a:defRPr>
            </a:lvl7pPr>
            <a:lvl8pPr defTabSz="762000" fontAlgn="base">
              <a:spcBef>
                <a:spcPct val="0"/>
              </a:spcBef>
              <a:spcAft>
                <a:spcPct val="0"/>
              </a:spcAft>
              <a:defRPr>
                <a:solidFill>
                  <a:schemeClr val="tx1"/>
                </a:solidFill>
                <a:latin typeface="Arial" panose="020B0604020202020204" pitchFamily="34" charset="0"/>
              </a:defRPr>
            </a:lvl8pPr>
            <a:lvl9pPr defTabSz="762000" fontAlgn="base">
              <a:spcBef>
                <a:spcPct val="0"/>
              </a:spcBef>
              <a:spcAft>
                <a:spcPct val="0"/>
              </a:spcAft>
              <a:defRPr>
                <a:solidFill>
                  <a:schemeClr val="tx1"/>
                </a:solidFill>
                <a:latin typeface="Arial" panose="020B0604020202020204" pitchFamily="34" charset="0"/>
              </a:defRPr>
            </a:lvl9pPr>
          </a:lstStyle>
          <a:p>
            <a:pPr algn="ctr"/>
            <a:r>
              <a:rPr lang="en-US" altLang="nl-NL" sz="2000" b="0">
                <a:solidFill>
                  <a:srgbClr val="FF0000"/>
                </a:solidFill>
                <a:latin typeface="Fontys Frutiger" panose="00000400000000000000" pitchFamily="2" charset="0"/>
              </a:rPr>
              <a:t>Lln. bekijken</a:t>
            </a:r>
          </a:p>
          <a:p>
            <a:pPr algn="ctr"/>
            <a:r>
              <a:rPr lang="en-US" altLang="nl-NL" sz="2000" b="0">
                <a:solidFill>
                  <a:srgbClr val="FF0000"/>
                </a:solidFill>
                <a:latin typeface="Fontys Frutiger" panose="00000400000000000000" pitchFamily="2" charset="0"/>
              </a:rPr>
              <a:t>materiaal</a:t>
            </a:r>
            <a:endParaRPr lang="nl-NL" altLang="nl-NL" sz="2000" b="0">
              <a:solidFill>
                <a:srgbClr val="FF0000"/>
              </a:solidFill>
              <a:latin typeface="Fontys Frutiger" panose="00000400000000000000" pitchFamily="2" charset="0"/>
            </a:endParaRPr>
          </a:p>
        </p:txBody>
      </p:sp>
      <p:sp>
        <p:nvSpPr>
          <p:cNvPr id="44045" name="Text Box 13"/>
          <p:cNvSpPr txBox="1">
            <a:spLocks noChangeArrowheads="1"/>
          </p:cNvSpPr>
          <p:nvPr/>
        </p:nvSpPr>
        <p:spPr bwMode="auto">
          <a:xfrm>
            <a:off x="1233488" y="5300663"/>
            <a:ext cx="8747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defTabSz="762000">
              <a:defRPr>
                <a:solidFill>
                  <a:schemeClr val="tx1"/>
                </a:solidFill>
                <a:latin typeface="Arial" panose="020B0604020202020204" pitchFamily="34" charset="0"/>
              </a:defRPr>
            </a:lvl1pPr>
            <a:lvl2pPr algn="l" defTabSz="762000">
              <a:defRPr>
                <a:solidFill>
                  <a:schemeClr val="tx1"/>
                </a:solidFill>
                <a:latin typeface="Arial" panose="020B0604020202020204" pitchFamily="34" charset="0"/>
              </a:defRPr>
            </a:lvl2pPr>
            <a:lvl3pPr algn="l" defTabSz="762000">
              <a:defRPr>
                <a:solidFill>
                  <a:schemeClr val="tx1"/>
                </a:solidFill>
                <a:latin typeface="Arial" panose="020B0604020202020204" pitchFamily="34" charset="0"/>
              </a:defRPr>
            </a:lvl3pPr>
            <a:lvl4pPr algn="l" defTabSz="762000">
              <a:defRPr>
                <a:solidFill>
                  <a:schemeClr val="tx1"/>
                </a:solidFill>
                <a:latin typeface="Arial" panose="020B0604020202020204" pitchFamily="34" charset="0"/>
              </a:defRPr>
            </a:lvl4pPr>
            <a:lvl5pPr algn="l" defTabSz="762000">
              <a:defRPr>
                <a:solidFill>
                  <a:schemeClr val="tx1"/>
                </a:solidFill>
                <a:latin typeface="Arial" panose="020B0604020202020204" pitchFamily="34" charset="0"/>
              </a:defRPr>
            </a:lvl5pPr>
            <a:lvl6pPr defTabSz="762000" fontAlgn="base">
              <a:spcBef>
                <a:spcPct val="0"/>
              </a:spcBef>
              <a:spcAft>
                <a:spcPct val="0"/>
              </a:spcAft>
              <a:defRPr>
                <a:solidFill>
                  <a:schemeClr val="tx1"/>
                </a:solidFill>
                <a:latin typeface="Arial" panose="020B0604020202020204" pitchFamily="34" charset="0"/>
              </a:defRPr>
            </a:lvl6pPr>
            <a:lvl7pPr defTabSz="762000" fontAlgn="base">
              <a:spcBef>
                <a:spcPct val="0"/>
              </a:spcBef>
              <a:spcAft>
                <a:spcPct val="0"/>
              </a:spcAft>
              <a:defRPr>
                <a:solidFill>
                  <a:schemeClr val="tx1"/>
                </a:solidFill>
                <a:latin typeface="Arial" panose="020B0604020202020204" pitchFamily="34" charset="0"/>
              </a:defRPr>
            </a:lvl7pPr>
            <a:lvl8pPr defTabSz="762000" fontAlgn="base">
              <a:spcBef>
                <a:spcPct val="0"/>
              </a:spcBef>
              <a:spcAft>
                <a:spcPct val="0"/>
              </a:spcAft>
              <a:defRPr>
                <a:solidFill>
                  <a:schemeClr val="tx1"/>
                </a:solidFill>
                <a:latin typeface="Arial" panose="020B0604020202020204" pitchFamily="34" charset="0"/>
              </a:defRPr>
            </a:lvl8pPr>
            <a:lvl9pPr defTabSz="762000" fontAlgn="base">
              <a:spcBef>
                <a:spcPct val="0"/>
              </a:spcBef>
              <a:spcAft>
                <a:spcPct val="0"/>
              </a:spcAft>
              <a:defRPr>
                <a:solidFill>
                  <a:schemeClr val="tx1"/>
                </a:solidFill>
                <a:latin typeface="Arial" panose="020B0604020202020204" pitchFamily="34" charset="0"/>
              </a:defRPr>
            </a:lvl9pPr>
          </a:lstStyle>
          <a:p>
            <a:pPr algn="ctr"/>
            <a:r>
              <a:rPr lang="en-US" altLang="nl-NL" sz="2000" b="0">
                <a:solidFill>
                  <a:srgbClr val="FF0000"/>
                </a:solidFill>
                <a:latin typeface="Fontys Frutiger" panose="00000400000000000000" pitchFamily="2" charset="0"/>
              </a:rPr>
              <a:t>uitleg</a:t>
            </a:r>
            <a:endParaRPr lang="nl-NL" altLang="nl-NL" sz="2000" b="0">
              <a:solidFill>
                <a:srgbClr val="FF0000"/>
              </a:solidFill>
              <a:latin typeface="Fontys Frutiger" panose="00000400000000000000" pitchFamily="2" charset="0"/>
            </a:endParaRPr>
          </a:p>
        </p:txBody>
      </p:sp>
    </p:spTree>
    <p:extLst>
      <p:ext uri="{BB962C8B-B14F-4D97-AF65-F5344CB8AC3E}">
        <p14:creationId xmlns:p14="http://schemas.microsoft.com/office/powerpoint/2010/main" val="82376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1979613" y="260350"/>
            <a:ext cx="6264275" cy="50482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nl-NL" altLang="nl-NL"/>
              <a:t>Start bij 3 =  instructie-aanpak</a:t>
            </a:r>
          </a:p>
        </p:txBody>
      </p:sp>
      <p:sp>
        <p:nvSpPr>
          <p:cNvPr id="45059" name="Rectangle 3"/>
          <p:cNvSpPr>
            <a:spLocks noGrp="1" noChangeArrowheads="1"/>
          </p:cNvSpPr>
          <p:nvPr>
            <p:ph type="body" idx="1"/>
          </p:nvPr>
        </p:nvSpPr>
        <p:spPr bwMode="auto">
          <a:xfrm>
            <a:off x="468313" y="2060575"/>
            <a:ext cx="7488237" cy="4525963"/>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4">
              <a:buFontTx/>
              <a:buNone/>
            </a:pPr>
            <a:r>
              <a:rPr lang="nl-NL" altLang="nl-NL"/>
              <a:t>			</a:t>
            </a:r>
            <a:r>
              <a:rPr lang="nl-NL" altLang="nl-NL">
                <a:solidFill>
                  <a:srgbClr val="000000"/>
                </a:solidFill>
              </a:rPr>
              <a:t>1.concreet</a:t>
            </a:r>
          </a:p>
          <a:p>
            <a:pPr lvl="4">
              <a:buFontTx/>
              <a:buNone/>
            </a:pPr>
            <a:r>
              <a:rPr lang="nl-NL" altLang="nl-NL">
                <a:solidFill>
                  <a:srgbClr val="000000"/>
                </a:solidFill>
              </a:rPr>
              <a:t>			ervaren                                            </a:t>
            </a:r>
            <a:endParaRPr lang="en-US" altLang="nl-NL">
              <a:solidFill>
                <a:srgbClr val="000000"/>
              </a:solidFill>
            </a:endParaRPr>
          </a:p>
          <a:p>
            <a:pPr lvl="4">
              <a:buFontTx/>
              <a:buNone/>
            </a:pPr>
            <a:endParaRPr lang="nl-NL" altLang="nl-NL">
              <a:solidFill>
                <a:srgbClr val="000000"/>
              </a:solidFill>
            </a:endParaRPr>
          </a:p>
          <a:p>
            <a:pPr lvl="4">
              <a:buFontTx/>
              <a:buNone/>
            </a:pPr>
            <a:r>
              <a:rPr lang="nl-NL" altLang="nl-NL"/>
              <a:t>	</a:t>
            </a:r>
            <a:r>
              <a:rPr lang="nl-NL" altLang="nl-NL">
                <a:solidFill>
                  <a:schemeClr val="hlink"/>
                </a:solidFill>
              </a:rPr>
              <a:t>Doener</a:t>
            </a:r>
            <a:r>
              <a:rPr lang="nl-NL" altLang="nl-NL"/>
              <a:t>	           </a:t>
            </a:r>
            <a:r>
              <a:rPr lang="nl-NL" altLang="nl-NL">
                <a:solidFill>
                  <a:schemeClr val="hlink"/>
                </a:solidFill>
              </a:rPr>
              <a:t>Beschouwer</a:t>
            </a:r>
          </a:p>
          <a:p>
            <a:pPr lvl="4">
              <a:buFontTx/>
              <a:buNone/>
            </a:pPr>
            <a:endParaRPr lang="nl-NL" altLang="nl-NL">
              <a:solidFill>
                <a:schemeClr val="hlink"/>
              </a:solidFill>
            </a:endParaRPr>
          </a:p>
          <a:p>
            <a:pPr lvl="1">
              <a:buFont typeface="Arial" panose="020B0604020202020204" pitchFamily="34" charset="0"/>
              <a:buNone/>
            </a:pPr>
            <a:r>
              <a:rPr lang="nl-NL" altLang="nl-NL" sz="1800"/>
              <a:t>4. Actief							2.Reflectief</a:t>
            </a:r>
          </a:p>
          <a:p>
            <a:pPr lvl="1">
              <a:buFont typeface="Arial" panose="020B0604020202020204" pitchFamily="34" charset="0"/>
              <a:buNone/>
            </a:pPr>
            <a:r>
              <a:rPr lang="nl-NL" altLang="nl-NL" sz="1800"/>
              <a:t>Experimenteren						observeren</a:t>
            </a:r>
          </a:p>
          <a:p>
            <a:pPr lvl="4">
              <a:buFontTx/>
              <a:buNone/>
            </a:pPr>
            <a:r>
              <a:rPr lang="nl-NL" altLang="nl-NL"/>
              <a:t>	 </a:t>
            </a:r>
            <a:r>
              <a:rPr lang="nl-NL" altLang="nl-NL">
                <a:solidFill>
                  <a:schemeClr val="hlink"/>
                </a:solidFill>
              </a:rPr>
              <a:t>Beslisser</a:t>
            </a:r>
            <a:r>
              <a:rPr lang="nl-NL" altLang="nl-NL"/>
              <a:t> 	</a:t>
            </a:r>
            <a:r>
              <a:rPr lang="nl-NL" altLang="nl-NL">
                <a:solidFill>
                  <a:schemeClr val="hlink"/>
                </a:solidFill>
              </a:rPr>
              <a:t>Denker</a:t>
            </a:r>
          </a:p>
          <a:p>
            <a:pPr lvl="4">
              <a:buFontTx/>
              <a:buNone/>
            </a:pPr>
            <a:endParaRPr lang="nl-NL" altLang="nl-NL">
              <a:solidFill>
                <a:schemeClr val="hlink"/>
              </a:solidFill>
            </a:endParaRPr>
          </a:p>
          <a:p>
            <a:pPr lvl="4">
              <a:buFontTx/>
              <a:buNone/>
            </a:pPr>
            <a:endParaRPr lang="nl-NL" altLang="nl-NL"/>
          </a:p>
          <a:p>
            <a:pPr lvl="4">
              <a:buFontTx/>
              <a:buNone/>
            </a:pPr>
            <a:r>
              <a:rPr lang="nl-NL" altLang="nl-NL"/>
              <a:t>			</a:t>
            </a:r>
            <a:r>
              <a:rPr lang="nl-NL" altLang="nl-NL">
                <a:solidFill>
                  <a:srgbClr val="000000"/>
                </a:solidFill>
              </a:rPr>
              <a:t>3. abstracte</a:t>
            </a:r>
          </a:p>
          <a:p>
            <a:pPr lvl="4">
              <a:buFontTx/>
              <a:buNone/>
            </a:pPr>
            <a:r>
              <a:rPr lang="nl-NL" altLang="nl-NL">
                <a:solidFill>
                  <a:srgbClr val="000000"/>
                </a:solidFill>
              </a:rPr>
              <a:t>		         begripsvorming</a:t>
            </a:r>
          </a:p>
        </p:txBody>
      </p:sp>
      <p:sp>
        <p:nvSpPr>
          <p:cNvPr id="45060" name="Line 4"/>
          <p:cNvSpPr>
            <a:spLocks noChangeShapeType="1"/>
          </p:cNvSpPr>
          <p:nvPr/>
        </p:nvSpPr>
        <p:spPr bwMode="auto">
          <a:xfrm>
            <a:off x="4067175" y="2852738"/>
            <a:ext cx="0" cy="2735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5061" name="Line 5"/>
          <p:cNvSpPr>
            <a:spLocks noChangeShapeType="1"/>
          </p:cNvSpPr>
          <p:nvPr/>
        </p:nvSpPr>
        <p:spPr bwMode="auto">
          <a:xfrm>
            <a:off x="2124075" y="4076700"/>
            <a:ext cx="4032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5062" name="Line 6"/>
          <p:cNvSpPr>
            <a:spLocks noChangeShapeType="1"/>
          </p:cNvSpPr>
          <p:nvPr/>
        </p:nvSpPr>
        <p:spPr bwMode="auto">
          <a:xfrm>
            <a:off x="4859338" y="2276475"/>
            <a:ext cx="1944687" cy="144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5063" name="Line 7"/>
          <p:cNvSpPr>
            <a:spLocks noChangeShapeType="1"/>
          </p:cNvSpPr>
          <p:nvPr/>
        </p:nvSpPr>
        <p:spPr bwMode="auto">
          <a:xfrm flipH="1">
            <a:off x="5076825" y="4652963"/>
            <a:ext cx="1655763" cy="1296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5064" name="Line 8"/>
          <p:cNvSpPr>
            <a:spLocks noChangeShapeType="1"/>
          </p:cNvSpPr>
          <p:nvPr/>
        </p:nvSpPr>
        <p:spPr bwMode="auto">
          <a:xfrm flipH="1" flipV="1">
            <a:off x="1547813" y="4508500"/>
            <a:ext cx="1873250" cy="15128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5065" name="Line 9"/>
          <p:cNvSpPr>
            <a:spLocks noChangeShapeType="1"/>
          </p:cNvSpPr>
          <p:nvPr/>
        </p:nvSpPr>
        <p:spPr bwMode="auto">
          <a:xfrm flipV="1">
            <a:off x="1403350" y="2349500"/>
            <a:ext cx="2016125" cy="1511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5066" name="Text Box 10"/>
          <p:cNvSpPr txBox="1">
            <a:spLocks noChangeArrowheads="1"/>
          </p:cNvSpPr>
          <p:nvPr/>
        </p:nvSpPr>
        <p:spPr bwMode="auto">
          <a:xfrm>
            <a:off x="1042988" y="2708275"/>
            <a:ext cx="1257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defTabSz="762000">
              <a:defRPr>
                <a:solidFill>
                  <a:schemeClr val="tx1"/>
                </a:solidFill>
                <a:latin typeface="Arial" panose="020B0604020202020204" pitchFamily="34" charset="0"/>
              </a:defRPr>
            </a:lvl1pPr>
            <a:lvl2pPr algn="l" defTabSz="762000">
              <a:defRPr>
                <a:solidFill>
                  <a:schemeClr val="tx1"/>
                </a:solidFill>
                <a:latin typeface="Arial" panose="020B0604020202020204" pitchFamily="34" charset="0"/>
              </a:defRPr>
            </a:lvl2pPr>
            <a:lvl3pPr algn="l" defTabSz="762000">
              <a:defRPr>
                <a:solidFill>
                  <a:schemeClr val="tx1"/>
                </a:solidFill>
                <a:latin typeface="Arial" panose="020B0604020202020204" pitchFamily="34" charset="0"/>
              </a:defRPr>
            </a:lvl3pPr>
            <a:lvl4pPr algn="l" defTabSz="762000">
              <a:defRPr>
                <a:solidFill>
                  <a:schemeClr val="tx1"/>
                </a:solidFill>
                <a:latin typeface="Arial" panose="020B0604020202020204" pitchFamily="34" charset="0"/>
              </a:defRPr>
            </a:lvl4pPr>
            <a:lvl5pPr algn="l" defTabSz="762000">
              <a:defRPr>
                <a:solidFill>
                  <a:schemeClr val="tx1"/>
                </a:solidFill>
                <a:latin typeface="Arial" panose="020B0604020202020204" pitchFamily="34" charset="0"/>
              </a:defRPr>
            </a:lvl5pPr>
            <a:lvl6pPr defTabSz="762000" fontAlgn="base">
              <a:spcBef>
                <a:spcPct val="0"/>
              </a:spcBef>
              <a:spcAft>
                <a:spcPct val="0"/>
              </a:spcAft>
              <a:defRPr>
                <a:solidFill>
                  <a:schemeClr val="tx1"/>
                </a:solidFill>
                <a:latin typeface="Arial" panose="020B0604020202020204" pitchFamily="34" charset="0"/>
              </a:defRPr>
            </a:lvl6pPr>
            <a:lvl7pPr defTabSz="762000" fontAlgn="base">
              <a:spcBef>
                <a:spcPct val="0"/>
              </a:spcBef>
              <a:spcAft>
                <a:spcPct val="0"/>
              </a:spcAft>
              <a:defRPr>
                <a:solidFill>
                  <a:schemeClr val="tx1"/>
                </a:solidFill>
                <a:latin typeface="Arial" panose="020B0604020202020204" pitchFamily="34" charset="0"/>
              </a:defRPr>
            </a:lvl7pPr>
            <a:lvl8pPr defTabSz="762000" fontAlgn="base">
              <a:spcBef>
                <a:spcPct val="0"/>
              </a:spcBef>
              <a:spcAft>
                <a:spcPct val="0"/>
              </a:spcAft>
              <a:defRPr>
                <a:solidFill>
                  <a:schemeClr val="tx1"/>
                </a:solidFill>
                <a:latin typeface="Arial" panose="020B0604020202020204" pitchFamily="34" charset="0"/>
              </a:defRPr>
            </a:lvl8pPr>
            <a:lvl9pPr defTabSz="762000" fontAlgn="base">
              <a:spcBef>
                <a:spcPct val="0"/>
              </a:spcBef>
              <a:spcAft>
                <a:spcPct val="0"/>
              </a:spcAft>
              <a:defRPr>
                <a:solidFill>
                  <a:schemeClr val="tx1"/>
                </a:solidFill>
                <a:latin typeface="Arial" panose="020B0604020202020204" pitchFamily="34" charset="0"/>
              </a:defRPr>
            </a:lvl9pPr>
          </a:lstStyle>
          <a:p>
            <a:pPr algn="ctr"/>
            <a:r>
              <a:rPr lang="en-US" altLang="nl-NL" sz="2000" b="0">
                <a:solidFill>
                  <a:srgbClr val="FF0000"/>
                </a:solidFill>
                <a:latin typeface="Fontys Frutiger" panose="00000400000000000000" pitchFamily="2" charset="0"/>
              </a:rPr>
              <a:t>opdracht</a:t>
            </a:r>
            <a:endParaRPr lang="nl-NL" altLang="nl-NL" sz="2000" b="0">
              <a:solidFill>
                <a:srgbClr val="FF0000"/>
              </a:solidFill>
              <a:latin typeface="Fontys Frutiger" panose="00000400000000000000" pitchFamily="2" charset="0"/>
            </a:endParaRPr>
          </a:p>
        </p:txBody>
      </p:sp>
      <p:sp>
        <p:nvSpPr>
          <p:cNvPr id="45067" name="Text Box 11"/>
          <p:cNvSpPr txBox="1">
            <a:spLocks noChangeArrowheads="1"/>
          </p:cNvSpPr>
          <p:nvPr/>
        </p:nvSpPr>
        <p:spPr bwMode="auto">
          <a:xfrm>
            <a:off x="6056313" y="2565400"/>
            <a:ext cx="1608137"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defTabSz="762000">
              <a:defRPr>
                <a:solidFill>
                  <a:schemeClr val="tx1"/>
                </a:solidFill>
                <a:latin typeface="Arial" panose="020B0604020202020204" pitchFamily="34" charset="0"/>
              </a:defRPr>
            </a:lvl1pPr>
            <a:lvl2pPr algn="l" defTabSz="762000">
              <a:defRPr>
                <a:solidFill>
                  <a:schemeClr val="tx1"/>
                </a:solidFill>
                <a:latin typeface="Arial" panose="020B0604020202020204" pitchFamily="34" charset="0"/>
              </a:defRPr>
            </a:lvl2pPr>
            <a:lvl3pPr algn="l" defTabSz="762000">
              <a:defRPr>
                <a:solidFill>
                  <a:schemeClr val="tx1"/>
                </a:solidFill>
                <a:latin typeface="Arial" panose="020B0604020202020204" pitchFamily="34" charset="0"/>
              </a:defRPr>
            </a:lvl3pPr>
            <a:lvl4pPr algn="l" defTabSz="762000">
              <a:defRPr>
                <a:solidFill>
                  <a:schemeClr val="tx1"/>
                </a:solidFill>
                <a:latin typeface="Arial" panose="020B0604020202020204" pitchFamily="34" charset="0"/>
              </a:defRPr>
            </a:lvl4pPr>
            <a:lvl5pPr algn="l" defTabSz="762000">
              <a:defRPr>
                <a:solidFill>
                  <a:schemeClr val="tx1"/>
                </a:solidFill>
                <a:latin typeface="Arial" panose="020B0604020202020204" pitchFamily="34" charset="0"/>
              </a:defRPr>
            </a:lvl5pPr>
            <a:lvl6pPr defTabSz="762000" fontAlgn="base">
              <a:spcBef>
                <a:spcPct val="0"/>
              </a:spcBef>
              <a:spcAft>
                <a:spcPct val="0"/>
              </a:spcAft>
              <a:defRPr>
                <a:solidFill>
                  <a:schemeClr val="tx1"/>
                </a:solidFill>
                <a:latin typeface="Arial" panose="020B0604020202020204" pitchFamily="34" charset="0"/>
              </a:defRPr>
            </a:lvl6pPr>
            <a:lvl7pPr defTabSz="762000" fontAlgn="base">
              <a:spcBef>
                <a:spcPct val="0"/>
              </a:spcBef>
              <a:spcAft>
                <a:spcPct val="0"/>
              </a:spcAft>
              <a:defRPr>
                <a:solidFill>
                  <a:schemeClr val="tx1"/>
                </a:solidFill>
                <a:latin typeface="Arial" panose="020B0604020202020204" pitchFamily="34" charset="0"/>
              </a:defRPr>
            </a:lvl7pPr>
            <a:lvl8pPr defTabSz="762000" fontAlgn="base">
              <a:spcBef>
                <a:spcPct val="0"/>
              </a:spcBef>
              <a:spcAft>
                <a:spcPct val="0"/>
              </a:spcAft>
              <a:defRPr>
                <a:solidFill>
                  <a:schemeClr val="tx1"/>
                </a:solidFill>
                <a:latin typeface="Arial" panose="020B0604020202020204" pitchFamily="34" charset="0"/>
              </a:defRPr>
            </a:lvl8pPr>
            <a:lvl9pPr defTabSz="762000" fontAlgn="base">
              <a:spcBef>
                <a:spcPct val="0"/>
              </a:spcBef>
              <a:spcAft>
                <a:spcPct val="0"/>
              </a:spcAft>
              <a:defRPr>
                <a:solidFill>
                  <a:schemeClr val="tx1"/>
                </a:solidFill>
                <a:latin typeface="Arial" panose="020B0604020202020204" pitchFamily="34" charset="0"/>
              </a:defRPr>
            </a:lvl9pPr>
          </a:lstStyle>
          <a:p>
            <a:pPr algn="ctr"/>
            <a:r>
              <a:rPr lang="en-US" altLang="nl-NL" sz="2000" b="0">
                <a:solidFill>
                  <a:srgbClr val="FF0000"/>
                </a:solidFill>
                <a:latin typeface="Fontys Frutiger" panose="00000400000000000000" pitchFamily="2" charset="0"/>
              </a:rPr>
              <a:t>Kijken naar </a:t>
            </a:r>
          </a:p>
          <a:p>
            <a:pPr algn="ctr"/>
            <a:r>
              <a:rPr lang="en-US" altLang="nl-NL" sz="2000" b="0">
                <a:solidFill>
                  <a:srgbClr val="FF0000"/>
                </a:solidFill>
                <a:latin typeface="Fontys Frutiger" panose="00000400000000000000" pitchFamily="2" charset="0"/>
              </a:rPr>
              <a:t>praktijk</a:t>
            </a:r>
            <a:endParaRPr lang="nl-NL" altLang="nl-NL" sz="2000" b="0">
              <a:solidFill>
                <a:srgbClr val="FF0000"/>
              </a:solidFill>
              <a:latin typeface="Fontys Frutiger" panose="00000400000000000000" pitchFamily="2" charset="0"/>
            </a:endParaRPr>
          </a:p>
        </p:txBody>
      </p:sp>
      <p:sp>
        <p:nvSpPr>
          <p:cNvPr id="45068" name="Text Box 12"/>
          <p:cNvSpPr txBox="1">
            <a:spLocks noChangeArrowheads="1"/>
          </p:cNvSpPr>
          <p:nvPr/>
        </p:nvSpPr>
        <p:spPr bwMode="auto">
          <a:xfrm>
            <a:off x="5932488" y="5300663"/>
            <a:ext cx="17097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defTabSz="762000">
              <a:defRPr>
                <a:solidFill>
                  <a:schemeClr val="tx1"/>
                </a:solidFill>
                <a:latin typeface="Arial" panose="020B0604020202020204" pitchFamily="34" charset="0"/>
              </a:defRPr>
            </a:lvl1pPr>
            <a:lvl2pPr algn="l" defTabSz="762000">
              <a:defRPr>
                <a:solidFill>
                  <a:schemeClr val="tx1"/>
                </a:solidFill>
                <a:latin typeface="Arial" panose="020B0604020202020204" pitchFamily="34" charset="0"/>
              </a:defRPr>
            </a:lvl2pPr>
            <a:lvl3pPr algn="l" defTabSz="762000">
              <a:defRPr>
                <a:solidFill>
                  <a:schemeClr val="tx1"/>
                </a:solidFill>
                <a:latin typeface="Arial" panose="020B0604020202020204" pitchFamily="34" charset="0"/>
              </a:defRPr>
            </a:lvl3pPr>
            <a:lvl4pPr algn="l" defTabSz="762000">
              <a:defRPr>
                <a:solidFill>
                  <a:schemeClr val="tx1"/>
                </a:solidFill>
                <a:latin typeface="Arial" panose="020B0604020202020204" pitchFamily="34" charset="0"/>
              </a:defRPr>
            </a:lvl4pPr>
            <a:lvl5pPr algn="l" defTabSz="762000">
              <a:defRPr>
                <a:solidFill>
                  <a:schemeClr val="tx1"/>
                </a:solidFill>
                <a:latin typeface="Arial" panose="020B0604020202020204" pitchFamily="34" charset="0"/>
              </a:defRPr>
            </a:lvl5pPr>
            <a:lvl6pPr defTabSz="762000" fontAlgn="base">
              <a:spcBef>
                <a:spcPct val="0"/>
              </a:spcBef>
              <a:spcAft>
                <a:spcPct val="0"/>
              </a:spcAft>
              <a:defRPr>
                <a:solidFill>
                  <a:schemeClr val="tx1"/>
                </a:solidFill>
                <a:latin typeface="Arial" panose="020B0604020202020204" pitchFamily="34" charset="0"/>
              </a:defRPr>
            </a:lvl6pPr>
            <a:lvl7pPr defTabSz="762000" fontAlgn="base">
              <a:spcBef>
                <a:spcPct val="0"/>
              </a:spcBef>
              <a:spcAft>
                <a:spcPct val="0"/>
              </a:spcAft>
              <a:defRPr>
                <a:solidFill>
                  <a:schemeClr val="tx1"/>
                </a:solidFill>
                <a:latin typeface="Arial" panose="020B0604020202020204" pitchFamily="34" charset="0"/>
              </a:defRPr>
            </a:lvl7pPr>
            <a:lvl8pPr defTabSz="762000" fontAlgn="base">
              <a:spcBef>
                <a:spcPct val="0"/>
              </a:spcBef>
              <a:spcAft>
                <a:spcPct val="0"/>
              </a:spcAft>
              <a:defRPr>
                <a:solidFill>
                  <a:schemeClr val="tx1"/>
                </a:solidFill>
                <a:latin typeface="Arial" panose="020B0604020202020204" pitchFamily="34" charset="0"/>
              </a:defRPr>
            </a:lvl8pPr>
            <a:lvl9pPr defTabSz="762000" fontAlgn="base">
              <a:spcBef>
                <a:spcPct val="0"/>
              </a:spcBef>
              <a:spcAft>
                <a:spcPct val="0"/>
              </a:spcAft>
              <a:defRPr>
                <a:solidFill>
                  <a:schemeClr val="tx1"/>
                </a:solidFill>
                <a:latin typeface="Arial" panose="020B0604020202020204" pitchFamily="34" charset="0"/>
              </a:defRPr>
            </a:lvl9pPr>
          </a:lstStyle>
          <a:p>
            <a:pPr algn="ctr"/>
            <a:r>
              <a:rPr lang="en-US" altLang="nl-NL" sz="2000" b="0">
                <a:solidFill>
                  <a:srgbClr val="FF0000"/>
                </a:solidFill>
                <a:latin typeface="Fontys Frutiger" panose="00000400000000000000" pitchFamily="2" charset="0"/>
              </a:rPr>
              <a:t>nabespreken</a:t>
            </a:r>
            <a:endParaRPr lang="nl-NL" altLang="nl-NL" sz="2000" b="0">
              <a:solidFill>
                <a:srgbClr val="FF0000"/>
              </a:solidFill>
              <a:latin typeface="Fontys Frutiger" panose="00000400000000000000" pitchFamily="2" charset="0"/>
            </a:endParaRPr>
          </a:p>
        </p:txBody>
      </p:sp>
      <p:sp>
        <p:nvSpPr>
          <p:cNvPr id="45069" name="Text Box 13"/>
          <p:cNvSpPr txBox="1">
            <a:spLocks noChangeArrowheads="1"/>
          </p:cNvSpPr>
          <p:nvPr/>
        </p:nvSpPr>
        <p:spPr bwMode="auto">
          <a:xfrm>
            <a:off x="1233488" y="5300663"/>
            <a:ext cx="8747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defTabSz="762000">
              <a:defRPr>
                <a:solidFill>
                  <a:schemeClr val="tx1"/>
                </a:solidFill>
                <a:latin typeface="Arial" panose="020B0604020202020204" pitchFamily="34" charset="0"/>
              </a:defRPr>
            </a:lvl1pPr>
            <a:lvl2pPr algn="l" defTabSz="762000">
              <a:defRPr>
                <a:solidFill>
                  <a:schemeClr val="tx1"/>
                </a:solidFill>
                <a:latin typeface="Arial" panose="020B0604020202020204" pitchFamily="34" charset="0"/>
              </a:defRPr>
            </a:lvl2pPr>
            <a:lvl3pPr algn="l" defTabSz="762000">
              <a:defRPr>
                <a:solidFill>
                  <a:schemeClr val="tx1"/>
                </a:solidFill>
                <a:latin typeface="Arial" panose="020B0604020202020204" pitchFamily="34" charset="0"/>
              </a:defRPr>
            </a:lvl3pPr>
            <a:lvl4pPr algn="l" defTabSz="762000">
              <a:defRPr>
                <a:solidFill>
                  <a:schemeClr val="tx1"/>
                </a:solidFill>
                <a:latin typeface="Arial" panose="020B0604020202020204" pitchFamily="34" charset="0"/>
              </a:defRPr>
            </a:lvl4pPr>
            <a:lvl5pPr algn="l" defTabSz="762000">
              <a:defRPr>
                <a:solidFill>
                  <a:schemeClr val="tx1"/>
                </a:solidFill>
                <a:latin typeface="Arial" panose="020B0604020202020204" pitchFamily="34" charset="0"/>
              </a:defRPr>
            </a:lvl5pPr>
            <a:lvl6pPr defTabSz="762000" fontAlgn="base">
              <a:spcBef>
                <a:spcPct val="0"/>
              </a:spcBef>
              <a:spcAft>
                <a:spcPct val="0"/>
              </a:spcAft>
              <a:defRPr>
                <a:solidFill>
                  <a:schemeClr val="tx1"/>
                </a:solidFill>
                <a:latin typeface="Arial" panose="020B0604020202020204" pitchFamily="34" charset="0"/>
              </a:defRPr>
            </a:lvl6pPr>
            <a:lvl7pPr defTabSz="762000" fontAlgn="base">
              <a:spcBef>
                <a:spcPct val="0"/>
              </a:spcBef>
              <a:spcAft>
                <a:spcPct val="0"/>
              </a:spcAft>
              <a:defRPr>
                <a:solidFill>
                  <a:schemeClr val="tx1"/>
                </a:solidFill>
                <a:latin typeface="Arial" panose="020B0604020202020204" pitchFamily="34" charset="0"/>
              </a:defRPr>
            </a:lvl7pPr>
            <a:lvl8pPr defTabSz="762000" fontAlgn="base">
              <a:spcBef>
                <a:spcPct val="0"/>
              </a:spcBef>
              <a:spcAft>
                <a:spcPct val="0"/>
              </a:spcAft>
              <a:defRPr>
                <a:solidFill>
                  <a:schemeClr val="tx1"/>
                </a:solidFill>
                <a:latin typeface="Arial" panose="020B0604020202020204" pitchFamily="34" charset="0"/>
              </a:defRPr>
            </a:lvl8pPr>
            <a:lvl9pPr defTabSz="762000" fontAlgn="base">
              <a:spcBef>
                <a:spcPct val="0"/>
              </a:spcBef>
              <a:spcAft>
                <a:spcPct val="0"/>
              </a:spcAft>
              <a:defRPr>
                <a:solidFill>
                  <a:schemeClr val="tx1"/>
                </a:solidFill>
                <a:latin typeface="Arial" panose="020B0604020202020204" pitchFamily="34" charset="0"/>
              </a:defRPr>
            </a:lvl9pPr>
          </a:lstStyle>
          <a:p>
            <a:pPr algn="ctr"/>
            <a:r>
              <a:rPr lang="en-US" altLang="nl-NL" sz="2000" b="0">
                <a:solidFill>
                  <a:srgbClr val="FF0000"/>
                </a:solidFill>
                <a:latin typeface="Fontys Frutiger" panose="00000400000000000000" pitchFamily="2" charset="0"/>
              </a:rPr>
              <a:t>uitleg</a:t>
            </a:r>
            <a:endParaRPr lang="nl-NL" altLang="nl-NL" sz="2000" b="0">
              <a:solidFill>
                <a:srgbClr val="FF0000"/>
              </a:solidFill>
              <a:latin typeface="Fontys Frutiger" panose="00000400000000000000" pitchFamily="2" charset="0"/>
            </a:endParaRPr>
          </a:p>
        </p:txBody>
      </p:sp>
    </p:spTree>
    <p:extLst>
      <p:ext uri="{BB962C8B-B14F-4D97-AF65-F5344CB8AC3E}">
        <p14:creationId xmlns:p14="http://schemas.microsoft.com/office/powerpoint/2010/main" val="3457633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1979613" y="260350"/>
            <a:ext cx="6264275" cy="50482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nl-NL" altLang="nl-NL"/>
              <a:t>Start bij 4 =  oefen-aanpak</a:t>
            </a:r>
          </a:p>
        </p:txBody>
      </p:sp>
      <p:sp>
        <p:nvSpPr>
          <p:cNvPr id="46083" name="Rectangle 3"/>
          <p:cNvSpPr>
            <a:spLocks noGrp="1" noChangeArrowheads="1"/>
          </p:cNvSpPr>
          <p:nvPr>
            <p:ph type="body" idx="1"/>
          </p:nvPr>
        </p:nvSpPr>
        <p:spPr bwMode="auto">
          <a:xfrm>
            <a:off x="468313" y="2060575"/>
            <a:ext cx="7488237" cy="4525963"/>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4">
              <a:buFontTx/>
              <a:buNone/>
            </a:pPr>
            <a:r>
              <a:rPr lang="nl-NL" altLang="nl-NL"/>
              <a:t>			</a:t>
            </a:r>
            <a:r>
              <a:rPr lang="nl-NL" altLang="nl-NL">
                <a:solidFill>
                  <a:srgbClr val="000000"/>
                </a:solidFill>
              </a:rPr>
              <a:t>1.concreet</a:t>
            </a:r>
          </a:p>
          <a:p>
            <a:pPr lvl="4">
              <a:buFontTx/>
              <a:buNone/>
            </a:pPr>
            <a:r>
              <a:rPr lang="nl-NL" altLang="nl-NL">
                <a:solidFill>
                  <a:srgbClr val="000000"/>
                </a:solidFill>
              </a:rPr>
              <a:t>			ervaren</a:t>
            </a:r>
            <a:r>
              <a:rPr lang="nl-NL" altLang="nl-NL"/>
              <a:t>                                            </a:t>
            </a:r>
            <a:endParaRPr lang="en-US" altLang="nl-NL">
              <a:solidFill>
                <a:srgbClr val="FF0000"/>
              </a:solidFill>
            </a:endParaRPr>
          </a:p>
          <a:p>
            <a:pPr lvl="4">
              <a:buFontTx/>
              <a:buNone/>
            </a:pPr>
            <a:endParaRPr lang="nl-NL" altLang="nl-NL">
              <a:solidFill>
                <a:srgbClr val="FF0000"/>
              </a:solidFill>
            </a:endParaRPr>
          </a:p>
          <a:p>
            <a:pPr lvl="4">
              <a:buFontTx/>
              <a:buNone/>
            </a:pPr>
            <a:r>
              <a:rPr lang="nl-NL" altLang="nl-NL"/>
              <a:t>	</a:t>
            </a:r>
            <a:r>
              <a:rPr lang="nl-NL" altLang="nl-NL">
                <a:solidFill>
                  <a:schemeClr val="hlink"/>
                </a:solidFill>
              </a:rPr>
              <a:t>Doener</a:t>
            </a:r>
            <a:r>
              <a:rPr lang="nl-NL" altLang="nl-NL"/>
              <a:t>	           </a:t>
            </a:r>
            <a:r>
              <a:rPr lang="nl-NL" altLang="nl-NL">
                <a:solidFill>
                  <a:schemeClr val="hlink"/>
                </a:solidFill>
              </a:rPr>
              <a:t>Beschouwer</a:t>
            </a:r>
          </a:p>
          <a:p>
            <a:pPr lvl="4">
              <a:buFontTx/>
              <a:buNone/>
            </a:pPr>
            <a:endParaRPr lang="nl-NL" altLang="nl-NL">
              <a:solidFill>
                <a:schemeClr val="hlink"/>
              </a:solidFill>
            </a:endParaRPr>
          </a:p>
          <a:p>
            <a:pPr lvl="1">
              <a:buFont typeface="Arial" panose="020B0604020202020204" pitchFamily="34" charset="0"/>
              <a:buNone/>
            </a:pPr>
            <a:r>
              <a:rPr lang="nl-NL" altLang="nl-NL" sz="1800"/>
              <a:t>4. Actief							2.Reflectief</a:t>
            </a:r>
          </a:p>
          <a:p>
            <a:pPr lvl="1">
              <a:buFont typeface="Arial" panose="020B0604020202020204" pitchFamily="34" charset="0"/>
              <a:buNone/>
            </a:pPr>
            <a:r>
              <a:rPr lang="nl-NL" altLang="nl-NL" sz="1800"/>
              <a:t>Experimenteren						observeren</a:t>
            </a:r>
          </a:p>
          <a:p>
            <a:pPr lvl="4">
              <a:buFontTx/>
              <a:buNone/>
            </a:pPr>
            <a:r>
              <a:rPr lang="nl-NL" altLang="nl-NL"/>
              <a:t>	 </a:t>
            </a:r>
            <a:r>
              <a:rPr lang="nl-NL" altLang="nl-NL">
                <a:solidFill>
                  <a:schemeClr val="hlink"/>
                </a:solidFill>
              </a:rPr>
              <a:t>Beslisser</a:t>
            </a:r>
            <a:r>
              <a:rPr lang="nl-NL" altLang="nl-NL"/>
              <a:t> 	</a:t>
            </a:r>
            <a:r>
              <a:rPr lang="nl-NL" altLang="nl-NL">
                <a:solidFill>
                  <a:schemeClr val="hlink"/>
                </a:solidFill>
              </a:rPr>
              <a:t>Denker</a:t>
            </a:r>
          </a:p>
          <a:p>
            <a:pPr lvl="4">
              <a:buFontTx/>
              <a:buNone/>
            </a:pPr>
            <a:endParaRPr lang="nl-NL" altLang="nl-NL">
              <a:solidFill>
                <a:schemeClr val="hlink"/>
              </a:solidFill>
            </a:endParaRPr>
          </a:p>
          <a:p>
            <a:pPr lvl="4">
              <a:buFontTx/>
              <a:buNone/>
            </a:pPr>
            <a:endParaRPr lang="nl-NL" altLang="nl-NL"/>
          </a:p>
          <a:p>
            <a:pPr lvl="4">
              <a:buFontTx/>
              <a:buNone/>
            </a:pPr>
            <a:r>
              <a:rPr lang="nl-NL" altLang="nl-NL"/>
              <a:t>			</a:t>
            </a:r>
            <a:r>
              <a:rPr lang="nl-NL" altLang="nl-NL">
                <a:solidFill>
                  <a:srgbClr val="000000"/>
                </a:solidFill>
              </a:rPr>
              <a:t>3. abstracte</a:t>
            </a:r>
          </a:p>
          <a:p>
            <a:pPr lvl="4">
              <a:buFontTx/>
              <a:buNone/>
            </a:pPr>
            <a:r>
              <a:rPr lang="nl-NL" altLang="nl-NL">
                <a:solidFill>
                  <a:srgbClr val="000000"/>
                </a:solidFill>
              </a:rPr>
              <a:t>		         begripsvorming</a:t>
            </a:r>
          </a:p>
        </p:txBody>
      </p:sp>
      <p:sp>
        <p:nvSpPr>
          <p:cNvPr id="46084" name="Line 4"/>
          <p:cNvSpPr>
            <a:spLocks noChangeShapeType="1"/>
          </p:cNvSpPr>
          <p:nvPr/>
        </p:nvSpPr>
        <p:spPr bwMode="auto">
          <a:xfrm>
            <a:off x="4067175" y="2852738"/>
            <a:ext cx="0" cy="2735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6085" name="Line 5"/>
          <p:cNvSpPr>
            <a:spLocks noChangeShapeType="1"/>
          </p:cNvSpPr>
          <p:nvPr/>
        </p:nvSpPr>
        <p:spPr bwMode="auto">
          <a:xfrm>
            <a:off x="2124075" y="4076700"/>
            <a:ext cx="4032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6086" name="Line 6"/>
          <p:cNvSpPr>
            <a:spLocks noChangeShapeType="1"/>
          </p:cNvSpPr>
          <p:nvPr/>
        </p:nvSpPr>
        <p:spPr bwMode="auto">
          <a:xfrm>
            <a:off x="4859338" y="2276475"/>
            <a:ext cx="1944687" cy="144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6087" name="Line 7"/>
          <p:cNvSpPr>
            <a:spLocks noChangeShapeType="1"/>
          </p:cNvSpPr>
          <p:nvPr/>
        </p:nvSpPr>
        <p:spPr bwMode="auto">
          <a:xfrm flipH="1">
            <a:off x="5076825" y="4652963"/>
            <a:ext cx="1655763" cy="1296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6088" name="Line 8"/>
          <p:cNvSpPr>
            <a:spLocks noChangeShapeType="1"/>
          </p:cNvSpPr>
          <p:nvPr/>
        </p:nvSpPr>
        <p:spPr bwMode="auto">
          <a:xfrm flipH="1" flipV="1">
            <a:off x="1547813" y="4508500"/>
            <a:ext cx="1873250" cy="15128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6089" name="Line 9"/>
          <p:cNvSpPr>
            <a:spLocks noChangeShapeType="1"/>
          </p:cNvSpPr>
          <p:nvPr/>
        </p:nvSpPr>
        <p:spPr bwMode="auto">
          <a:xfrm flipV="1">
            <a:off x="1403350" y="2349500"/>
            <a:ext cx="2016125" cy="1511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6090" name="Text Box 10"/>
          <p:cNvSpPr txBox="1">
            <a:spLocks noChangeArrowheads="1"/>
          </p:cNvSpPr>
          <p:nvPr/>
        </p:nvSpPr>
        <p:spPr bwMode="auto">
          <a:xfrm>
            <a:off x="1042988" y="2708275"/>
            <a:ext cx="1257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defTabSz="762000">
              <a:defRPr>
                <a:solidFill>
                  <a:schemeClr val="tx1"/>
                </a:solidFill>
                <a:latin typeface="Arial" panose="020B0604020202020204" pitchFamily="34" charset="0"/>
              </a:defRPr>
            </a:lvl1pPr>
            <a:lvl2pPr algn="l" defTabSz="762000">
              <a:defRPr>
                <a:solidFill>
                  <a:schemeClr val="tx1"/>
                </a:solidFill>
                <a:latin typeface="Arial" panose="020B0604020202020204" pitchFamily="34" charset="0"/>
              </a:defRPr>
            </a:lvl2pPr>
            <a:lvl3pPr algn="l" defTabSz="762000">
              <a:defRPr>
                <a:solidFill>
                  <a:schemeClr val="tx1"/>
                </a:solidFill>
                <a:latin typeface="Arial" panose="020B0604020202020204" pitchFamily="34" charset="0"/>
              </a:defRPr>
            </a:lvl3pPr>
            <a:lvl4pPr algn="l" defTabSz="762000">
              <a:defRPr>
                <a:solidFill>
                  <a:schemeClr val="tx1"/>
                </a:solidFill>
                <a:latin typeface="Arial" panose="020B0604020202020204" pitchFamily="34" charset="0"/>
              </a:defRPr>
            </a:lvl4pPr>
            <a:lvl5pPr algn="l" defTabSz="762000">
              <a:defRPr>
                <a:solidFill>
                  <a:schemeClr val="tx1"/>
                </a:solidFill>
                <a:latin typeface="Arial" panose="020B0604020202020204" pitchFamily="34" charset="0"/>
              </a:defRPr>
            </a:lvl5pPr>
            <a:lvl6pPr defTabSz="762000" fontAlgn="base">
              <a:spcBef>
                <a:spcPct val="0"/>
              </a:spcBef>
              <a:spcAft>
                <a:spcPct val="0"/>
              </a:spcAft>
              <a:defRPr>
                <a:solidFill>
                  <a:schemeClr val="tx1"/>
                </a:solidFill>
                <a:latin typeface="Arial" panose="020B0604020202020204" pitchFamily="34" charset="0"/>
              </a:defRPr>
            </a:lvl6pPr>
            <a:lvl7pPr defTabSz="762000" fontAlgn="base">
              <a:spcBef>
                <a:spcPct val="0"/>
              </a:spcBef>
              <a:spcAft>
                <a:spcPct val="0"/>
              </a:spcAft>
              <a:defRPr>
                <a:solidFill>
                  <a:schemeClr val="tx1"/>
                </a:solidFill>
                <a:latin typeface="Arial" panose="020B0604020202020204" pitchFamily="34" charset="0"/>
              </a:defRPr>
            </a:lvl7pPr>
            <a:lvl8pPr defTabSz="762000" fontAlgn="base">
              <a:spcBef>
                <a:spcPct val="0"/>
              </a:spcBef>
              <a:spcAft>
                <a:spcPct val="0"/>
              </a:spcAft>
              <a:defRPr>
                <a:solidFill>
                  <a:schemeClr val="tx1"/>
                </a:solidFill>
                <a:latin typeface="Arial" panose="020B0604020202020204" pitchFamily="34" charset="0"/>
              </a:defRPr>
            </a:lvl8pPr>
            <a:lvl9pPr defTabSz="762000" fontAlgn="base">
              <a:spcBef>
                <a:spcPct val="0"/>
              </a:spcBef>
              <a:spcAft>
                <a:spcPct val="0"/>
              </a:spcAft>
              <a:defRPr>
                <a:solidFill>
                  <a:schemeClr val="tx1"/>
                </a:solidFill>
                <a:latin typeface="Arial" panose="020B0604020202020204" pitchFamily="34" charset="0"/>
              </a:defRPr>
            </a:lvl9pPr>
          </a:lstStyle>
          <a:p>
            <a:pPr algn="ctr"/>
            <a:r>
              <a:rPr lang="en-US" altLang="nl-NL" sz="2000" b="0">
                <a:solidFill>
                  <a:srgbClr val="FF0000"/>
                </a:solidFill>
                <a:latin typeface="Fontys Frutiger" panose="00000400000000000000" pitchFamily="2" charset="0"/>
              </a:rPr>
              <a:t>opdracht</a:t>
            </a:r>
            <a:endParaRPr lang="nl-NL" altLang="nl-NL" sz="2000" b="0">
              <a:solidFill>
                <a:srgbClr val="FF0000"/>
              </a:solidFill>
              <a:latin typeface="Fontys Frutiger" panose="00000400000000000000" pitchFamily="2" charset="0"/>
            </a:endParaRPr>
          </a:p>
        </p:txBody>
      </p:sp>
      <p:sp>
        <p:nvSpPr>
          <p:cNvPr id="46091" name="Text Box 11"/>
          <p:cNvSpPr txBox="1">
            <a:spLocks noChangeArrowheads="1"/>
          </p:cNvSpPr>
          <p:nvPr/>
        </p:nvSpPr>
        <p:spPr bwMode="auto">
          <a:xfrm>
            <a:off x="6056313" y="2565400"/>
            <a:ext cx="1608137"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defTabSz="762000">
              <a:defRPr>
                <a:solidFill>
                  <a:schemeClr val="tx1"/>
                </a:solidFill>
                <a:latin typeface="Arial" panose="020B0604020202020204" pitchFamily="34" charset="0"/>
              </a:defRPr>
            </a:lvl1pPr>
            <a:lvl2pPr algn="l" defTabSz="762000">
              <a:defRPr>
                <a:solidFill>
                  <a:schemeClr val="tx1"/>
                </a:solidFill>
                <a:latin typeface="Arial" panose="020B0604020202020204" pitchFamily="34" charset="0"/>
              </a:defRPr>
            </a:lvl2pPr>
            <a:lvl3pPr algn="l" defTabSz="762000">
              <a:defRPr>
                <a:solidFill>
                  <a:schemeClr val="tx1"/>
                </a:solidFill>
                <a:latin typeface="Arial" panose="020B0604020202020204" pitchFamily="34" charset="0"/>
              </a:defRPr>
            </a:lvl3pPr>
            <a:lvl4pPr algn="l" defTabSz="762000">
              <a:defRPr>
                <a:solidFill>
                  <a:schemeClr val="tx1"/>
                </a:solidFill>
                <a:latin typeface="Arial" panose="020B0604020202020204" pitchFamily="34" charset="0"/>
              </a:defRPr>
            </a:lvl4pPr>
            <a:lvl5pPr algn="l" defTabSz="762000">
              <a:defRPr>
                <a:solidFill>
                  <a:schemeClr val="tx1"/>
                </a:solidFill>
                <a:latin typeface="Arial" panose="020B0604020202020204" pitchFamily="34" charset="0"/>
              </a:defRPr>
            </a:lvl5pPr>
            <a:lvl6pPr defTabSz="762000" fontAlgn="base">
              <a:spcBef>
                <a:spcPct val="0"/>
              </a:spcBef>
              <a:spcAft>
                <a:spcPct val="0"/>
              </a:spcAft>
              <a:defRPr>
                <a:solidFill>
                  <a:schemeClr val="tx1"/>
                </a:solidFill>
                <a:latin typeface="Arial" panose="020B0604020202020204" pitchFamily="34" charset="0"/>
              </a:defRPr>
            </a:lvl6pPr>
            <a:lvl7pPr defTabSz="762000" fontAlgn="base">
              <a:spcBef>
                <a:spcPct val="0"/>
              </a:spcBef>
              <a:spcAft>
                <a:spcPct val="0"/>
              </a:spcAft>
              <a:defRPr>
                <a:solidFill>
                  <a:schemeClr val="tx1"/>
                </a:solidFill>
                <a:latin typeface="Arial" panose="020B0604020202020204" pitchFamily="34" charset="0"/>
              </a:defRPr>
            </a:lvl7pPr>
            <a:lvl8pPr defTabSz="762000" fontAlgn="base">
              <a:spcBef>
                <a:spcPct val="0"/>
              </a:spcBef>
              <a:spcAft>
                <a:spcPct val="0"/>
              </a:spcAft>
              <a:defRPr>
                <a:solidFill>
                  <a:schemeClr val="tx1"/>
                </a:solidFill>
                <a:latin typeface="Arial" panose="020B0604020202020204" pitchFamily="34" charset="0"/>
              </a:defRPr>
            </a:lvl8pPr>
            <a:lvl9pPr defTabSz="762000" fontAlgn="base">
              <a:spcBef>
                <a:spcPct val="0"/>
              </a:spcBef>
              <a:spcAft>
                <a:spcPct val="0"/>
              </a:spcAft>
              <a:defRPr>
                <a:solidFill>
                  <a:schemeClr val="tx1"/>
                </a:solidFill>
                <a:latin typeface="Arial" panose="020B0604020202020204" pitchFamily="34" charset="0"/>
              </a:defRPr>
            </a:lvl9pPr>
          </a:lstStyle>
          <a:p>
            <a:pPr algn="ctr"/>
            <a:r>
              <a:rPr lang="en-US" altLang="nl-NL" sz="2000" b="0">
                <a:solidFill>
                  <a:srgbClr val="FF0000"/>
                </a:solidFill>
                <a:latin typeface="Fontys Frutiger" panose="00000400000000000000" pitchFamily="2" charset="0"/>
              </a:rPr>
              <a:t>Kijken naar </a:t>
            </a:r>
          </a:p>
          <a:p>
            <a:pPr algn="ctr"/>
            <a:r>
              <a:rPr lang="en-US" altLang="nl-NL" sz="2000" b="0">
                <a:solidFill>
                  <a:srgbClr val="FF0000"/>
                </a:solidFill>
                <a:latin typeface="Fontys Frutiger" panose="00000400000000000000" pitchFamily="2" charset="0"/>
              </a:rPr>
              <a:t>praktijk</a:t>
            </a:r>
            <a:endParaRPr lang="nl-NL" altLang="nl-NL" sz="2000" b="0">
              <a:solidFill>
                <a:srgbClr val="FF0000"/>
              </a:solidFill>
              <a:latin typeface="Fontys Frutiger" panose="00000400000000000000" pitchFamily="2" charset="0"/>
            </a:endParaRPr>
          </a:p>
        </p:txBody>
      </p:sp>
      <p:sp>
        <p:nvSpPr>
          <p:cNvPr id="46092" name="Text Box 12"/>
          <p:cNvSpPr txBox="1">
            <a:spLocks noChangeArrowheads="1"/>
          </p:cNvSpPr>
          <p:nvPr/>
        </p:nvSpPr>
        <p:spPr bwMode="auto">
          <a:xfrm>
            <a:off x="5932488" y="5300663"/>
            <a:ext cx="17097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defTabSz="762000">
              <a:defRPr>
                <a:solidFill>
                  <a:schemeClr val="tx1"/>
                </a:solidFill>
                <a:latin typeface="Arial" panose="020B0604020202020204" pitchFamily="34" charset="0"/>
              </a:defRPr>
            </a:lvl1pPr>
            <a:lvl2pPr algn="l" defTabSz="762000">
              <a:defRPr>
                <a:solidFill>
                  <a:schemeClr val="tx1"/>
                </a:solidFill>
                <a:latin typeface="Arial" panose="020B0604020202020204" pitchFamily="34" charset="0"/>
              </a:defRPr>
            </a:lvl2pPr>
            <a:lvl3pPr algn="l" defTabSz="762000">
              <a:defRPr>
                <a:solidFill>
                  <a:schemeClr val="tx1"/>
                </a:solidFill>
                <a:latin typeface="Arial" panose="020B0604020202020204" pitchFamily="34" charset="0"/>
              </a:defRPr>
            </a:lvl3pPr>
            <a:lvl4pPr algn="l" defTabSz="762000">
              <a:defRPr>
                <a:solidFill>
                  <a:schemeClr val="tx1"/>
                </a:solidFill>
                <a:latin typeface="Arial" panose="020B0604020202020204" pitchFamily="34" charset="0"/>
              </a:defRPr>
            </a:lvl4pPr>
            <a:lvl5pPr algn="l" defTabSz="762000">
              <a:defRPr>
                <a:solidFill>
                  <a:schemeClr val="tx1"/>
                </a:solidFill>
                <a:latin typeface="Arial" panose="020B0604020202020204" pitchFamily="34" charset="0"/>
              </a:defRPr>
            </a:lvl5pPr>
            <a:lvl6pPr defTabSz="762000" fontAlgn="base">
              <a:spcBef>
                <a:spcPct val="0"/>
              </a:spcBef>
              <a:spcAft>
                <a:spcPct val="0"/>
              </a:spcAft>
              <a:defRPr>
                <a:solidFill>
                  <a:schemeClr val="tx1"/>
                </a:solidFill>
                <a:latin typeface="Arial" panose="020B0604020202020204" pitchFamily="34" charset="0"/>
              </a:defRPr>
            </a:lvl6pPr>
            <a:lvl7pPr defTabSz="762000" fontAlgn="base">
              <a:spcBef>
                <a:spcPct val="0"/>
              </a:spcBef>
              <a:spcAft>
                <a:spcPct val="0"/>
              </a:spcAft>
              <a:defRPr>
                <a:solidFill>
                  <a:schemeClr val="tx1"/>
                </a:solidFill>
                <a:latin typeface="Arial" panose="020B0604020202020204" pitchFamily="34" charset="0"/>
              </a:defRPr>
            </a:lvl7pPr>
            <a:lvl8pPr defTabSz="762000" fontAlgn="base">
              <a:spcBef>
                <a:spcPct val="0"/>
              </a:spcBef>
              <a:spcAft>
                <a:spcPct val="0"/>
              </a:spcAft>
              <a:defRPr>
                <a:solidFill>
                  <a:schemeClr val="tx1"/>
                </a:solidFill>
                <a:latin typeface="Arial" panose="020B0604020202020204" pitchFamily="34" charset="0"/>
              </a:defRPr>
            </a:lvl8pPr>
            <a:lvl9pPr defTabSz="762000" fontAlgn="base">
              <a:spcBef>
                <a:spcPct val="0"/>
              </a:spcBef>
              <a:spcAft>
                <a:spcPct val="0"/>
              </a:spcAft>
              <a:defRPr>
                <a:solidFill>
                  <a:schemeClr val="tx1"/>
                </a:solidFill>
                <a:latin typeface="Arial" panose="020B0604020202020204" pitchFamily="34" charset="0"/>
              </a:defRPr>
            </a:lvl9pPr>
          </a:lstStyle>
          <a:p>
            <a:pPr algn="ctr"/>
            <a:r>
              <a:rPr lang="en-US" altLang="nl-NL" sz="2000" b="0">
                <a:solidFill>
                  <a:srgbClr val="FF0000"/>
                </a:solidFill>
                <a:latin typeface="Fontys Frutiger" panose="00000400000000000000" pitchFamily="2" charset="0"/>
              </a:rPr>
              <a:t>nabespreken</a:t>
            </a:r>
            <a:endParaRPr lang="nl-NL" altLang="nl-NL" sz="2000" b="0">
              <a:solidFill>
                <a:srgbClr val="FF0000"/>
              </a:solidFill>
              <a:latin typeface="Fontys Frutiger" panose="00000400000000000000" pitchFamily="2" charset="0"/>
            </a:endParaRPr>
          </a:p>
        </p:txBody>
      </p:sp>
      <p:sp>
        <p:nvSpPr>
          <p:cNvPr id="46093" name="Text Box 13"/>
          <p:cNvSpPr txBox="1">
            <a:spLocks noChangeArrowheads="1"/>
          </p:cNvSpPr>
          <p:nvPr/>
        </p:nvSpPr>
        <p:spPr bwMode="auto">
          <a:xfrm>
            <a:off x="1233488" y="5300663"/>
            <a:ext cx="8747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defTabSz="762000">
              <a:defRPr>
                <a:solidFill>
                  <a:schemeClr val="tx1"/>
                </a:solidFill>
                <a:latin typeface="Arial" panose="020B0604020202020204" pitchFamily="34" charset="0"/>
              </a:defRPr>
            </a:lvl1pPr>
            <a:lvl2pPr algn="l" defTabSz="762000">
              <a:defRPr>
                <a:solidFill>
                  <a:schemeClr val="tx1"/>
                </a:solidFill>
                <a:latin typeface="Arial" panose="020B0604020202020204" pitchFamily="34" charset="0"/>
              </a:defRPr>
            </a:lvl2pPr>
            <a:lvl3pPr algn="l" defTabSz="762000">
              <a:defRPr>
                <a:solidFill>
                  <a:schemeClr val="tx1"/>
                </a:solidFill>
                <a:latin typeface="Arial" panose="020B0604020202020204" pitchFamily="34" charset="0"/>
              </a:defRPr>
            </a:lvl3pPr>
            <a:lvl4pPr algn="l" defTabSz="762000">
              <a:defRPr>
                <a:solidFill>
                  <a:schemeClr val="tx1"/>
                </a:solidFill>
                <a:latin typeface="Arial" panose="020B0604020202020204" pitchFamily="34" charset="0"/>
              </a:defRPr>
            </a:lvl4pPr>
            <a:lvl5pPr algn="l" defTabSz="762000">
              <a:defRPr>
                <a:solidFill>
                  <a:schemeClr val="tx1"/>
                </a:solidFill>
                <a:latin typeface="Arial" panose="020B0604020202020204" pitchFamily="34" charset="0"/>
              </a:defRPr>
            </a:lvl5pPr>
            <a:lvl6pPr defTabSz="762000" fontAlgn="base">
              <a:spcBef>
                <a:spcPct val="0"/>
              </a:spcBef>
              <a:spcAft>
                <a:spcPct val="0"/>
              </a:spcAft>
              <a:defRPr>
                <a:solidFill>
                  <a:schemeClr val="tx1"/>
                </a:solidFill>
                <a:latin typeface="Arial" panose="020B0604020202020204" pitchFamily="34" charset="0"/>
              </a:defRPr>
            </a:lvl6pPr>
            <a:lvl7pPr defTabSz="762000" fontAlgn="base">
              <a:spcBef>
                <a:spcPct val="0"/>
              </a:spcBef>
              <a:spcAft>
                <a:spcPct val="0"/>
              </a:spcAft>
              <a:defRPr>
                <a:solidFill>
                  <a:schemeClr val="tx1"/>
                </a:solidFill>
                <a:latin typeface="Arial" panose="020B0604020202020204" pitchFamily="34" charset="0"/>
              </a:defRPr>
            </a:lvl7pPr>
            <a:lvl8pPr defTabSz="762000" fontAlgn="base">
              <a:spcBef>
                <a:spcPct val="0"/>
              </a:spcBef>
              <a:spcAft>
                <a:spcPct val="0"/>
              </a:spcAft>
              <a:defRPr>
                <a:solidFill>
                  <a:schemeClr val="tx1"/>
                </a:solidFill>
                <a:latin typeface="Arial" panose="020B0604020202020204" pitchFamily="34" charset="0"/>
              </a:defRPr>
            </a:lvl8pPr>
            <a:lvl9pPr defTabSz="762000" fontAlgn="base">
              <a:spcBef>
                <a:spcPct val="0"/>
              </a:spcBef>
              <a:spcAft>
                <a:spcPct val="0"/>
              </a:spcAft>
              <a:defRPr>
                <a:solidFill>
                  <a:schemeClr val="tx1"/>
                </a:solidFill>
                <a:latin typeface="Arial" panose="020B0604020202020204" pitchFamily="34" charset="0"/>
              </a:defRPr>
            </a:lvl9pPr>
          </a:lstStyle>
          <a:p>
            <a:pPr algn="ctr"/>
            <a:r>
              <a:rPr lang="en-US" altLang="nl-NL" sz="2000" b="0">
                <a:solidFill>
                  <a:srgbClr val="FF0000"/>
                </a:solidFill>
                <a:latin typeface="Fontys Frutiger" panose="00000400000000000000" pitchFamily="2" charset="0"/>
              </a:rPr>
              <a:t>uitleg</a:t>
            </a:r>
            <a:endParaRPr lang="nl-NL" altLang="nl-NL" sz="2000" b="0">
              <a:solidFill>
                <a:srgbClr val="FF0000"/>
              </a:solidFill>
              <a:latin typeface="Fontys Frutiger" panose="00000400000000000000" pitchFamily="2" charset="0"/>
            </a:endParaRPr>
          </a:p>
        </p:txBody>
      </p:sp>
    </p:spTree>
    <p:extLst>
      <p:ext uri="{BB962C8B-B14F-4D97-AF65-F5344CB8AC3E}">
        <p14:creationId xmlns:p14="http://schemas.microsoft.com/office/powerpoint/2010/main" val="4109025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Leerstijlen - </a:t>
            </a:r>
            <a:r>
              <a:rPr lang="nl-NL" dirty="0" err="1" smtClean="0"/>
              <a:t>Oosterheert</a:t>
            </a:r>
            <a:endParaRPr lang="nl-NL" dirty="0"/>
          </a:p>
        </p:txBody>
      </p:sp>
      <p:sp>
        <p:nvSpPr>
          <p:cNvPr id="3" name="Tijdelijke aanduiding voor inhoud 2"/>
          <p:cNvSpPr>
            <a:spLocks noGrp="1"/>
          </p:cNvSpPr>
          <p:nvPr>
            <p:ph idx="1"/>
          </p:nvPr>
        </p:nvSpPr>
        <p:spPr/>
        <p:txBody>
          <a:bodyPr/>
          <a:lstStyle/>
          <a:p>
            <a:endParaRPr lang="nl-NL" b="1" dirty="0" smtClean="0"/>
          </a:p>
          <a:p>
            <a:r>
              <a:rPr lang="nl-NL" sz="2400" b="1" dirty="0" smtClean="0"/>
              <a:t>Jij leert ook!</a:t>
            </a:r>
          </a:p>
          <a:p>
            <a:r>
              <a:rPr lang="nl-NL" sz="2400" b="1" dirty="0" smtClean="0"/>
              <a:t>Jij leert onderwijzen</a:t>
            </a:r>
          </a:p>
          <a:p>
            <a:endParaRPr lang="nl-NL" sz="2400" b="1" dirty="0" smtClean="0"/>
          </a:p>
          <a:p>
            <a:r>
              <a:rPr lang="nl-NL" sz="2400" b="1" dirty="0" smtClean="0"/>
              <a:t>Vier manieren van </a:t>
            </a:r>
          </a:p>
          <a:p>
            <a:r>
              <a:rPr lang="nl-NL" sz="2400" b="1" dirty="0" smtClean="0"/>
              <a:t>leren onderwijzen van </a:t>
            </a:r>
          </a:p>
          <a:p>
            <a:r>
              <a:rPr lang="nl-NL" sz="2400" b="1" dirty="0" err="1" smtClean="0"/>
              <a:t>Oosterheert</a:t>
            </a:r>
            <a:endParaRPr lang="nl-NL" sz="2400" b="1" dirty="0" smtClean="0"/>
          </a:p>
          <a:p>
            <a:endParaRPr lang="nl-NL" sz="2400" b="1" dirty="0" smtClean="0"/>
          </a:p>
          <a:p>
            <a:endParaRPr lang="nl-NL" sz="2400" b="1" dirty="0" smtClean="0"/>
          </a:p>
          <a:p>
            <a:r>
              <a:rPr lang="nl-NL" sz="2400" b="1" dirty="0" smtClean="0"/>
              <a:t>&gt; ontdek je eigen leerstijl</a:t>
            </a:r>
            <a:endParaRPr lang="nl-NL" sz="2400" b="1" dirty="0"/>
          </a:p>
        </p:txBody>
      </p:sp>
      <p:pic>
        <p:nvPicPr>
          <p:cNvPr id="4" name="Afbeelding 3"/>
          <p:cNvPicPr>
            <a:picLocks noChangeAspect="1"/>
          </p:cNvPicPr>
          <p:nvPr/>
        </p:nvPicPr>
        <p:blipFill>
          <a:blip r:embed="rId3"/>
          <a:stretch>
            <a:fillRect/>
          </a:stretch>
        </p:blipFill>
        <p:spPr>
          <a:xfrm>
            <a:off x="4886167" y="1196752"/>
            <a:ext cx="4257833" cy="5379062"/>
          </a:xfrm>
          <a:prstGeom prst="rect">
            <a:avLst/>
          </a:prstGeom>
        </p:spPr>
      </p:pic>
    </p:spTree>
    <p:extLst>
      <p:ext uri="{BB962C8B-B14F-4D97-AF65-F5344CB8AC3E}">
        <p14:creationId xmlns:p14="http://schemas.microsoft.com/office/powerpoint/2010/main" val="2331707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smtClean="0"/>
          </a:p>
          <a:p>
            <a:pPr algn="ctr"/>
            <a:r>
              <a:rPr lang="nl-NL" sz="4400" b="1" dirty="0" smtClean="0"/>
              <a:t>Formatief toetsje</a:t>
            </a:r>
            <a:endParaRPr lang="nl-NL" sz="4400" b="1" dirty="0"/>
          </a:p>
        </p:txBody>
      </p:sp>
    </p:spTree>
    <p:extLst>
      <p:ext uri="{BB962C8B-B14F-4D97-AF65-F5344CB8AC3E}">
        <p14:creationId xmlns:p14="http://schemas.microsoft.com/office/powerpoint/2010/main" val="321445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Leerstijlen - </a:t>
            </a:r>
            <a:r>
              <a:rPr lang="nl-NL" dirty="0" err="1" smtClean="0"/>
              <a:t>Oosterheert</a:t>
            </a:r>
            <a:endParaRPr lang="nl-NL" dirty="0"/>
          </a:p>
        </p:txBody>
      </p:sp>
      <p:sp>
        <p:nvSpPr>
          <p:cNvPr id="3" name="Tijdelijke aanduiding voor inhoud 2"/>
          <p:cNvSpPr>
            <a:spLocks noGrp="1"/>
          </p:cNvSpPr>
          <p:nvPr>
            <p:ph idx="1"/>
          </p:nvPr>
        </p:nvSpPr>
        <p:spPr/>
        <p:txBody>
          <a:bodyPr/>
          <a:lstStyle/>
          <a:p>
            <a:pPr marL="457200" indent="-457200">
              <a:buFontTx/>
              <a:buChar char="-"/>
            </a:pPr>
            <a:r>
              <a:rPr lang="nl-NL" dirty="0" smtClean="0"/>
              <a:t>Ga naar de FLOS-portal, les 3 DKM</a:t>
            </a:r>
          </a:p>
          <a:p>
            <a:pPr marL="457200" indent="-457200">
              <a:buFontTx/>
              <a:buChar char="-"/>
            </a:pPr>
            <a:r>
              <a:rPr lang="nl-NL" dirty="0" smtClean="0"/>
              <a:t>Vul de vragenlijst in: </a:t>
            </a:r>
            <a:r>
              <a:rPr lang="nl-NL" dirty="0" err="1" smtClean="0"/>
              <a:t>excel</a:t>
            </a:r>
            <a:r>
              <a:rPr lang="nl-NL" dirty="0" smtClean="0"/>
              <a:t> (4 manieren van onderwijzen </a:t>
            </a:r>
            <a:r>
              <a:rPr lang="nl-NL" dirty="0" err="1" smtClean="0"/>
              <a:t>Oosterheert</a:t>
            </a:r>
            <a:r>
              <a:rPr lang="nl-NL" dirty="0" smtClean="0"/>
              <a:t> – bewerkbaar)</a:t>
            </a:r>
          </a:p>
          <a:p>
            <a:pPr marL="457200" indent="-457200">
              <a:buFontTx/>
              <a:buChar char="-"/>
            </a:pPr>
            <a:r>
              <a:rPr lang="nl-NL" dirty="0" smtClean="0"/>
              <a:t>Lees de artikelen: ‘Hoe leraren in opleiding leren’ en ‘leerstijlen’</a:t>
            </a:r>
          </a:p>
          <a:p>
            <a:pPr marL="457200" indent="-457200">
              <a:buFontTx/>
              <a:buChar char="-"/>
            </a:pPr>
            <a:r>
              <a:rPr lang="nl-NL" dirty="0" smtClean="0"/>
              <a:t>Koppel de resultaten van de vragenlijst aan de gelezen artikelen</a:t>
            </a:r>
          </a:p>
          <a:p>
            <a:pPr marL="457200" indent="-457200">
              <a:buFontTx/>
              <a:buChar char="-"/>
            </a:pPr>
            <a:r>
              <a:rPr lang="nl-NL" dirty="0" smtClean="0"/>
              <a:t>Voeg toe aan je dossier (individueel)</a:t>
            </a:r>
            <a:endParaRPr lang="nl-NL" dirty="0"/>
          </a:p>
        </p:txBody>
      </p:sp>
    </p:spTree>
    <p:extLst>
      <p:ext uri="{BB962C8B-B14F-4D97-AF65-F5344CB8AC3E}">
        <p14:creationId xmlns:p14="http://schemas.microsoft.com/office/powerpoint/2010/main" val="4041362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graphicFrame>
        <p:nvGraphicFramePr>
          <p:cNvPr id="6" name="Tijdelijke aanduiding voor inhoud 4"/>
          <p:cNvGraphicFramePr>
            <a:graphicFrameLocks/>
          </p:cNvGraphicFramePr>
          <p:nvPr>
            <p:extLst>
              <p:ext uri="{D42A27DB-BD31-4B8C-83A1-F6EECF244321}">
                <p14:modId xmlns:p14="http://schemas.microsoft.com/office/powerpoint/2010/main" val="4282407161"/>
              </p:ext>
            </p:extLst>
          </p:nvPr>
        </p:nvGraphicFramePr>
        <p:xfrm>
          <a:off x="971601" y="2780929"/>
          <a:ext cx="6624736" cy="3413760"/>
        </p:xfrm>
        <a:graphic>
          <a:graphicData uri="http://schemas.openxmlformats.org/drawingml/2006/table">
            <a:tbl>
              <a:tblPr firstRow="1" firstCol="1" bandRow="1"/>
              <a:tblGrid>
                <a:gridCol w="6624736">
                  <a:extLst>
                    <a:ext uri="{9D8B030D-6E8A-4147-A177-3AD203B41FA5}">
                      <a16:colId xmlns:a16="http://schemas.microsoft.com/office/drawing/2014/main" val="20000"/>
                    </a:ext>
                  </a:extLst>
                </a:gridCol>
              </a:tblGrid>
              <a:tr h="423837">
                <a:tc>
                  <a:txBody>
                    <a:bodyPr/>
                    <a:lstStyle/>
                    <a:p>
                      <a:pPr>
                        <a:spcAft>
                          <a:spcPts val="0"/>
                        </a:spcAft>
                      </a:pPr>
                      <a:r>
                        <a:rPr lang="nl-NL" sz="2800" b="1" dirty="0" smtClean="0">
                          <a:effectLst/>
                          <a:latin typeface="Arial"/>
                          <a:ea typeface="Times New Roman"/>
                        </a:rPr>
                        <a:t>Huiswerkopdracht</a:t>
                      </a:r>
                    </a:p>
                    <a:p>
                      <a:pPr>
                        <a:spcAft>
                          <a:spcPts val="0"/>
                        </a:spcAft>
                      </a:pPr>
                      <a:endParaRPr lang="nl-NL"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71509">
                <a:tc>
                  <a:txBody>
                    <a:bodyPr/>
                    <a:lstStyle/>
                    <a:p>
                      <a:pPr>
                        <a:spcAft>
                          <a:spcPts val="0"/>
                        </a:spcAft>
                      </a:pPr>
                      <a:r>
                        <a:rPr lang="nl-NL" sz="2800" b="1" dirty="0" smtClean="0">
                          <a:effectLst/>
                          <a:latin typeface="Arial"/>
                          <a:ea typeface="Times New Roman"/>
                        </a:rPr>
                        <a:t>Individuele opdracht Leren:</a:t>
                      </a:r>
                    </a:p>
                    <a:p>
                      <a:pPr>
                        <a:spcAft>
                          <a:spcPts val="0"/>
                        </a:spcAft>
                      </a:pPr>
                      <a:r>
                        <a:rPr lang="nl-NL" sz="2800" dirty="0" smtClean="0">
                          <a:effectLst/>
                          <a:latin typeface="Arial" panose="020B0604020202020204" pitchFamily="34" charset="0"/>
                          <a:ea typeface="Times New Roman"/>
                          <a:cs typeface="Arial" panose="020B0604020202020204" pitchFamily="34" charset="0"/>
                        </a:rPr>
                        <a:t>Eigen</a:t>
                      </a:r>
                      <a:r>
                        <a:rPr lang="nl-NL" sz="2800" baseline="0" dirty="0" smtClean="0">
                          <a:effectLst/>
                          <a:latin typeface="Arial" panose="020B0604020202020204" pitchFamily="34" charset="0"/>
                          <a:ea typeface="Times New Roman"/>
                          <a:cs typeface="Arial" panose="020B0604020202020204" pitchFamily="34" charset="0"/>
                        </a:rPr>
                        <a:t> leerstijltest en conclusies</a:t>
                      </a:r>
                    </a:p>
                    <a:p>
                      <a:pPr>
                        <a:spcAft>
                          <a:spcPts val="0"/>
                        </a:spcAft>
                      </a:pPr>
                      <a:endParaRPr lang="nl-NL" sz="2800" baseline="0" dirty="0" smtClean="0">
                        <a:effectLst/>
                        <a:latin typeface="Arial" panose="020B0604020202020204" pitchFamily="34" charset="0"/>
                        <a:ea typeface="Times New Roman"/>
                        <a:cs typeface="Arial" panose="020B0604020202020204" pitchFamily="34" charset="0"/>
                      </a:endParaRPr>
                    </a:p>
                    <a:p>
                      <a:pPr>
                        <a:spcAft>
                          <a:spcPts val="0"/>
                        </a:spcAft>
                      </a:pPr>
                      <a:r>
                        <a:rPr lang="nl-NL" sz="2800" baseline="0" dirty="0" smtClean="0">
                          <a:effectLst/>
                          <a:latin typeface="Arial" panose="020B0604020202020204" pitchFamily="34" charset="0"/>
                          <a:ea typeface="Times New Roman"/>
                          <a:cs typeface="Arial" panose="020B0604020202020204" pitchFamily="34" charset="0"/>
                        </a:rPr>
                        <a:t>Neem volgende les de toetsmatrijs en een lesmethode, die aansluit bij jullie leerdoelen, mee.  </a:t>
                      </a:r>
                      <a:endParaRPr lang="nl-NL" sz="28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37023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bwMode="auto">
          <a:xfrm>
            <a:off x="250825" y="3429000"/>
            <a:ext cx="7521575" cy="1009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r>
              <a:rPr lang="en-US" altLang="nl-NL" sz="3600" dirty="0" smtClean="0"/>
              <a:t> </a:t>
            </a:r>
            <a:r>
              <a:rPr lang="nl-NL" altLang="nl-NL" sz="5400" dirty="0" smtClean="0"/>
              <a:t>Leren, leerconcepties en leerstijlen</a:t>
            </a:r>
            <a:endParaRPr lang="en-US" altLang="nl-NL" sz="5400" dirty="0" smtClean="0"/>
          </a:p>
        </p:txBody>
      </p:sp>
      <p:sp>
        <p:nvSpPr>
          <p:cNvPr id="4099" name="Subtitle 2"/>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t" anchorCtr="0" compatLnSpc="1">
            <a:prstTxWarp prst="textNoShape">
              <a:avLst/>
            </a:prstTxWarp>
          </a:bodyPr>
          <a:lstStyle/>
          <a:p>
            <a:r>
              <a:rPr lang="nl-NL" altLang="nl-NL" sz="2400" smtClean="0">
                <a:solidFill>
                  <a:srgbClr val="000000"/>
                </a:solidFill>
              </a:rPr>
              <a:t>  </a:t>
            </a:r>
          </a:p>
          <a:p>
            <a:r>
              <a:rPr lang="nl-NL" altLang="nl-NL" sz="2400" smtClean="0">
                <a:solidFill>
                  <a:srgbClr val="000000"/>
                </a:solidFill>
              </a:rPr>
              <a:t>periode 1 – les 3</a:t>
            </a:r>
          </a:p>
          <a:p>
            <a:endParaRPr lang="en-US" altLang="nl-NL" sz="2400" smtClean="0"/>
          </a:p>
        </p:txBody>
      </p:sp>
    </p:spTree>
    <p:extLst>
      <p:ext uri="{BB962C8B-B14F-4D97-AF65-F5344CB8AC3E}">
        <p14:creationId xmlns:p14="http://schemas.microsoft.com/office/powerpoint/2010/main" val="3011128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rotWithShape="1">
          <a:blip r:embed="rId2"/>
          <a:srcRect b="17694"/>
          <a:stretch/>
        </p:blipFill>
        <p:spPr>
          <a:xfrm>
            <a:off x="107504" y="-59599"/>
            <a:ext cx="8856984" cy="6909999"/>
          </a:xfrm>
          <a:prstGeom prst="rect">
            <a:avLst/>
          </a:prstGeom>
        </p:spPr>
      </p:pic>
    </p:spTree>
    <p:extLst>
      <p:ext uri="{BB962C8B-B14F-4D97-AF65-F5344CB8AC3E}">
        <p14:creationId xmlns:p14="http://schemas.microsoft.com/office/powerpoint/2010/main" val="4030311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nl-NL" altLang="nl-NL" dirty="0" smtClean="0"/>
              <a:t>Leren</a:t>
            </a:r>
          </a:p>
        </p:txBody>
      </p:sp>
      <p:sp>
        <p:nvSpPr>
          <p:cNvPr id="5123" name="Tijdelijke aanduiding voor inhoud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nl-NL" altLang="nl-NL" b="1" dirty="0" smtClean="0"/>
              <a:t>Schools 			vs. buitenschools</a:t>
            </a:r>
          </a:p>
          <a:p>
            <a:endParaRPr lang="nl-NL" altLang="nl-NL" dirty="0" smtClean="0"/>
          </a:p>
          <a:p>
            <a:endParaRPr lang="nl-NL" altLang="nl-NL" dirty="0" smtClean="0"/>
          </a:p>
          <a:p>
            <a:r>
              <a:rPr lang="nl-NL" altLang="nl-NL" dirty="0" smtClean="0"/>
              <a:t>Formeel leren 	vs. informeel leren</a:t>
            </a:r>
          </a:p>
          <a:p>
            <a:endParaRPr lang="nl-NL" altLang="nl-NL" dirty="0" smtClean="0"/>
          </a:p>
          <a:p>
            <a:r>
              <a:rPr lang="nl-NL" altLang="nl-NL" dirty="0" smtClean="0"/>
              <a:t>Intentioneel 		vs. incidenteel</a:t>
            </a:r>
          </a:p>
          <a:p>
            <a:endParaRPr lang="nl-NL" altLang="nl-NL" dirty="0" smtClean="0"/>
          </a:p>
          <a:p>
            <a:r>
              <a:rPr lang="nl-NL" altLang="nl-NL" dirty="0" smtClean="0"/>
              <a:t>Expliciet 			vs. impliciet</a:t>
            </a:r>
          </a:p>
          <a:p>
            <a:endParaRPr lang="nl-NL" altLang="nl-NL" dirty="0" smtClean="0"/>
          </a:p>
        </p:txBody>
      </p:sp>
    </p:spTree>
    <p:extLst>
      <p:ext uri="{BB962C8B-B14F-4D97-AF65-F5344CB8AC3E}">
        <p14:creationId xmlns:p14="http://schemas.microsoft.com/office/powerpoint/2010/main" val="3318517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nl-NL" altLang="nl-NL" smtClean="0"/>
          </a:p>
        </p:txBody>
      </p:sp>
      <p:sp>
        <p:nvSpPr>
          <p:cNvPr id="6147" name="Tijdelijke aanduiding voor inhoud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endParaRPr lang="nl-NL" altLang="nl-NL" dirty="0" smtClean="0"/>
          </a:p>
        </p:txBody>
      </p:sp>
      <p:pic>
        <p:nvPicPr>
          <p:cNvPr id="614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386"/>
          <a:stretch/>
        </p:blipFill>
        <p:spPr bwMode="auto">
          <a:xfrm>
            <a:off x="0" y="0"/>
            <a:ext cx="4501238" cy="2708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4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6744"/>
          <a:stretch/>
        </p:blipFill>
        <p:spPr bwMode="auto">
          <a:xfrm>
            <a:off x="4501239" y="122618"/>
            <a:ext cx="4642762" cy="2488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5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5610" y="3491359"/>
            <a:ext cx="5691101" cy="3160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51"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5168"/>
          <a:stretch/>
        </p:blipFill>
        <p:spPr bwMode="auto">
          <a:xfrm>
            <a:off x="0" y="2716511"/>
            <a:ext cx="3459162" cy="4141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863638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4" name="Rectangle 4"/>
          <p:cNvSpPr>
            <a:spLocks noGrp="1" noChangeArrowheads="1"/>
          </p:cNvSpPr>
          <p:nvPr>
            <p:ph idx="1"/>
          </p:nvPr>
        </p:nvSpPr>
        <p:spPr bwMode="auto">
          <a:xfrm>
            <a:off x="457200" y="1836738"/>
            <a:ext cx="8003232" cy="4608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pPr>
            <a:endParaRPr lang="nl-NL" altLang="nl-NL" sz="2400" dirty="0" smtClean="0">
              <a:solidFill>
                <a:schemeClr val="tx1"/>
              </a:solidFill>
            </a:endParaRPr>
          </a:p>
          <a:p>
            <a:pPr>
              <a:lnSpc>
                <a:spcPct val="90000"/>
              </a:lnSpc>
            </a:pPr>
            <a:r>
              <a:rPr lang="nl-NL" altLang="nl-NL" sz="2400" dirty="0" smtClean="0">
                <a:solidFill>
                  <a:schemeClr val="tx1"/>
                </a:solidFill>
              </a:rPr>
              <a:t>Leren heeft te maken met gedragingen op:</a:t>
            </a:r>
          </a:p>
          <a:p>
            <a:pPr lvl="1">
              <a:lnSpc>
                <a:spcPct val="90000"/>
              </a:lnSpc>
            </a:pPr>
            <a:r>
              <a:rPr lang="nl-NL" altLang="nl-NL" sz="2000" dirty="0" smtClean="0">
                <a:solidFill>
                  <a:schemeClr val="tx1"/>
                </a:solidFill>
              </a:rPr>
              <a:t>1. Cognitief terrein 		(hoofd)</a:t>
            </a:r>
          </a:p>
          <a:p>
            <a:pPr lvl="1">
              <a:lnSpc>
                <a:spcPct val="90000"/>
              </a:lnSpc>
            </a:pPr>
            <a:r>
              <a:rPr lang="nl-NL" altLang="nl-NL" sz="2000" dirty="0" smtClean="0">
                <a:solidFill>
                  <a:schemeClr val="tx1"/>
                </a:solidFill>
              </a:rPr>
              <a:t>2. Sociaal-affectief terrein 	(hart)</a:t>
            </a:r>
          </a:p>
          <a:p>
            <a:pPr lvl="1">
              <a:lnSpc>
                <a:spcPct val="90000"/>
              </a:lnSpc>
            </a:pPr>
            <a:r>
              <a:rPr lang="nl-NL" altLang="nl-NL" sz="2000" dirty="0" smtClean="0">
                <a:solidFill>
                  <a:schemeClr val="tx1"/>
                </a:solidFill>
              </a:rPr>
              <a:t>3. Psychomotorisch terrein 	(handen)</a:t>
            </a:r>
          </a:p>
          <a:p>
            <a:pPr>
              <a:lnSpc>
                <a:spcPct val="90000"/>
              </a:lnSpc>
            </a:pPr>
            <a:endParaRPr lang="nl-NL" altLang="nl-NL" sz="2000" b="1" dirty="0" smtClean="0">
              <a:solidFill>
                <a:schemeClr val="tx1"/>
              </a:solidFill>
            </a:endParaRPr>
          </a:p>
          <a:p>
            <a:pPr>
              <a:lnSpc>
                <a:spcPct val="90000"/>
              </a:lnSpc>
            </a:pPr>
            <a:r>
              <a:rPr lang="nl-NL" altLang="nl-NL" sz="2000" b="1" dirty="0" smtClean="0">
                <a:solidFill>
                  <a:schemeClr val="tx1"/>
                </a:solidFill>
              </a:rPr>
              <a:t>Voorbeeld:</a:t>
            </a:r>
          </a:p>
          <a:p>
            <a:pPr>
              <a:lnSpc>
                <a:spcPct val="90000"/>
              </a:lnSpc>
            </a:pPr>
            <a:r>
              <a:rPr lang="nl-NL" altLang="nl-NL" sz="2000" b="1" dirty="0" smtClean="0">
                <a:solidFill>
                  <a:schemeClr val="tx1"/>
                </a:solidFill>
              </a:rPr>
              <a:t>1</a:t>
            </a:r>
            <a:r>
              <a:rPr lang="nl-NL" altLang="nl-NL" sz="2000" dirty="0" smtClean="0">
                <a:solidFill>
                  <a:schemeClr val="tx1"/>
                </a:solidFill>
              </a:rPr>
              <a:t>: van buiten leren definities</a:t>
            </a:r>
          </a:p>
          <a:p>
            <a:pPr>
              <a:lnSpc>
                <a:spcPct val="90000"/>
              </a:lnSpc>
            </a:pPr>
            <a:r>
              <a:rPr lang="nl-NL" altLang="nl-NL" sz="2000" b="1" dirty="0" smtClean="0">
                <a:solidFill>
                  <a:schemeClr val="tx1"/>
                </a:solidFill>
              </a:rPr>
              <a:t>2</a:t>
            </a:r>
            <a:r>
              <a:rPr lang="nl-NL" altLang="nl-NL" sz="2000" dirty="0" smtClean="0">
                <a:solidFill>
                  <a:schemeClr val="tx1"/>
                </a:solidFill>
              </a:rPr>
              <a:t>: inlevingsvermogen, normen en waarden</a:t>
            </a:r>
          </a:p>
          <a:p>
            <a:pPr>
              <a:lnSpc>
                <a:spcPct val="90000"/>
              </a:lnSpc>
            </a:pPr>
            <a:r>
              <a:rPr lang="nl-NL" altLang="nl-NL" sz="2000" b="1" dirty="0" smtClean="0">
                <a:solidFill>
                  <a:schemeClr val="tx1"/>
                </a:solidFill>
              </a:rPr>
              <a:t>3</a:t>
            </a:r>
            <a:r>
              <a:rPr lang="nl-NL" altLang="nl-NL" sz="2000" dirty="0" smtClean="0">
                <a:solidFill>
                  <a:schemeClr val="tx1"/>
                </a:solidFill>
              </a:rPr>
              <a:t>: typen, hardlopen, schakelen</a:t>
            </a:r>
          </a:p>
          <a:p>
            <a:pPr>
              <a:lnSpc>
                <a:spcPct val="90000"/>
              </a:lnSpc>
            </a:pPr>
            <a:endParaRPr lang="nl-NL" altLang="nl-NL" sz="2000" dirty="0" smtClean="0">
              <a:solidFill>
                <a:schemeClr val="tx1"/>
              </a:solidFill>
            </a:endParaRPr>
          </a:p>
          <a:p>
            <a:pPr>
              <a:lnSpc>
                <a:spcPct val="90000"/>
              </a:lnSpc>
            </a:pPr>
            <a:r>
              <a:rPr lang="nl-NL" altLang="nl-NL" sz="2000" dirty="0" smtClean="0">
                <a:solidFill>
                  <a:schemeClr val="tx1"/>
                </a:solidFill>
              </a:rPr>
              <a:t>De verschillende drie soorten van leren staan niet los van elkaar, </a:t>
            </a:r>
          </a:p>
          <a:p>
            <a:pPr>
              <a:lnSpc>
                <a:spcPct val="90000"/>
              </a:lnSpc>
            </a:pPr>
            <a:r>
              <a:rPr lang="nl-NL" altLang="nl-NL" sz="2000" dirty="0" smtClean="0">
                <a:solidFill>
                  <a:schemeClr val="tx1"/>
                </a:solidFill>
              </a:rPr>
              <a:t>maar zijn met elkaar verweven (vb. auto rijden) </a:t>
            </a:r>
          </a:p>
          <a:p>
            <a:pPr>
              <a:lnSpc>
                <a:spcPct val="90000"/>
              </a:lnSpc>
            </a:pPr>
            <a:endParaRPr lang="nl-NL" altLang="nl-NL" sz="1800" dirty="0" smtClean="0">
              <a:solidFill>
                <a:schemeClr val="tx1"/>
              </a:solidFill>
            </a:endParaRPr>
          </a:p>
        </p:txBody>
      </p:sp>
      <p:pic>
        <p:nvPicPr>
          <p:cNvPr id="5" name="Picture 8" descr="hoof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565400"/>
            <a:ext cx="314325" cy="3603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art-t99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788" y="2997200"/>
            <a:ext cx="431800" cy="3063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5963" y="3068638"/>
            <a:ext cx="560387" cy="79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460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57200" y="1836738"/>
            <a:ext cx="8363272" cy="4608512"/>
          </a:xfrm>
        </p:spPr>
        <p:txBody>
          <a:bodyPr/>
          <a:lstStyle/>
          <a:p>
            <a:r>
              <a:rPr lang="nl-NL" sz="3200" b="1" dirty="0"/>
              <a:t>leren </a:t>
            </a:r>
            <a:r>
              <a:rPr lang="nl-NL" sz="3200" b="1" dirty="0" smtClean="0"/>
              <a:t>=</a:t>
            </a:r>
          </a:p>
          <a:p>
            <a:r>
              <a:rPr lang="nl-NL" sz="2400" dirty="0" smtClean="0"/>
              <a:t> </a:t>
            </a:r>
            <a:r>
              <a:rPr lang="nl-NL" sz="2400" dirty="0"/>
              <a:t>het ontstaan of het tot stand brengen van </a:t>
            </a:r>
            <a:r>
              <a:rPr lang="nl-NL" sz="2400" dirty="0" smtClean="0"/>
              <a:t>mentale</a:t>
            </a:r>
          </a:p>
          <a:p>
            <a:r>
              <a:rPr lang="nl-NL" sz="2400" dirty="0" smtClean="0"/>
              <a:t> </a:t>
            </a:r>
            <a:r>
              <a:rPr lang="nl-NL" sz="2400" dirty="0"/>
              <a:t>processen door middel van het selecteren, opnemen</a:t>
            </a:r>
            <a:r>
              <a:rPr lang="nl-NL" sz="2400" dirty="0" smtClean="0"/>
              <a:t>,</a:t>
            </a:r>
          </a:p>
          <a:p>
            <a:r>
              <a:rPr lang="nl-NL" sz="2400" dirty="0" smtClean="0"/>
              <a:t> </a:t>
            </a:r>
            <a:r>
              <a:rPr lang="nl-NL" sz="2400" dirty="0"/>
              <a:t>verwerken, integreren, vastleggen, gebruiken van en </a:t>
            </a:r>
            <a:r>
              <a:rPr lang="nl-NL" sz="2400" dirty="0" smtClean="0"/>
              <a:t>het</a:t>
            </a:r>
          </a:p>
          <a:p>
            <a:r>
              <a:rPr lang="nl-NL" sz="2400" dirty="0" smtClean="0"/>
              <a:t> </a:t>
            </a:r>
            <a:r>
              <a:rPr lang="nl-NL" sz="2400" dirty="0"/>
              <a:t>be­tekenis geven aan verschillende vormen van </a:t>
            </a:r>
            <a:endParaRPr lang="nl-NL" sz="2400" dirty="0" smtClean="0"/>
          </a:p>
          <a:p>
            <a:r>
              <a:rPr lang="nl-NL" sz="2400" dirty="0" smtClean="0"/>
              <a:t>informatie </a:t>
            </a:r>
            <a:r>
              <a:rPr lang="nl-NL" sz="2400" dirty="0"/>
              <a:t>(ervaringen, gebeurtenissen en verschijnselen </a:t>
            </a:r>
            <a:endParaRPr lang="nl-NL" sz="2400" dirty="0" smtClean="0"/>
          </a:p>
          <a:p>
            <a:r>
              <a:rPr lang="nl-NL" sz="2400" dirty="0" smtClean="0"/>
              <a:t>in </a:t>
            </a:r>
            <a:r>
              <a:rPr lang="nl-NL" sz="2400" dirty="0"/>
              <a:t>de werkelijkheid), welke leiden tot duurzame </a:t>
            </a:r>
            <a:endParaRPr lang="nl-NL" sz="2400" dirty="0" smtClean="0"/>
          </a:p>
          <a:p>
            <a:r>
              <a:rPr lang="nl-NL" sz="2400" dirty="0" smtClean="0"/>
              <a:t>veranderingen </a:t>
            </a:r>
            <a:r>
              <a:rPr lang="nl-NL" sz="2400" dirty="0"/>
              <a:t>in kennis, vaardigheden, houdingen, </a:t>
            </a:r>
            <a:endParaRPr lang="nl-NL" sz="2400" dirty="0" smtClean="0"/>
          </a:p>
          <a:p>
            <a:r>
              <a:rPr lang="nl-NL" sz="2400" dirty="0" smtClean="0"/>
              <a:t>motieven </a:t>
            </a:r>
            <a:r>
              <a:rPr lang="nl-NL" sz="2400" dirty="0"/>
              <a:t>en /of het vermogen om te leren (</a:t>
            </a:r>
            <a:r>
              <a:rPr lang="nl-NL" sz="2400" dirty="0" err="1"/>
              <a:t>Wald</a:t>
            </a:r>
            <a:r>
              <a:rPr lang="nl-NL" sz="2400" dirty="0"/>
              <a:t>, Van </a:t>
            </a:r>
            <a:r>
              <a:rPr lang="nl-NL" sz="2400" dirty="0" smtClean="0"/>
              <a:t>der</a:t>
            </a:r>
          </a:p>
          <a:p>
            <a:r>
              <a:rPr lang="nl-NL" sz="2400" dirty="0" smtClean="0"/>
              <a:t> </a:t>
            </a:r>
            <a:r>
              <a:rPr lang="nl-NL" sz="2400" dirty="0"/>
              <a:t>Linden, 2001).</a:t>
            </a:r>
          </a:p>
          <a:p>
            <a:endParaRPr lang="nl-NL" dirty="0"/>
          </a:p>
        </p:txBody>
      </p:sp>
    </p:spTree>
    <p:extLst>
      <p:ext uri="{BB962C8B-B14F-4D97-AF65-F5344CB8AC3E}">
        <p14:creationId xmlns:p14="http://schemas.microsoft.com/office/powerpoint/2010/main" val="1560828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leren voor jou?</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395536" y="1809887"/>
            <a:ext cx="6264696" cy="5054776"/>
          </a:xfrm>
          <a:prstGeom prst="rect">
            <a:avLst/>
          </a:prstGeom>
        </p:spPr>
      </p:pic>
      <p:sp>
        <p:nvSpPr>
          <p:cNvPr id="5" name="Tekstvak 4"/>
          <p:cNvSpPr txBox="1"/>
          <p:nvPr/>
        </p:nvSpPr>
        <p:spPr bwMode="auto">
          <a:xfrm>
            <a:off x="3275856" y="2060848"/>
            <a:ext cx="4104456" cy="1728192"/>
          </a:xfrm>
          <a:prstGeom prst="rect">
            <a:avLst/>
          </a:prstGeom>
          <a:solidFill>
            <a:schemeClr val="bg1"/>
          </a:solidFill>
          <a:ln w="12700">
            <a:noFill/>
            <a:miter lim="800000"/>
            <a:headEnd/>
            <a:tailEnd/>
          </a:ln>
        </p:spPr>
        <p:txBody>
          <a:bodyPr vert="horz" wrap="square" lIns="0" tIns="0" rIns="0" bIns="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kumimoji="0" lang="nl-NL" sz="2800" i="0" u="none" strike="noStrike" kern="0" normalizeH="0" baseline="0" noProof="0" dirty="0" smtClean="0">
                <a:ln w="0"/>
                <a:effectLst>
                  <a:outerShdw blurRad="38100" dist="19050" dir="2700000" algn="tl" rotWithShape="0">
                    <a:schemeClr val="dk1">
                      <a:alpha val="40000"/>
                    </a:schemeClr>
                  </a:outerShdw>
                </a:effectLst>
                <a:uLnTx/>
                <a:uFillTx/>
                <a:latin typeface="+mj-lt"/>
                <a:ea typeface="Geneva" charset="-128"/>
                <a:cs typeface="Geneva" charset="-128"/>
              </a:rPr>
              <a:t>Schrijf in 5 minuten op hoe jij zelf leert en denkt over leren</a:t>
            </a:r>
          </a:p>
        </p:txBody>
      </p:sp>
    </p:spTree>
    <p:extLst>
      <p:ext uri="{BB962C8B-B14F-4D97-AF65-F5344CB8AC3E}">
        <p14:creationId xmlns:p14="http://schemas.microsoft.com/office/powerpoint/2010/main" val="97340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Algemene sheets Fontys Duits">
  <a:themeElements>
    <a:clrScheme name="Fontys">
      <a:dk1>
        <a:srgbClr val="280049"/>
      </a:dk1>
      <a:lt1>
        <a:srgbClr val="FFFFFF"/>
      </a:lt1>
      <a:dk2>
        <a:srgbClr val="280049"/>
      </a:dk2>
      <a:lt2>
        <a:srgbClr val="919191"/>
      </a:lt2>
      <a:accent1>
        <a:srgbClr val="FF9900"/>
      </a:accent1>
      <a:accent2>
        <a:srgbClr val="99CC00"/>
      </a:accent2>
      <a:accent3>
        <a:srgbClr val="FFFFFF"/>
      </a:accent3>
      <a:accent4>
        <a:srgbClr val="21003D"/>
      </a:accent4>
      <a:accent5>
        <a:srgbClr val="FFCAAA"/>
      </a:accent5>
      <a:accent6>
        <a:srgbClr val="8AB900"/>
      </a:accent6>
      <a:hlink>
        <a:srgbClr val="451D63"/>
      </a:hlink>
      <a:folHlink>
        <a:srgbClr val="CECECE"/>
      </a:folHlink>
    </a:clrScheme>
    <a:fontScheme name="Algemene sheets Fontys Duits">
      <a:majorFont>
        <a:latin typeface="Fontys Frutiger"/>
        <a:ea typeface=""/>
        <a:cs typeface=""/>
      </a:majorFont>
      <a:minorFont>
        <a:latin typeface="Fontys Frutiger"/>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a:ln>
              <a:noFill/>
            </a:ln>
            <a:solidFill>
              <a:schemeClr val="tx1"/>
            </a:solidFill>
            <a:effectLst/>
            <a:latin typeface="Fontys Frutiger" pitchFamily="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a:ln>
              <a:noFill/>
            </a:ln>
            <a:solidFill>
              <a:schemeClr val="tx1"/>
            </a:solidFill>
            <a:effectLst/>
            <a:latin typeface="Fontys Frutiger" pitchFamily="2" charset="0"/>
          </a:defRPr>
        </a:defPPr>
      </a:lstStyle>
    </a:lnDef>
    <a:txDef>
      <a:spPr bwMode="auto">
        <a:noFill/>
        <a:ln w="12700">
          <a:noFill/>
          <a:miter lim="800000"/>
          <a:headEnd/>
          <a:tailEnd/>
        </a:ln>
      </a:spPr>
      <a:bodyPr vert="horz" wrap="square" lIns="0" tIns="0" rIns="0" bIns="0" numCol="1" anchor="t" anchorCtr="0" compatLnSpc="1">
        <a:prstTxWarp prst="textNoShape">
          <a:avLst/>
        </a:prstTxWarp>
        <a:noAutofit/>
      </a:bodyPr>
      <a:lstStyle>
        <a:defPPr marL="0" marR="0" indent="0" algn="ctr" defTabSz="762000" rtl="0" eaLnBrk="0" fontAlgn="base" latinLnBrk="0" hangingPunct="0">
          <a:lnSpc>
            <a:spcPct val="100000"/>
          </a:lnSpc>
          <a:spcBef>
            <a:spcPct val="0"/>
          </a:spcBef>
          <a:spcAft>
            <a:spcPct val="0"/>
          </a:spcAft>
          <a:buClrTx/>
          <a:buSzTx/>
          <a:buFontTx/>
          <a:buNone/>
          <a:tabLst/>
          <a:defRPr kumimoji="0" sz="2800" b="0" i="0" u="none" strike="noStrike" kern="0" cap="none" spc="0" normalizeH="0" baseline="0" noProof="0" dirty="0" smtClean="0">
            <a:ln>
              <a:noFill/>
            </a:ln>
            <a:solidFill>
              <a:schemeClr val="bg1"/>
            </a:solidFill>
            <a:effectLst/>
            <a:uLnTx/>
            <a:uFillTx/>
            <a:latin typeface="+mj-lt"/>
            <a:ea typeface="Geneva" charset="-128"/>
            <a:cs typeface="Geneva" charset="-128"/>
          </a:defRPr>
        </a:defPPr>
      </a:lstStyle>
    </a:txDef>
  </a:objectDefaults>
  <a:extraClrSchemeLst>
    <a:extraClrScheme>
      <a:clrScheme name="Algemene sheets Fontys Dui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gemene sheets Fontys Dui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gemene sheets Fontys Dui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gemene sheets Fontys Dui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gemene sheets Fontys Dui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gemene sheets Fontys Dui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gemene sheets Fontys Dui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5F486CF9A84E4B83A1D382449A9E59" ma:contentTypeVersion="11" ma:contentTypeDescription="Een nieuw document maken." ma:contentTypeScope="" ma:versionID="05f345c9d729adc951ae1c346d9bfa51">
  <xsd:schema xmlns:xsd="http://www.w3.org/2001/XMLSchema" xmlns:xs="http://www.w3.org/2001/XMLSchema" xmlns:p="http://schemas.microsoft.com/office/2006/metadata/properties" xmlns:ns3="305d9c35-e4e7-46dc-b696-2e0d98cbe4ff" xmlns:ns4="4dfc51d9-fd9a-4c2e-9b35-2a6b8dbf690b" targetNamespace="http://schemas.microsoft.com/office/2006/metadata/properties" ma:root="true" ma:fieldsID="1e9c9cc44824a3107a0a7b4eeadbf812" ns3:_="" ns4:_="">
    <xsd:import namespace="305d9c35-e4e7-46dc-b696-2e0d98cbe4ff"/>
    <xsd:import namespace="4dfc51d9-fd9a-4c2e-9b35-2a6b8dbf690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5d9c35-e4e7-46dc-b696-2e0d98cbe4ff"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fc51d9-fd9a-4c2e-9b35-2a6b8dbf690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15A7C6-74BE-4D25-B6C4-606CBF1D71D9}">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05d9c35-e4e7-46dc-b696-2e0d98cbe4ff"/>
    <ds:schemaRef ds:uri="http://purl.org/dc/elements/1.1/"/>
    <ds:schemaRef ds:uri="4dfc51d9-fd9a-4c2e-9b35-2a6b8dbf690b"/>
    <ds:schemaRef ds:uri="http://www.w3.org/XML/1998/namespace"/>
    <ds:schemaRef ds:uri="http://purl.org/dc/dcmitype/"/>
  </ds:schemaRefs>
</ds:datastoreItem>
</file>

<file path=customXml/itemProps2.xml><?xml version="1.0" encoding="utf-8"?>
<ds:datastoreItem xmlns:ds="http://schemas.openxmlformats.org/officeDocument/2006/customXml" ds:itemID="{2BF9D3AF-BACB-4E08-B3BF-7CABE5E05D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5d9c35-e4e7-46dc-b696-2e0d98cbe4ff"/>
    <ds:schemaRef ds:uri="4dfc51d9-fd9a-4c2e-9b35-2a6b8dbf69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9C8479-35D3-4CF5-89CE-54729B5C54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sjabloon</Template>
  <TotalTime>0</TotalTime>
  <Words>660</Words>
  <Application>Microsoft Office PowerPoint</Application>
  <PresentationFormat>Diavoorstelling (4:3)</PresentationFormat>
  <Paragraphs>184</Paragraphs>
  <Slides>21</Slides>
  <Notes>9</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Fontys Frutiger</vt:lpstr>
      <vt:lpstr>Geneva</vt:lpstr>
      <vt:lpstr>Times</vt:lpstr>
      <vt:lpstr>Times New Roman</vt:lpstr>
      <vt:lpstr>Algemene sheets Fontys Duits</vt:lpstr>
      <vt:lpstr>Didactiek en Klassenmanagement</vt:lpstr>
      <vt:lpstr>PowerPoint-presentatie</vt:lpstr>
      <vt:lpstr> Leren, leerconcepties en leerstijlen</vt:lpstr>
      <vt:lpstr>PowerPoint-presentatie</vt:lpstr>
      <vt:lpstr>Leren</vt:lpstr>
      <vt:lpstr>PowerPoint-presentatie</vt:lpstr>
      <vt:lpstr>PowerPoint-presentatie</vt:lpstr>
      <vt:lpstr>PowerPoint-presentatie</vt:lpstr>
      <vt:lpstr>Wat is leren voor jou?</vt:lpstr>
      <vt:lpstr>leerconcepties Vermunt </vt:lpstr>
      <vt:lpstr>PowerPoint-presentatie</vt:lpstr>
      <vt:lpstr>Leerstijlen Vermunt</vt:lpstr>
      <vt:lpstr>PowerPoint-presentatie</vt:lpstr>
      <vt:lpstr>Leerstijlen Kolb</vt:lpstr>
      <vt:lpstr>Start bij 1 =  reflectie-aanpak</vt:lpstr>
      <vt:lpstr>Start bij 2 =  zelfstudie-aanpak</vt:lpstr>
      <vt:lpstr>Start bij 3 =  instructie-aanpak</vt:lpstr>
      <vt:lpstr>Start bij 4 =  oefen-aanpak</vt:lpstr>
      <vt:lpstr>Leerstijlen - Oosterheert</vt:lpstr>
      <vt:lpstr>Leerstijlen - Oosterheert</vt:lpstr>
      <vt:lpstr>PowerPoint-presentatie</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Theelen,Hanneke H.</dc:creator>
  <cp:lastModifiedBy>Heus,Loes L.A.M. de</cp:lastModifiedBy>
  <cp:revision>144</cp:revision>
  <cp:lastPrinted>2019-09-18T07:21:26Z</cp:lastPrinted>
  <dcterms:created xsi:type="dcterms:W3CDTF">2013-11-13T08:05:49Z</dcterms:created>
  <dcterms:modified xsi:type="dcterms:W3CDTF">2019-11-15T10:40:36Z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0x010100C95F486CF9A84E4B83A1D382449A9E59</vt:lpwstr>
  </property>
</Properties>
</file>