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2"/>
  </p:notesMasterIdLst>
  <p:sldIdLst>
    <p:sldId id="291" r:id="rId6"/>
    <p:sldId id="264" r:id="rId7"/>
    <p:sldId id="290"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2"/>
  </p:normalViewPr>
  <p:slideViewPr>
    <p:cSldViewPr snapToGrid="0" snapToObjects="1">
      <p:cViewPr varScale="1">
        <p:scale>
          <a:sx n="97" d="100"/>
          <a:sy n="97"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27ED2-6024-418C-89AC-1CC73A27C4F1}" type="datetimeFigureOut">
              <a:rPr lang="nl-NL" smtClean="0"/>
              <a:t>25-11-2019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76CDB-CFF0-42BD-80B2-3AACEEB2F5ED}" type="slidenum">
              <a:rPr lang="nl-NL" smtClean="0"/>
              <a:t>‹nr.›</a:t>
            </a:fld>
            <a:endParaRPr lang="nl-NL"/>
          </a:p>
        </p:txBody>
      </p:sp>
    </p:spTree>
    <p:extLst>
      <p:ext uri="{BB962C8B-B14F-4D97-AF65-F5344CB8AC3E}">
        <p14:creationId xmlns:p14="http://schemas.microsoft.com/office/powerpoint/2010/main" val="24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
        <p:nvSpPr>
          <p:cNvPr id="143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F298A-E1DC-44A5-B0DB-657CB6EFD376}" type="slidenum">
              <a:rPr lang="en-US" altLang="nl-NL" smtClean="0"/>
              <a:pPr>
                <a:spcBef>
                  <a:spcPct val="0"/>
                </a:spcBef>
              </a:pPr>
              <a:t>2</a:t>
            </a:fld>
            <a:endParaRPr lang="en-US" altLang="nl-NL" smtClean="0"/>
          </a:p>
        </p:txBody>
      </p:sp>
    </p:spTree>
    <p:extLst>
      <p:ext uri="{BB962C8B-B14F-4D97-AF65-F5344CB8AC3E}">
        <p14:creationId xmlns:p14="http://schemas.microsoft.com/office/powerpoint/2010/main" val="279834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9436E2-17C2-47B6-80C8-C99C0E61DD7C}" type="slidenum">
              <a:rPr lang="en-US" altLang="nl-NL" smtClean="0"/>
              <a:pPr>
                <a:spcBef>
                  <a:spcPct val="0"/>
                </a:spcBef>
              </a:pPr>
              <a:t>4</a:t>
            </a:fld>
            <a:endParaRPr lang="en-US" altLang="nl-NL" smtClean="0"/>
          </a:p>
        </p:txBody>
      </p:sp>
      <p:sp>
        <p:nvSpPr>
          <p:cNvPr id="20483" name="Rectangle 1"/>
          <p:cNvSpPr>
            <a:spLocks noGrp="1" noRot="1" noChangeAspect="1" noChangeArrowheads="1" noTextEdit="1"/>
          </p:cNvSpPr>
          <p:nvPr>
            <p:ph type="sldImg"/>
          </p:nvPr>
        </p:nvSpPr>
        <p:spPr>
          <a:ln/>
        </p:spPr>
      </p:sp>
      <p:sp>
        <p:nvSpPr>
          <p:cNvPr id="204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smtClean="0">
                <a:solidFill>
                  <a:srgbClr val="000000"/>
                </a:solidFill>
                <a:latin typeface="Arial" panose="020B0604020202020204" pitchFamily="34" charset="0"/>
              </a:rPr>
              <a:t>.e gaat volgens een vast stappenplan werken . Dit stappenplan komt dadelijk ook zo in de workshop terug</a:t>
            </a:r>
            <a:endParaRPr lang="en-US" altLang="nl-NL" smtClean="0">
              <a:latin typeface="Times New Roman" panose="02020603050405020304" pitchFamily="18" charset="0"/>
            </a:endParaRPr>
          </a:p>
          <a:p>
            <a:pPr eaLnBrk="1" hangingPunct="1">
              <a:lnSpc>
                <a:spcPct val="95000"/>
              </a:lnSpc>
              <a:spcBef>
                <a:spcPct val="0"/>
              </a:spcBef>
            </a:pPr>
            <a:endParaRPr lang="en-US" altLang="nl-NL" sz="1600" smtClean="0">
              <a:solidFill>
                <a:srgbClr val="000000"/>
              </a:solidFill>
              <a:latin typeface="Arial" panose="020B0604020202020204" pitchFamily="34" charset="0"/>
            </a:endParaRPr>
          </a:p>
          <a:p>
            <a:pPr eaLnBrk="1" hangingPunct="1">
              <a:lnSpc>
                <a:spcPct val="95000"/>
              </a:lnSpc>
              <a:spcBef>
                <a:spcPct val="0"/>
              </a:spcBef>
            </a:pPr>
            <a:r>
              <a:rPr lang="en-US" altLang="nl-NL" sz="1600" smtClean="0">
                <a:solidFill>
                  <a:srgbClr val="000000"/>
                </a:solidFill>
                <a:latin typeface="Arial" panose="020B0604020202020204" pitchFamily="34" charset="0"/>
              </a:rPr>
              <a:t>Ik ga iedere stap even korte toelichten.</a:t>
            </a:r>
            <a:endParaRPr lang="en-US" altLang="nl-NL" smtClean="0">
              <a:latin typeface="Times New Roman" panose="02020603050405020304" pitchFamily="18" charset="0"/>
            </a:endParaRPr>
          </a:p>
          <a:p>
            <a:pPr eaLnBrk="1" hangingPunct="1">
              <a:lnSpc>
                <a:spcPct val="95000"/>
              </a:lnSpc>
              <a:spcBef>
                <a:spcPct val="0"/>
              </a:spcBef>
            </a:pPr>
            <a:endParaRPr lang="en-US" altLang="nl-NL" sz="16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6304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588D85-A602-419A-9E51-FED257E30403}" type="slidenum">
              <a:rPr lang="en-US" altLang="nl-NL" smtClean="0"/>
              <a:pPr>
                <a:spcBef>
                  <a:spcPct val="0"/>
                </a:spcBef>
              </a:pPr>
              <a:t>8</a:t>
            </a:fld>
            <a:endParaRPr lang="en-US" altLang="nl-NL" smtClean="0"/>
          </a:p>
        </p:txBody>
      </p:sp>
      <p:sp>
        <p:nvSpPr>
          <p:cNvPr id="29699" name="Rectangle 1"/>
          <p:cNvSpPr>
            <a:spLocks noGrp="1" noRot="1" noChangeAspect="1" noChangeArrowheads="1" noTextEdit="1"/>
          </p:cNvSpPr>
          <p:nvPr>
            <p:ph type="sldImg"/>
          </p:nvPr>
        </p:nvSpPr>
        <p:spPr>
          <a:ln/>
        </p:spPr>
      </p:sp>
      <p:sp>
        <p:nvSpPr>
          <p:cNvPr id="2970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nl-NL" altLang="nl-NL" sz="16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229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6838" y="741363"/>
            <a:ext cx="6573837" cy="36988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0" tIns="45615" rIns="91230" bIns="45615"/>
          <a:lstStyle/>
          <a:p>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319173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Times New Roman" panose="02020603050405020304" pitchFamily="18" charset="0"/>
            </a:endParaRPr>
          </a:p>
        </p:txBody>
      </p:sp>
      <p:sp>
        <p:nvSpPr>
          <p:cNvPr id="614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4F6C029-1E68-4CEA-BB8E-E38BB18208F7}" type="slidenum">
              <a:rPr lang="en-US" altLang="nl-NL" sz="1200" smtClean="0"/>
              <a:pPr/>
              <a:t>15</a:t>
            </a:fld>
            <a:endParaRPr lang="en-US" altLang="nl-NL" sz="1200" smtClean="0"/>
          </a:p>
        </p:txBody>
      </p:sp>
    </p:spTree>
    <p:extLst>
      <p:ext uri="{BB962C8B-B14F-4D97-AF65-F5344CB8AC3E}">
        <p14:creationId xmlns:p14="http://schemas.microsoft.com/office/powerpoint/2010/main" val="83657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33D895-E9F6-4A2A-A698-0875CB4FC3E3}" type="slidenum">
              <a:rPr lang="en-US" altLang="nl-NL" smtClean="0"/>
              <a:pPr>
                <a:spcBef>
                  <a:spcPct val="0"/>
                </a:spcBef>
              </a:pPr>
              <a:t>24</a:t>
            </a:fld>
            <a:endParaRPr lang="en-US" altLang="nl-NL" smtClean="0"/>
          </a:p>
        </p:txBody>
      </p:sp>
      <p:sp>
        <p:nvSpPr>
          <p:cNvPr id="70659" name="Rectangle 1"/>
          <p:cNvSpPr>
            <a:spLocks noGrp="1" noRot="1" noChangeAspect="1" noChangeArrowheads="1" noTextEdit="1"/>
          </p:cNvSpPr>
          <p:nvPr>
            <p:ph type="sldImg"/>
          </p:nvPr>
        </p:nvSpPr>
        <p:spPr>
          <a:ln/>
        </p:spPr>
      </p:sp>
      <p:sp>
        <p:nvSpPr>
          <p:cNvPr id="7066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smtClean="0">
                <a:solidFill>
                  <a:srgbClr val="000000"/>
                </a:solidFill>
                <a:latin typeface="Arial" panose="020B0604020202020204" pitchFamily="34" charset="0"/>
              </a:rPr>
              <a:t>De derde stap:</a:t>
            </a:r>
          </a:p>
          <a:p>
            <a:pPr eaLnBrk="1" hangingPunct="1">
              <a:lnSpc>
                <a:spcPct val="95000"/>
              </a:lnSpc>
              <a:spcBef>
                <a:spcPct val="0"/>
              </a:spcBef>
            </a:pPr>
            <a:r>
              <a:rPr lang="en-US" altLang="nl-NL" sz="1600" smtClean="0">
                <a:solidFill>
                  <a:srgbClr val="000000"/>
                </a:solidFill>
                <a:latin typeface="Arial" panose="020B0604020202020204" pitchFamily="34" charset="0"/>
              </a:rPr>
              <a:t>Hier gaat het om het beoordelen van je gevonden bronnen. Je gaat kritisch kijken naar wat je hebt gevonden.</a:t>
            </a:r>
          </a:p>
          <a:p>
            <a:pPr eaLnBrk="1" hangingPunct="1">
              <a:lnSpc>
                <a:spcPct val="95000"/>
              </a:lnSpc>
              <a:spcBef>
                <a:spcPct val="0"/>
              </a:spcBef>
            </a:pPr>
            <a:r>
              <a:rPr lang="en-US" altLang="nl-NL" sz="1600" smtClean="0">
                <a:solidFill>
                  <a:srgbClr val="000000"/>
                </a:solidFill>
                <a:latin typeface="Arial" panose="020B0604020202020204" pitchFamily="34" charset="0"/>
              </a:rPr>
              <a:t>Een website die je hebt gevonden licht je eruit en daar ga je een aantal vragen over beantwoorden </a:t>
            </a:r>
          </a:p>
        </p:txBody>
      </p:sp>
    </p:spTree>
    <p:extLst>
      <p:ext uri="{BB962C8B-B14F-4D97-AF65-F5344CB8AC3E}">
        <p14:creationId xmlns:p14="http://schemas.microsoft.com/office/powerpoint/2010/main" val="199584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25-11-2019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25-11-2019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25-11-2019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25-11-2019</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ontys.nl/Moller.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9EAjgQS6x4"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kb.nl/digitale-bronnen?f%5b%5d=field_thema_s:483"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richennekam.blogspot.com/" TargetMode="External"/><Relationship Id="rId2" Type="http://schemas.openxmlformats.org/officeDocument/2006/relationships/hyperlink" Target="https://www.historici.nl/resources/" TargetMode="External"/><Relationship Id="rId1" Type="http://schemas.openxmlformats.org/officeDocument/2006/relationships/slideLayout" Target="../slideLayouts/slideLayout4.xml"/><Relationship Id="rId5" Type="http://schemas.openxmlformats.org/officeDocument/2006/relationships/hyperlink" Target="https://www.statengeneraaldigitaal.nl/" TargetMode="External"/><Relationship Id="rId4" Type="http://schemas.openxmlformats.org/officeDocument/2006/relationships/hyperlink" Target="https://www.huygens.knaw.nl/re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literatuurhelpdeskmoller@fontys.n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640650" y="1674976"/>
            <a:ext cx="5879507" cy="707886"/>
          </a:xfrm>
          <a:prstGeom prst="rect">
            <a:avLst/>
          </a:prstGeom>
          <a:noFill/>
        </p:spPr>
        <p:txBody>
          <a:bodyPr wrap="square" rtlCol="0">
            <a:spAutoFit/>
          </a:bodyPr>
          <a:lstStyle/>
          <a:p>
            <a:r>
              <a:rPr lang="nl-NL" sz="2000" b="1" dirty="0" smtClean="0">
                <a:solidFill>
                  <a:srgbClr val="7030A0"/>
                </a:solidFill>
              </a:rPr>
              <a:t>Zoeken naar goede bronnen</a:t>
            </a:r>
          </a:p>
          <a:p>
            <a:r>
              <a:rPr lang="nl-NL" sz="2000" b="1" dirty="0" smtClean="0">
                <a:solidFill>
                  <a:srgbClr val="7030A0"/>
                </a:solidFill>
              </a:rPr>
              <a:t>Master Geschiedenis </a:t>
            </a:r>
            <a:endParaRPr lang="nl-NL" sz="2000" b="1" dirty="0">
              <a:solidFill>
                <a:srgbClr val="7030A0"/>
              </a:solidFill>
            </a:endParaRPr>
          </a:p>
        </p:txBody>
      </p:sp>
    </p:spTree>
    <p:extLst>
      <p:ext uri="{BB962C8B-B14F-4D97-AF65-F5344CB8AC3E}">
        <p14:creationId xmlns:p14="http://schemas.microsoft.com/office/powerpoint/2010/main" val="3153572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433387" y="515955"/>
            <a:ext cx="8277225" cy="5486400"/>
          </a:xfrm>
          <a:prstGeom prst="rect">
            <a:avLst/>
          </a:prstGeom>
        </p:spPr>
      </p:pic>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95700143-C441-44FF-A888-566C086DCDD2}" type="slidenum">
              <a:rPr lang="en-US" altLang="nl-NL" sz="945"/>
              <a:pPr>
                <a:spcBef>
                  <a:spcPct val="0"/>
                </a:spcBef>
                <a:buFontTx/>
                <a:buNone/>
              </a:pPr>
              <a:t>10</a:t>
            </a:fld>
            <a:endParaRPr lang="en-US" altLang="nl-NL" sz="945"/>
          </a:p>
        </p:txBody>
      </p:sp>
      <p:sp>
        <p:nvSpPr>
          <p:cNvPr id="32771" name="Tekstvak 1"/>
          <p:cNvSpPr txBox="1">
            <a:spLocks noChangeArrowheads="1"/>
          </p:cNvSpPr>
          <p:nvPr/>
        </p:nvSpPr>
        <p:spPr bwMode="auto">
          <a:xfrm>
            <a:off x="2130647" y="71024"/>
            <a:ext cx="8790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dirty="0">
                <a:solidFill>
                  <a:schemeClr val="bg1"/>
                </a:solidFill>
                <a:latin typeface="Arial" panose="020B0604020202020204" pitchFamily="34" charset="0"/>
                <a:cs typeface="Arial" panose="020B0604020202020204" pitchFamily="34" charset="0"/>
              </a:rPr>
              <a:t>Google:  </a:t>
            </a:r>
            <a:r>
              <a:rPr lang="nl-NL" altLang="nl-NL" sz="1600" b="1" dirty="0" err="1">
                <a:solidFill>
                  <a:schemeClr val="bg1"/>
                </a:solidFill>
                <a:latin typeface="Arial" panose="020B0604020202020204" pitchFamily="34" charset="0"/>
                <a:cs typeface="Arial" panose="020B0604020202020204" pitchFamily="34" charset="0"/>
              </a:rPr>
              <a:t>filetype:pdf</a:t>
            </a:r>
            <a:r>
              <a:rPr lang="nl-NL" altLang="nl-NL" sz="1600" b="1" dirty="0">
                <a:solidFill>
                  <a:schemeClr val="bg1"/>
                </a:solidFill>
                <a:latin typeface="Arial" panose="020B0604020202020204" pitchFamily="34" charset="0"/>
                <a:cs typeface="Arial" panose="020B0604020202020204" pitchFamily="34" charset="0"/>
              </a:rPr>
              <a:t> - </a:t>
            </a:r>
            <a:r>
              <a:rPr lang="nl-NL" altLang="nl-NL" sz="1600" b="1" dirty="0" smtClean="0">
                <a:solidFill>
                  <a:schemeClr val="bg1"/>
                </a:solidFill>
                <a:latin typeface="Arial" panose="020B0604020202020204" pitchFamily="34" charset="0"/>
                <a:cs typeface="Arial" panose="020B0604020202020204" pitchFamily="34" charset="0"/>
              </a:rPr>
              <a:t> </a:t>
            </a:r>
            <a:r>
              <a:rPr lang="nl-NL" altLang="nl-NL" sz="1600" b="1" dirty="0" err="1" smtClean="0">
                <a:solidFill>
                  <a:schemeClr val="bg1"/>
                </a:solidFill>
                <a:latin typeface="Arial" panose="020B0604020202020204" pitchFamily="34" charset="0"/>
                <a:cs typeface="Arial" panose="020B0604020202020204" pitchFamily="34" charset="0"/>
              </a:rPr>
              <a:t>primary</a:t>
            </a:r>
            <a:r>
              <a:rPr lang="nl-NL" altLang="nl-NL" sz="1600" b="1" dirty="0" smtClean="0">
                <a:solidFill>
                  <a:schemeClr val="bg1"/>
                </a:solidFill>
                <a:latin typeface="Arial" panose="020B0604020202020204" pitchFamily="34" charset="0"/>
                <a:cs typeface="Arial" panose="020B0604020202020204" pitchFamily="34" charset="0"/>
              </a:rPr>
              <a:t> sources -  onderzoek -</a:t>
            </a:r>
            <a:endParaRPr lang="nl-NL" altLang="nl-NL" sz="1600" b="1" dirty="0">
              <a:solidFill>
                <a:schemeClr val="bg1"/>
              </a:solidFill>
              <a:latin typeface="Arial" panose="020B0604020202020204" pitchFamily="34" charset="0"/>
              <a:cs typeface="Arial" panose="020B0604020202020204" pitchFamily="34" charset="0"/>
            </a:endParaRPr>
          </a:p>
        </p:txBody>
      </p:sp>
      <p:sp>
        <p:nvSpPr>
          <p:cNvPr id="7" name="PIJL-OMLAAG 4"/>
          <p:cNvSpPr>
            <a:spLocks noChangeArrowheads="1"/>
          </p:cNvSpPr>
          <p:nvPr/>
        </p:nvSpPr>
        <p:spPr bwMode="auto">
          <a:xfrm rot="8114614">
            <a:off x="7706452" y="1248773"/>
            <a:ext cx="341828" cy="1027577"/>
          </a:xfrm>
          <a:prstGeom prst="downArrow">
            <a:avLst>
              <a:gd name="adj1" fmla="val 50000"/>
              <a:gd name="adj2" fmla="val 74577"/>
            </a:avLst>
          </a:prstGeom>
          <a:solidFill>
            <a:schemeClr val="accent1"/>
          </a:solidFill>
          <a:ln w="9525" algn="ctr">
            <a:solidFill>
              <a:schemeClr val="accent1"/>
            </a:solidFill>
            <a:round/>
            <a:headEnd/>
            <a:tailEnd/>
          </a:ln>
        </p:spPr>
        <p:txBody>
          <a:bodyPr rot="10800000" vert="eaVert"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350" dirty="0">
                <a:solidFill>
                  <a:srgbClr val="000099"/>
                </a:solidFill>
                <a:latin typeface="Arial" panose="020B0604020202020204" pitchFamily="34" charset="0"/>
                <a:ea typeface="ＭＳ Ｐゴシック" panose="020B0600070205080204" pitchFamily="34" charset="-128"/>
              </a:rPr>
              <a:t>Tools </a:t>
            </a:r>
          </a:p>
        </p:txBody>
      </p:sp>
    </p:spTree>
    <p:extLst>
      <p:ext uri="{BB962C8B-B14F-4D97-AF65-F5344CB8AC3E}">
        <p14:creationId xmlns:p14="http://schemas.microsoft.com/office/powerpoint/2010/main" val="2666123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461412" y="1061177"/>
            <a:ext cx="8622890" cy="3972171"/>
          </a:xfrm>
          <a:prstGeom prst="rect">
            <a:avLst/>
          </a:prstGeom>
        </p:spPr>
      </p:pic>
      <p:sp>
        <p:nvSpPr>
          <p:cNvPr id="3" name="Rechthoek 2"/>
          <p:cNvSpPr/>
          <p:nvPr/>
        </p:nvSpPr>
        <p:spPr>
          <a:xfrm>
            <a:off x="3804103" y="223431"/>
            <a:ext cx="2318263" cy="461665"/>
          </a:xfrm>
          <a:prstGeom prst="rect">
            <a:avLst/>
          </a:prstGeom>
        </p:spPr>
        <p:txBody>
          <a:bodyPr wrap="none">
            <a:spAutoFit/>
          </a:bodyPr>
          <a:lstStyle/>
          <a:p>
            <a:r>
              <a:rPr lang="nl-NL" altLang="nl-NL" sz="2400" b="1" dirty="0" smtClean="0">
                <a:solidFill>
                  <a:schemeClr val="bg1"/>
                </a:solidFill>
                <a:latin typeface="Arial" panose="020B0604020202020204" pitchFamily="34" charset="0"/>
                <a:cs typeface="Arial" panose="020B0604020202020204" pitchFamily="34" charset="0"/>
              </a:rPr>
              <a:t>Google </a:t>
            </a:r>
            <a:r>
              <a:rPr lang="nl-NL" altLang="nl-NL" sz="2400" b="1" dirty="0" err="1" smtClean="0">
                <a:solidFill>
                  <a:schemeClr val="bg1"/>
                </a:solidFill>
                <a:latin typeface="Arial" panose="020B0604020202020204" pitchFamily="34" charset="0"/>
                <a:cs typeface="Arial" panose="020B0604020202020204" pitchFamily="34" charset="0"/>
              </a:rPr>
              <a:t>books</a:t>
            </a:r>
            <a:r>
              <a:rPr lang="nl-NL" altLang="nl-NL" sz="2400" b="1" dirty="0" smtClean="0">
                <a:solidFill>
                  <a:schemeClr val="bg1"/>
                </a:solidFill>
                <a:latin typeface="Arial" panose="020B0604020202020204" pitchFamily="34" charset="0"/>
                <a:cs typeface="Arial" panose="020B0604020202020204" pitchFamily="34" charset="0"/>
              </a:rPr>
              <a:t> </a:t>
            </a:r>
            <a:endParaRPr lang="nl-NL" sz="2400" dirty="0">
              <a:solidFill>
                <a:schemeClr val="bg1"/>
              </a:solidFill>
            </a:endParaRPr>
          </a:p>
        </p:txBody>
      </p:sp>
    </p:spTree>
    <p:extLst>
      <p:ext uri="{BB962C8B-B14F-4D97-AF65-F5344CB8AC3E}">
        <p14:creationId xmlns:p14="http://schemas.microsoft.com/office/powerpoint/2010/main" val="208192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stretch>
            <a:fillRect/>
          </a:stretch>
        </p:blipFill>
        <p:spPr>
          <a:xfrm>
            <a:off x="66982" y="1207487"/>
            <a:ext cx="7696161" cy="3779887"/>
          </a:xfrm>
          <a:prstGeom prst="rect">
            <a:avLst/>
          </a:prstGeom>
        </p:spPr>
      </p:pic>
      <p:sp>
        <p:nvSpPr>
          <p:cNvPr id="37891" name="Titel 1"/>
          <p:cNvSpPr>
            <a:spLocks noGrp="1"/>
          </p:cNvSpPr>
          <p:nvPr>
            <p:ph type="title" idx="4294967295"/>
          </p:nvPr>
        </p:nvSpPr>
        <p:spPr>
          <a:xfrm>
            <a:off x="2179901" y="132494"/>
            <a:ext cx="6172200" cy="857250"/>
          </a:xfrm>
        </p:spPr>
        <p:txBody>
          <a:bodyPr vert="horz" lIns="68579" tIns="34289" rIns="68579" bIns="34289" rtlCol="0" anchor="ctr">
            <a:normAutofit/>
          </a:bodyPr>
          <a:lstStyle/>
          <a:p>
            <a:r>
              <a:rPr lang="nl-NL" altLang="nl-NL" b="0" dirty="0" smtClean="0">
                <a:latin typeface="Arial" panose="020B0604020202020204" pitchFamily="34" charset="0"/>
                <a:cs typeface="Arial" panose="020B0604020202020204" pitchFamily="34" charset="0"/>
              </a:rPr>
              <a:t>      </a:t>
            </a:r>
            <a:r>
              <a:rPr lang="nl-NL" altLang="nl-NL" b="1" dirty="0" smtClean="0">
                <a:latin typeface="Arial" panose="020B0604020202020204" pitchFamily="34" charset="0"/>
                <a:cs typeface="Arial" panose="020B0604020202020204" pitchFamily="34" charset="0"/>
              </a:rPr>
              <a:t>Scholar.google.nl</a:t>
            </a:r>
            <a:endParaRPr lang="nl-NL" altLang="nl-NL" dirty="0" smtClean="0">
              <a:latin typeface="Arial" panose="020B0604020202020204" pitchFamily="34" charset="0"/>
              <a:cs typeface="Arial" panose="020B0604020202020204" pitchFamily="34" charset="0"/>
            </a:endParaRPr>
          </a:p>
        </p:txBody>
      </p:sp>
      <p:sp>
        <p:nvSpPr>
          <p:cNvPr id="37892" name="Tijdelijke aanduiding voor dianummer 3"/>
          <p:cNvSpPr txBox="1">
            <a:spLocks noGrp="1"/>
          </p:cNvSpPr>
          <p:nvPr/>
        </p:nvSpPr>
        <p:spPr bwMode="auto">
          <a:xfrm>
            <a:off x="4788025" y="4825194"/>
            <a:ext cx="15998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C1032C8A-8F00-44B8-98CC-7A48E333CA80}" type="slidenum">
              <a:rPr lang="nl-NL" altLang="nl-NL" sz="743">
                <a:latin typeface="Arial" panose="020B0604020202020204" pitchFamily="34" charset="0"/>
                <a:ea typeface="ＭＳ Ｐゴシック" panose="020B0600070205080204" pitchFamily="34" charset="-128"/>
              </a:rPr>
              <a:pPr algn="r" eaLnBrk="1" hangingPunct="1">
                <a:spcBef>
                  <a:spcPct val="0"/>
                </a:spcBef>
                <a:buFontTx/>
                <a:buNone/>
              </a:pPr>
              <a:t>12</a:t>
            </a:fld>
            <a:endParaRPr lang="nl-NL" altLang="nl-NL" sz="743">
              <a:latin typeface="Arial" panose="020B0604020202020204" pitchFamily="34" charset="0"/>
              <a:ea typeface="ＭＳ Ｐゴシック" panose="020B0600070205080204" pitchFamily="34" charset="-128"/>
            </a:endParaRPr>
          </a:p>
        </p:txBody>
      </p:sp>
      <p:sp>
        <p:nvSpPr>
          <p:cNvPr id="37893" name="Oval 7"/>
          <p:cNvSpPr>
            <a:spLocks noChangeArrowheads="1"/>
          </p:cNvSpPr>
          <p:nvPr/>
        </p:nvSpPr>
        <p:spPr bwMode="auto">
          <a:xfrm>
            <a:off x="96119" y="2065220"/>
            <a:ext cx="937618" cy="367547"/>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37894" name="Oval 8"/>
          <p:cNvSpPr>
            <a:spLocks noChangeArrowheads="1"/>
          </p:cNvSpPr>
          <p:nvPr/>
        </p:nvSpPr>
        <p:spPr bwMode="auto">
          <a:xfrm>
            <a:off x="5968181" y="3526590"/>
            <a:ext cx="1258015" cy="285036"/>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37895" name="Oval 8"/>
          <p:cNvSpPr>
            <a:spLocks noChangeArrowheads="1"/>
          </p:cNvSpPr>
          <p:nvPr/>
        </p:nvSpPr>
        <p:spPr bwMode="auto">
          <a:xfrm>
            <a:off x="2686894" y="3760568"/>
            <a:ext cx="771525" cy="301109"/>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37896" name="Oval 8"/>
          <p:cNvSpPr>
            <a:spLocks noChangeArrowheads="1"/>
          </p:cNvSpPr>
          <p:nvPr/>
        </p:nvSpPr>
        <p:spPr bwMode="auto">
          <a:xfrm>
            <a:off x="1643950" y="2849177"/>
            <a:ext cx="258277" cy="250780"/>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10" name="PIJL-RECHTS 9"/>
          <p:cNvSpPr/>
          <p:nvPr/>
        </p:nvSpPr>
        <p:spPr>
          <a:xfrm rot="17548533">
            <a:off x="-83566" y="2738470"/>
            <a:ext cx="823433" cy="41148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15" dirty="0">
                <a:solidFill>
                  <a:srgbClr val="000099"/>
                </a:solidFill>
                <a:latin typeface="Arial" pitchFamily="34" charset="0"/>
                <a:cs typeface="Arial" pitchFamily="34" charset="0"/>
              </a:rPr>
              <a:t>datum</a:t>
            </a:r>
          </a:p>
        </p:txBody>
      </p:sp>
      <p:sp>
        <p:nvSpPr>
          <p:cNvPr id="12" name="PIJL-RECHTS 11"/>
          <p:cNvSpPr/>
          <p:nvPr/>
        </p:nvSpPr>
        <p:spPr>
          <a:xfrm rot="20643720">
            <a:off x="1981833" y="3923697"/>
            <a:ext cx="884675" cy="48875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15" dirty="0">
                <a:solidFill>
                  <a:srgbClr val="000099"/>
                </a:solidFill>
                <a:latin typeface="Arial" pitchFamily="34" charset="0"/>
                <a:cs typeface="Arial" pitchFamily="34" charset="0"/>
              </a:rPr>
              <a:t>verwant</a:t>
            </a:r>
          </a:p>
        </p:txBody>
      </p:sp>
      <p:sp>
        <p:nvSpPr>
          <p:cNvPr id="37899" name="Oval 8"/>
          <p:cNvSpPr>
            <a:spLocks noChangeArrowheads="1"/>
          </p:cNvSpPr>
          <p:nvPr/>
        </p:nvSpPr>
        <p:spPr bwMode="auto">
          <a:xfrm>
            <a:off x="26424" y="1274610"/>
            <a:ext cx="246116" cy="263821"/>
          </a:xfrm>
          <a:prstGeom prst="ellipse">
            <a:avLst/>
          </a:prstGeom>
          <a:solidFill>
            <a:schemeClr val="accent1">
              <a:alpha val="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3" name="PIJL-LINKS 2"/>
          <p:cNvSpPr/>
          <p:nvPr/>
        </p:nvSpPr>
        <p:spPr>
          <a:xfrm rot="19477442">
            <a:off x="323089" y="512067"/>
            <a:ext cx="1310869" cy="452565"/>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rgbClr val="002060"/>
                </a:solidFill>
              </a:rPr>
              <a:t>Geavanceerd</a:t>
            </a:r>
            <a:r>
              <a:rPr lang="nl-NL" sz="1350" dirty="0">
                <a:solidFill>
                  <a:schemeClr val="tx1"/>
                </a:solidFill>
              </a:rPr>
              <a:t>  </a:t>
            </a:r>
          </a:p>
        </p:txBody>
      </p:sp>
      <p:sp>
        <p:nvSpPr>
          <p:cNvPr id="20" name="PIJL-LINKS 19"/>
          <p:cNvSpPr/>
          <p:nvPr/>
        </p:nvSpPr>
        <p:spPr>
          <a:xfrm rot="21224626">
            <a:off x="1889224" y="2558620"/>
            <a:ext cx="938558" cy="36582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err="1">
                <a:solidFill>
                  <a:srgbClr val="002060"/>
                </a:solidFill>
              </a:rPr>
              <a:t>Apa</a:t>
            </a:r>
            <a:r>
              <a:rPr lang="nl-NL" sz="1350" dirty="0">
                <a:solidFill>
                  <a:srgbClr val="002060"/>
                </a:solidFill>
              </a:rPr>
              <a:t> stijl </a:t>
            </a:r>
            <a:r>
              <a:rPr lang="nl-NL" sz="1350" dirty="0">
                <a:solidFill>
                  <a:schemeClr val="tx1"/>
                </a:solidFill>
              </a:rPr>
              <a:t> </a:t>
            </a:r>
          </a:p>
        </p:txBody>
      </p:sp>
      <p:pic>
        <p:nvPicPr>
          <p:cNvPr id="5" name="Afbeelding 4"/>
          <p:cNvPicPr>
            <a:picLocks noChangeAspect="1"/>
          </p:cNvPicPr>
          <p:nvPr/>
        </p:nvPicPr>
        <p:blipFill>
          <a:blip r:embed="rId3"/>
          <a:stretch>
            <a:fillRect/>
          </a:stretch>
        </p:blipFill>
        <p:spPr>
          <a:xfrm>
            <a:off x="8288592" y="4129548"/>
            <a:ext cx="789895" cy="912273"/>
          </a:xfrm>
          <a:prstGeom prst="rect">
            <a:avLst/>
          </a:prstGeom>
        </p:spPr>
      </p:pic>
    </p:spTree>
    <p:extLst>
      <p:ext uri="{BB962C8B-B14F-4D97-AF65-F5344CB8AC3E}">
        <p14:creationId xmlns:p14="http://schemas.microsoft.com/office/powerpoint/2010/main" val="98106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0F29FF2E-E1C2-4E17-B631-A542F58BFB5A}" type="slidenum">
              <a:rPr lang="nl-NL" altLang="nl-NL" sz="945">
                <a:latin typeface="Arial" panose="020B0604020202020204" pitchFamily="34" charset="0"/>
                <a:ea typeface="ＭＳ Ｐゴシック" panose="020B0600070205080204" pitchFamily="34" charset="-128"/>
              </a:rPr>
              <a:pPr>
                <a:spcBef>
                  <a:spcPct val="0"/>
                </a:spcBef>
                <a:buFontTx/>
                <a:buNone/>
              </a:pPr>
              <a:t>13</a:t>
            </a:fld>
            <a:endParaRPr lang="nl-NL" altLang="nl-NL" sz="945">
              <a:latin typeface="Arial" panose="020B0604020202020204" pitchFamily="34" charset="0"/>
              <a:ea typeface="ＭＳ Ｐゴシック" panose="020B0600070205080204" pitchFamily="34" charset="-128"/>
            </a:endParaRPr>
          </a:p>
        </p:txBody>
      </p:sp>
      <p:sp>
        <p:nvSpPr>
          <p:cNvPr id="38915" name="Rectangle 2"/>
          <p:cNvSpPr>
            <a:spLocks noGrp="1" noChangeArrowheads="1"/>
          </p:cNvSpPr>
          <p:nvPr>
            <p:ph type="title" idx="4294967295"/>
          </p:nvPr>
        </p:nvSpPr>
        <p:spPr>
          <a:xfrm>
            <a:off x="1138569" y="930467"/>
            <a:ext cx="6172200" cy="857250"/>
          </a:xfrm>
        </p:spPr>
        <p:txBody>
          <a:bodyPr>
            <a:normAutofit/>
          </a:bodyPr>
          <a:lstStyle/>
          <a:p>
            <a:pPr eaLnBrk="1" hangingPunct="1"/>
            <a:r>
              <a:rPr lang="nl-NL" altLang="nl-NL" sz="2400" dirty="0">
                <a:solidFill>
                  <a:srgbClr val="7030A0"/>
                </a:solidFill>
                <a:latin typeface="Arial" panose="020B0604020202020204" pitchFamily="34" charset="0"/>
                <a:cs typeface="Arial" panose="020B0604020202020204" pitchFamily="34" charset="0"/>
              </a:rPr>
              <a:t>Zoekwoorden</a:t>
            </a:r>
          </a:p>
        </p:txBody>
      </p:sp>
      <p:sp>
        <p:nvSpPr>
          <p:cNvPr id="116739" name="Rectangle 3"/>
          <p:cNvSpPr>
            <a:spLocks noGrp="1" noChangeArrowheads="1"/>
          </p:cNvSpPr>
          <p:nvPr>
            <p:ph type="body" idx="4294967295"/>
          </p:nvPr>
        </p:nvSpPr>
        <p:spPr>
          <a:xfrm>
            <a:off x="1138569" y="1583000"/>
            <a:ext cx="7926773" cy="3372208"/>
          </a:xfrm>
        </p:spPr>
        <p:txBody>
          <a:bodyPr>
            <a:normAutofit fontScale="70000" lnSpcReduction="20000"/>
          </a:bodyPr>
          <a:lstStyle/>
          <a:p>
            <a:pPr marL="0" indent="0">
              <a:lnSpc>
                <a:spcPct val="80000"/>
              </a:lnSpc>
              <a:buNone/>
              <a:defRPr/>
            </a:pPr>
            <a:r>
              <a:rPr lang="nl-NL" sz="1823" b="1" dirty="0">
                <a:solidFill>
                  <a:srgbClr val="000099"/>
                </a:solidFill>
                <a:latin typeface="Arial" pitchFamily="34" charset="0"/>
                <a:cs typeface="Arial" pitchFamily="34" charset="0"/>
              </a:rPr>
              <a:t>  </a:t>
            </a:r>
            <a:endParaRPr lang="nl-NL" sz="1890" dirty="0">
              <a:solidFill>
                <a:srgbClr val="000099"/>
              </a:solidFill>
              <a:latin typeface="Arial" pitchFamily="34" charset="0"/>
              <a:cs typeface="Arial" pitchFamily="34" charset="0"/>
            </a:endParaRPr>
          </a:p>
          <a:p>
            <a:pPr eaLnBrk="1" hangingPunct="1">
              <a:lnSpc>
                <a:spcPct val="80000"/>
              </a:lnSpc>
              <a:defRPr/>
            </a:pPr>
            <a:r>
              <a:rPr lang="nl-NL" sz="1890" dirty="0">
                <a:latin typeface="Arial" pitchFamily="34" charset="0"/>
                <a:cs typeface="Arial" pitchFamily="34" charset="0"/>
              </a:rPr>
              <a:t>aanhalingstekens “ ” </a:t>
            </a:r>
          </a:p>
          <a:p>
            <a:pPr marL="0" indent="0">
              <a:lnSpc>
                <a:spcPct val="80000"/>
              </a:lnSpc>
              <a:buNone/>
              <a:defRPr/>
            </a:pPr>
            <a:r>
              <a:rPr lang="nl-NL" sz="1890" dirty="0">
                <a:latin typeface="Arial" pitchFamily="34" charset="0"/>
                <a:cs typeface="Arial" pitchFamily="34" charset="0"/>
              </a:rPr>
              <a:t>    </a:t>
            </a:r>
          </a:p>
          <a:p>
            <a:pPr eaLnBrk="1" hangingPunct="1">
              <a:lnSpc>
                <a:spcPct val="80000"/>
              </a:lnSpc>
              <a:defRPr/>
            </a:pPr>
            <a:r>
              <a:rPr lang="nl-NL" sz="1890" dirty="0">
                <a:latin typeface="Arial" pitchFamily="34" charset="0"/>
                <a:cs typeface="Arial" pitchFamily="34" charset="0"/>
              </a:rPr>
              <a:t>gebruik  booleaanse operatoren </a:t>
            </a:r>
          </a:p>
          <a:p>
            <a:pPr marL="0" indent="0">
              <a:lnSpc>
                <a:spcPct val="80000"/>
              </a:lnSpc>
              <a:buNone/>
              <a:defRPr/>
            </a:pPr>
            <a:r>
              <a:rPr lang="nl-NL" sz="1890" i="1" dirty="0">
                <a:latin typeface="Arial" pitchFamily="34" charset="0"/>
                <a:cs typeface="Arial" pitchFamily="34" charset="0"/>
              </a:rPr>
              <a:t>               AND NOT OR</a:t>
            </a:r>
          </a:p>
          <a:p>
            <a:pPr marL="0" indent="0">
              <a:lnSpc>
                <a:spcPct val="80000"/>
              </a:lnSpc>
              <a:buNone/>
              <a:defRPr/>
            </a:pPr>
            <a:r>
              <a:rPr lang="nl-NL" sz="1890" i="1" dirty="0">
                <a:latin typeface="Arial" pitchFamily="34" charset="0"/>
                <a:cs typeface="Arial" pitchFamily="34" charset="0"/>
              </a:rPr>
              <a:t>	     </a:t>
            </a:r>
            <a:r>
              <a:rPr lang="nl-NL" sz="1890" i="1" dirty="0" smtClean="0">
                <a:latin typeface="Arial" pitchFamily="34" charset="0"/>
                <a:cs typeface="Arial" pitchFamily="34" charset="0"/>
              </a:rPr>
              <a:t>  Google –teken</a:t>
            </a:r>
          </a:p>
          <a:p>
            <a:pPr marL="0" indent="0">
              <a:lnSpc>
                <a:spcPct val="80000"/>
              </a:lnSpc>
              <a:buNone/>
              <a:defRPr/>
            </a:pPr>
            <a:r>
              <a:rPr lang="nl-NL" sz="1890" i="1" dirty="0" smtClean="0">
                <a:latin typeface="Arial" pitchFamily="34" charset="0"/>
                <a:cs typeface="Arial" pitchFamily="34" charset="0"/>
              </a:rPr>
              <a:t> </a:t>
            </a:r>
            <a:endParaRPr lang="nl-NL" sz="1890" i="1" dirty="0">
              <a:latin typeface="Arial" pitchFamily="34" charset="0"/>
              <a:cs typeface="Arial" pitchFamily="34" charset="0"/>
            </a:endParaRPr>
          </a:p>
          <a:p>
            <a:pPr eaLnBrk="1" hangingPunct="1">
              <a:lnSpc>
                <a:spcPct val="80000"/>
              </a:lnSpc>
              <a:defRPr/>
            </a:pPr>
            <a:r>
              <a:rPr lang="nl-NL" sz="1890" dirty="0">
                <a:latin typeface="Arial" panose="020B0604020202020204" pitchFamily="34" charset="0"/>
                <a:cs typeface="Arial" panose="020B0604020202020204" pitchFamily="34" charset="0"/>
              </a:rPr>
              <a:t>woorden kun je afbreken met een </a:t>
            </a:r>
            <a:r>
              <a:rPr lang="nl-NL" sz="1890" i="1" dirty="0">
                <a:latin typeface="Arial" panose="020B0604020202020204" pitchFamily="34" charset="0"/>
                <a:cs typeface="Arial" panose="020B0604020202020204" pitchFamily="34" charset="0"/>
              </a:rPr>
              <a:t>asterisk *</a:t>
            </a:r>
          </a:p>
          <a:p>
            <a:pPr marL="0" indent="0">
              <a:lnSpc>
                <a:spcPct val="80000"/>
              </a:lnSpc>
              <a:buNone/>
              <a:defRPr/>
            </a:pPr>
            <a:r>
              <a:rPr lang="nl-NL" sz="1890" i="1" dirty="0">
                <a:latin typeface="Arial" panose="020B0604020202020204" pitchFamily="34" charset="0"/>
                <a:cs typeface="Arial" panose="020B0604020202020204" pitchFamily="34" charset="0"/>
              </a:rPr>
              <a:t>        </a:t>
            </a:r>
            <a:r>
              <a:rPr lang="nl-NL" sz="1890" i="1" dirty="0" err="1" smtClean="0">
                <a:latin typeface="Arial" panose="020B0604020202020204" pitchFamily="34" charset="0"/>
                <a:cs typeface="Arial" panose="020B0604020202020204" pitchFamily="34" charset="0"/>
              </a:rPr>
              <a:t>Overheids</a:t>
            </a:r>
            <a:r>
              <a:rPr lang="nl-NL" sz="1890" i="1" dirty="0" smtClean="0">
                <a:latin typeface="Arial" panose="020B0604020202020204" pitchFamily="34" charset="0"/>
                <a:cs typeface="Arial" panose="020B0604020202020204" pitchFamily="34" charset="0"/>
              </a:rPr>
              <a:t>* </a:t>
            </a:r>
            <a:endParaRPr lang="nl-NL" sz="1890" i="1" dirty="0">
              <a:latin typeface="Arial" panose="020B0604020202020204" pitchFamily="34" charset="0"/>
              <a:cs typeface="Arial" panose="020B0604020202020204" pitchFamily="34" charset="0"/>
            </a:endParaRPr>
          </a:p>
          <a:p>
            <a:pPr eaLnBrk="1" hangingPunct="1">
              <a:lnSpc>
                <a:spcPct val="80000"/>
              </a:lnSpc>
              <a:defRPr/>
            </a:pPr>
            <a:endParaRPr lang="nl-NL" sz="1890" i="1" dirty="0">
              <a:latin typeface="Arial" panose="020B0604020202020204" pitchFamily="34" charset="0"/>
              <a:cs typeface="Arial" panose="020B0604020202020204" pitchFamily="34" charset="0"/>
            </a:endParaRPr>
          </a:p>
          <a:p>
            <a:pPr eaLnBrk="1" hangingPunct="1">
              <a:lnSpc>
                <a:spcPct val="80000"/>
              </a:lnSpc>
              <a:defRPr/>
            </a:pPr>
            <a:r>
              <a:rPr lang="nl-NL" sz="1890" dirty="0" smtClean="0">
                <a:latin typeface="Arial" panose="020B0604020202020204" pitchFamily="34" charset="0"/>
                <a:cs typeface="Arial" panose="020B0604020202020204" pitchFamily="34" charset="0"/>
              </a:rPr>
              <a:t>Zoek je naar politieke of economische bronnen? </a:t>
            </a:r>
          </a:p>
          <a:p>
            <a:pPr marL="0" indent="0" eaLnBrk="1" hangingPunct="1">
              <a:lnSpc>
                <a:spcPct val="80000"/>
              </a:lnSpc>
              <a:buNone/>
              <a:defRPr/>
            </a:pPr>
            <a:r>
              <a:rPr lang="nl-NL" sz="1890" dirty="0" smtClean="0">
                <a:latin typeface="Arial" panose="020B0604020202020204" pitchFamily="34" charset="0"/>
                <a:cs typeface="Arial" panose="020B0604020202020204" pitchFamily="34" charset="0"/>
              </a:rPr>
              <a:t>      gebruik zoektermen</a:t>
            </a:r>
          </a:p>
          <a:p>
            <a:pPr marL="0" indent="0" eaLnBrk="1" hangingPunct="1">
              <a:lnSpc>
                <a:spcPct val="80000"/>
              </a:lnSpc>
              <a:buNone/>
              <a:defRPr/>
            </a:pPr>
            <a:endParaRPr lang="nl-NL" sz="1890" dirty="0">
              <a:latin typeface="Arial" panose="020B0604020202020204" pitchFamily="34" charset="0"/>
              <a:cs typeface="Arial" panose="020B0604020202020204" pitchFamily="34" charset="0"/>
            </a:endParaRPr>
          </a:p>
          <a:p>
            <a:pPr eaLnBrk="1" hangingPunct="1">
              <a:lnSpc>
                <a:spcPct val="80000"/>
              </a:lnSpc>
              <a:defRPr/>
            </a:pPr>
            <a:r>
              <a:rPr lang="nl-NL" sz="1890" dirty="0">
                <a:latin typeface="Arial" panose="020B0604020202020204" pitchFamily="34" charset="0"/>
                <a:cs typeface="Arial" panose="020B0604020202020204" pitchFamily="34" charset="0"/>
              </a:rPr>
              <a:t>Google gebruik materiaalaanduiding:  </a:t>
            </a:r>
            <a:r>
              <a:rPr lang="nl-NL" sz="1890" dirty="0" err="1">
                <a:latin typeface="Arial" panose="020B0604020202020204" pitchFamily="34" charset="0"/>
                <a:cs typeface="Arial" panose="020B0604020202020204" pitchFamily="34" charset="0"/>
              </a:rPr>
              <a:t>filetype:pdf</a:t>
            </a:r>
            <a:r>
              <a:rPr lang="nl-NL" sz="1890" dirty="0">
                <a:latin typeface="Arial" panose="020B0604020202020204" pitchFamily="34" charset="0"/>
                <a:cs typeface="Arial" panose="020B0604020202020204" pitchFamily="34" charset="0"/>
              </a:rPr>
              <a:t> </a:t>
            </a:r>
            <a:r>
              <a:rPr lang="nl-NL" sz="1890" dirty="0">
                <a:solidFill>
                  <a:srgbClr val="000099"/>
                </a:solidFill>
                <a:latin typeface="Arial" panose="020B0604020202020204" pitchFamily="34" charset="0"/>
                <a:cs typeface="Arial" panose="020B0604020202020204" pitchFamily="34" charset="0"/>
              </a:rPr>
              <a:t>   </a:t>
            </a:r>
            <a:r>
              <a:rPr lang="nl-NL" sz="1823" i="1" dirty="0"/>
              <a:t/>
            </a:r>
            <a:br>
              <a:rPr lang="nl-NL" sz="1823" i="1" dirty="0"/>
            </a:br>
            <a:r>
              <a:rPr lang="nl-NL" sz="1823" b="1" dirty="0">
                <a:solidFill>
                  <a:srgbClr val="000099"/>
                </a:solidFill>
                <a:latin typeface="Arial" pitchFamily="34" charset="0"/>
                <a:cs typeface="Arial" pitchFamily="34" charset="0"/>
              </a:rPr>
              <a:t>    </a:t>
            </a:r>
          </a:p>
          <a:p>
            <a:pPr eaLnBrk="1" hangingPunct="1">
              <a:lnSpc>
                <a:spcPct val="80000"/>
              </a:lnSpc>
              <a:buFont typeface="Wingdings" pitchFamily="2" charset="2"/>
              <a:buNone/>
              <a:defRPr/>
            </a:pPr>
            <a:endParaRPr lang="nl-NL" sz="1823" b="1" dirty="0">
              <a:solidFill>
                <a:srgbClr val="000099"/>
              </a:solidFill>
              <a:latin typeface="Arial" pitchFamily="34" charset="0"/>
              <a:cs typeface="Arial" pitchFamily="34" charset="0"/>
            </a:endParaRPr>
          </a:p>
          <a:p>
            <a:pPr lvl="1" eaLnBrk="1" hangingPunct="1">
              <a:lnSpc>
                <a:spcPct val="80000"/>
              </a:lnSpc>
              <a:buFont typeface="Wingdings" pitchFamily="2" charset="2"/>
              <a:buNone/>
              <a:defRPr/>
            </a:pPr>
            <a:endParaRPr lang="nl-NL" sz="1553" b="1" dirty="0">
              <a:solidFill>
                <a:srgbClr val="000099"/>
              </a:solidFill>
              <a:latin typeface="Arial" pitchFamily="34" charset="0"/>
              <a:cs typeface="Arial" pitchFamily="34" charset="0"/>
            </a:endParaRPr>
          </a:p>
          <a:p>
            <a:pPr eaLnBrk="1" hangingPunct="1">
              <a:lnSpc>
                <a:spcPct val="80000"/>
              </a:lnSpc>
              <a:defRPr/>
            </a:pPr>
            <a:endParaRPr lang="nl-NL" sz="1823" b="1" dirty="0">
              <a:solidFill>
                <a:srgbClr val="000099"/>
              </a:solidFill>
              <a:latin typeface="Arial" pitchFamily="34" charset="0"/>
              <a:cs typeface="Arial" pitchFamily="34" charset="0"/>
            </a:endParaRPr>
          </a:p>
          <a:p>
            <a:pPr marL="0" indent="0">
              <a:lnSpc>
                <a:spcPct val="80000"/>
              </a:lnSpc>
              <a:buNone/>
              <a:defRPr/>
            </a:pPr>
            <a:endParaRPr lang="nl-NL" sz="1823" b="1" dirty="0">
              <a:solidFill>
                <a:srgbClr val="000099"/>
              </a:solidFill>
              <a:latin typeface="Arial" pitchFamily="34" charset="0"/>
              <a:cs typeface="Arial" pitchFamily="34" charset="0"/>
            </a:endParaRPr>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603" y="126621"/>
            <a:ext cx="68580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PIJL-OMLAAG 4"/>
          <p:cNvSpPr>
            <a:spLocks noChangeArrowheads="1"/>
          </p:cNvSpPr>
          <p:nvPr/>
        </p:nvSpPr>
        <p:spPr bwMode="auto">
          <a:xfrm rot="10800000">
            <a:off x="4902108" y="731156"/>
            <a:ext cx="399693" cy="627936"/>
          </a:xfrm>
          <a:prstGeom prst="downArrow">
            <a:avLst>
              <a:gd name="adj1" fmla="val 50000"/>
              <a:gd name="adj2" fmla="val 49990"/>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20515164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381" y="1219098"/>
            <a:ext cx="8229600" cy="857250"/>
          </a:xfrm>
        </p:spPr>
        <p:txBody>
          <a:bodyPr>
            <a:normAutofit/>
          </a:bodyPr>
          <a:lstStyle/>
          <a:p>
            <a:r>
              <a:rPr lang="nl-NL" sz="2400" dirty="0">
                <a:solidFill>
                  <a:srgbClr val="7030A0"/>
                </a:solidFill>
              </a:rPr>
              <a:t>Zoekresultaten vastleggen</a:t>
            </a:r>
          </a:p>
        </p:txBody>
      </p:sp>
      <p:sp>
        <p:nvSpPr>
          <p:cNvPr id="3" name="Tijdelijke aanduiding voor inhoud 2"/>
          <p:cNvSpPr>
            <a:spLocks noGrp="1"/>
          </p:cNvSpPr>
          <p:nvPr>
            <p:ph idx="1"/>
          </p:nvPr>
        </p:nvSpPr>
        <p:spPr>
          <a:xfrm>
            <a:off x="1485900" y="2209386"/>
            <a:ext cx="6172200" cy="3394472"/>
          </a:xfrm>
        </p:spPr>
        <p:txBody>
          <a:bodyPr>
            <a:normAutofit/>
          </a:bodyPr>
          <a:lstStyle/>
          <a:p>
            <a:r>
              <a:rPr lang="nl-NL" sz="1800" dirty="0"/>
              <a:t>Bron en zoektermen</a:t>
            </a:r>
          </a:p>
          <a:p>
            <a:endParaRPr lang="nl-NL" sz="1800" dirty="0"/>
          </a:p>
          <a:p>
            <a:r>
              <a:rPr lang="nl-NL" sz="1800" dirty="0"/>
              <a:t>Gegevens </a:t>
            </a:r>
            <a:r>
              <a:rPr lang="nl-NL" sz="1800" dirty="0" smtClean="0"/>
              <a:t>publicatie</a:t>
            </a:r>
            <a:endParaRPr lang="nl-NL" sz="1800" dirty="0"/>
          </a:p>
          <a:p>
            <a:endParaRPr lang="nl-NL" sz="1800" dirty="0"/>
          </a:p>
          <a:p>
            <a:r>
              <a:rPr lang="nl-NL" sz="1800" dirty="0"/>
              <a:t>Beschikbaarheid (online, bibliotheek) </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423" y="117486"/>
            <a:ext cx="68580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84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41EFB07A-7247-4265-A1DA-66526A37DBA7}" type="slidenum">
              <a:rPr lang="en-US" altLang="nl-NL" sz="945"/>
              <a:pPr>
                <a:spcBef>
                  <a:spcPct val="0"/>
                </a:spcBef>
                <a:buFontTx/>
                <a:buNone/>
              </a:pPr>
              <a:t>15</a:t>
            </a:fld>
            <a:endParaRPr lang="en-US" altLang="nl-NL" sz="945"/>
          </a:p>
        </p:txBody>
      </p:sp>
      <p:sp>
        <p:nvSpPr>
          <p:cNvPr id="5123" name="Titel 1"/>
          <p:cNvSpPr>
            <a:spLocks noGrp="1"/>
          </p:cNvSpPr>
          <p:nvPr>
            <p:ph type="title"/>
          </p:nvPr>
        </p:nvSpPr>
        <p:spPr>
          <a:xfrm>
            <a:off x="2044508" y="440890"/>
            <a:ext cx="5829300" cy="858321"/>
          </a:xfrm>
        </p:spPr>
        <p:txBody>
          <a:bodyPr>
            <a:normAutofit fontScale="90000"/>
          </a:bodyPr>
          <a:lstStyle/>
          <a:p>
            <a:r>
              <a:rPr lang="nl-NL" altLang="nl-NL" b="1" dirty="0" smtClean="0">
                <a:latin typeface="Arial" panose="020B0604020202020204" pitchFamily="34" charset="0"/>
                <a:cs typeface="Arial" panose="020B0604020202020204" pitchFamily="34" charset="0"/>
              </a:rPr>
              <a:t>Mediatheek Moller </a:t>
            </a:r>
            <a:br>
              <a:rPr lang="nl-NL" altLang="nl-NL" b="1" dirty="0" smtClean="0">
                <a:latin typeface="Arial" panose="020B0604020202020204" pitchFamily="34" charset="0"/>
                <a:cs typeface="Arial" panose="020B0604020202020204" pitchFamily="34" charset="0"/>
              </a:rPr>
            </a:br>
            <a:r>
              <a:rPr lang="nl-NL" altLang="nl-NL" b="1" dirty="0" smtClean="0">
                <a:solidFill>
                  <a:srgbClr val="000099"/>
                </a:solidFill>
                <a:latin typeface="Arial" panose="020B0604020202020204" pitchFamily="34" charset="0"/>
                <a:cs typeface="Arial" panose="020B0604020202020204" pitchFamily="34" charset="0"/>
              </a:rPr>
              <a:t> </a:t>
            </a:r>
            <a:br>
              <a:rPr lang="nl-NL" altLang="nl-NL" b="1" dirty="0" smtClean="0">
                <a:solidFill>
                  <a:srgbClr val="000099"/>
                </a:solidFill>
                <a:latin typeface="Arial" panose="020B0604020202020204" pitchFamily="34" charset="0"/>
                <a:cs typeface="Arial" panose="020B0604020202020204" pitchFamily="34" charset="0"/>
              </a:rPr>
            </a:br>
            <a:r>
              <a:rPr lang="nl-NL" altLang="nl-NL" sz="2200" b="1" dirty="0" smtClean="0">
                <a:solidFill>
                  <a:srgbClr val="000099"/>
                </a:solidFill>
                <a:latin typeface="Arial" panose="020B0604020202020204" pitchFamily="34" charset="0"/>
                <a:cs typeface="Arial" panose="020B0604020202020204" pitchFamily="34" charset="0"/>
                <a:hlinkClick r:id="rId3"/>
              </a:rPr>
              <a:t>http://fontys.nl/Moller.htm</a:t>
            </a:r>
            <a:r>
              <a:rPr lang="nl-NL" altLang="nl-NL" sz="2200" b="1" dirty="0" smtClean="0">
                <a:solidFill>
                  <a:srgbClr val="000099"/>
                </a:solidFill>
                <a:latin typeface="Arial" panose="020B0604020202020204" pitchFamily="34" charset="0"/>
                <a:cs typeface="Arial" panose="020B0604020202020204" pitchFamily="34" charset="0"/>
              </a:rPr>
              <a:t> </a:t>
            </a:r>
          </a:p>
        </p:txBody>
      </p:sp>
      <p:pic>
        <p:nvPicPr>
          <p:cNvPr id="5124" name="Afbeelding 1"/>
          <p:cNvPicPr>
            <a:picLocks noChangeAspect="1"/>
          </p:cNvPicPr>
          <p:nvPr/>
        </p:nvPicPr>
        <p:blipFill>
          <a:blip r:embed="rId4">
            <a:extLst>
              <a:ext uri="{28A0092B-C50C-407E-A947-70E740481C1C}">
                <a14:useLocalDpi xmlns:a14="http://schemas.microsoft.com/office/drawing/2010/main" val="0"/>
              </a:ext>
            </a:extLst>
          </a:blip>
          <a:srcRect l="13644" t="16379" r="14409" b="9435"/>
          <a:stretch>
            <a:fillRect/>
          </a:stretch>
        </p:blipFill>
        <p:spPr bwMode="auto">
          <a:xfrm>
            <a:off x="1443709" y="1521244"/>
            <a:ext cx="6319004" cy="374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177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466334" y="116047"/>
            <a:ext cx="5786284" cy="577081"/>
          </a:xfrm>
          <a:prstGeom prst="rect">
            <a:avLst/>
          </a:prstGeom>
        </p:spPr>
        <p:txBody>
          <a:bodyPr wrap="square">
            <a:spAutoFit/>
          </a:bodyPr>
          <a:lstStyle/>
          <a:p>
            <a:r>
              <a:rPr lang="nl-NL" sz="1800" dirty="0">
                <a:solidFill>
                  <a:schemeClr val="bg1"/>
                </a:solidFill>
              </a:rPr>
              <a:t>https://</a:t>
            </a:r>
            <a:r>
              <a:rPr lang="nl-NL" sz="1800" dirty="0" smtClean="0">
                <a:solidFill>
                  <a:schemeClr val="bg1"/>
                </a:solidFill>
              </a:rPr>
              <a:t>fontys.nl/Moller/Opleidingen/geschiedenis.htm</a:t>
            </a:r>
          </a:p>
          <a:p>
            <a:endParaRPr lang="nl-NL" dirty="0"/>
          </a:p>
        </p:txBody>
      </p:sp>
      <p:pic>
        <p:nvPicPr>
          <p:cNvPr id="3" name="Afbeelding 2"/>
          <p:cNvPicPr>
            <a:picLocks noChangeAspect="1"/>
          </p:cNvPicPr>
          <p:nvPr/>
        </p:nvPicPr>
        <p:blipFill>
          <a:blip r:embed="rId2"/>
          <a:stretch>
            <a:fillRect/>
          </a:stretch>
        </p:blipFill>
        <p:spPr>
          <a:xfrm>
            <a:off x="527407" y="584490"/>
            <a:ext cx="8331457" cy="5076825"/>
          </a:xfrm>
          <a:prstGeom prst="rect">
            <a:avLst/>
          </a:prstGeom>
        </p:spPr>
      </p:pic>
      <p:cxnSp>
        <p:nvCxnSpPr>
          <p:cNvPr id="4" name="Rechte verbindingslijn met pijl 3"/>
          <p:cNvCxnSpPr/>
          <p:nvPr/>
        </p:nvCxnSpPr>
        <p:spPr>
          <a:xfrm flipH="1">
            <a:off x="4104481" y="1240392"/>
            <a:ext cx="1047622" cy="254111"/>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10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751" y="1185043"/>
            <a:ext cx="8229600" cy="280995"/>
          </a:xfrm>
        </p:spPr>
        <p:txBody>
          <a:bodyPr>
            <a:normAutofit fontScale="90000"/>
          </a:bodyPr>
          <a:lstStyle/>
          <a:p>
            <a:r>
              <a:rPr lang="nl-NL" smtClean="0"/>
              <a:t/>
            </a:r>
            <a:br>
              <a:rPr lang="nl-NL" smtClean="0"/>
            </a:br>
            <a:r>
              <a:rPr lang="nl-NL" sz="2000" b="0" smtClean="0">
                <a:solidFill>
                  <a:schemeClr val="tx1"/>
                </a:solidFill>
              </a:rPr>
              <a:t>Gedigitaliseerde teksten uit Nederlandse kranten, boeken en tijdschriften die je allemaal woord voor woord kunt doorzoeken. De teksten komen uit de collecties van diverse wetenschappelijke instellingen, bibliotheken en erfgoedinstellingen.  Open access</a:t>
            </a:r>
            <a:endParaRPr lang="nl-NL" sz="1600" dirty="0">
              <a:solidFill>
                <a:schemeClr val="tx1"/>
              </a:solidFill>
            </a:endParaRPr>
          </a:p>
        </p:txBody>
      </p:sp>
      <p:pic>
        <p:nvPicPr>
          <p:cNvPr id="5" name="Afbeelding 4"/>
          <p:cNvPicPr>
            <a:picLocks noChangeAspect="1"/>
          </p:cNvPicPr>
          <p:nvPr/>
        </p:nvPicPr>
        <p:blipFill>
          <a:blip r:embed="rId2"/>
          <a:stretch>
            <a:fillRect/>
          </a:stretch>
        </p:blipFill>
        <p:spPr>
          <a:xfrm>
            <a:off x="1208126" y="2101725"/>
            <a:ext cx="6566732" cy="2760296"/>
          </a:xfrm>
          <a:prstGeom prst="rect">
            <a:avLst/>
          </a:prstGeom>
        </p:spPr>
      </p:pic>
      <p:sp>
        <p:nvSpPr>
          <p:cNvPr id="3" name="Rechthoek 2"/>
          <p:cNvSpPr/>
          <p:nvPr/>
        </p:nvSpPr>
        <p:spPr>
          <a:xfrm>
            <a:off x="303751" y="3764669"/>
            <a:ext cx="2073003" cy="461665"/>
          </a:xfrm>
          <a:prstGeom prst="rect">
            <a:avLst/>
          </a:prstGeom>
        </p:spPr>
        <p:txBody>
          <a:bodyPr wrap="none">
            <a:spAutoFit/>
          </a:bodyPr>
          <a:lstStyle/>
          <a:p>
            <a:r>
              <a:rPr lang="nl-NL" sz="2400" dirty="0"/>
              <a:t>(</a:t>
            </a:r>
            <a:r>
              <a:rPr lang="nl-NL" dirty="0">
                <a:hlinkClick r:id="rId3"/>
              </a:rPr>
              <a:t>video handleiding </a:t>
            </a:r>
            <a:r>
              <a:rPr lang="nl-NL" dirty="0"/>
              <a:t>)</a:t>
            </a:r>
          </a:p>
        </p:txBody>
      </p:sp>
      <p:sp>
        <p:nvSpPr>
          <p:cNvPr id="7" name="Tekstvak 6"/>
          <p:cNvSpPr txBox="1"/>
          <p:nvPr/>
        </p:nvSpPr>
        <p:spPr>
          <a:xfrm>
            <a:off x="2273181" y="218855"/>
            <a:ext cx="1820255" cy="523220"/>
          </a:xfrm>
          <a:prstGeom prst="rect">
            <a:avLst/>
          </a:prstGeom>
          <a:noFill/>
        </p:spPr>
        <p:txBody>
          <a:bodyPr wrap="square" rtlCol="0">
            <a:spAutoFit/>
          </a:bodyPr>
          <a:lstStyle/>
          <a:p>
            <a:r>
              <a:rPr lang="nl-NL" sz="2800" b="1" dirty="0">
                <a:solidFill>
                  <a:schemeClr val="bg1"/>
                </a:solidFill>
              </a:rPr>
              <a:t>Delpher</a:t>
            </a:r>
          </a:p>
        </p:txBody>
      </p:sp>
    </p:spTree>
    <p:extLst>
      <p:ext uri="{BB962C8B-B14F-4D97-AF65-F5344CB8AC3E}">
        <p14:creationId xmlns:p14="http://schemas.microsoft.com/office/powerpoint/2010/main" val="166554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549370"/>
            <a:ext cx="9518145" cy="4713192"/>
          </a:xfrm>
          <a:prstGeom prst="rect">
            <a:avLst/>
          </a:prstGeom>
        </p:spPr>
      </p:pic>
      <p:sp>
        <p:nvSpPr>
          <p:cNvPr id="5" name="Titel 1"/>
          <p:cNvSpPr txBox="1">
            <a:spLocks/>
          </p:cNvSpPr>
          <p:nvPr/>
        </p:nvSpPr>
        <p:spPr>
          <a:xfrm>
            <a:off x="0" y="-121022"/>
            <a:ext cx="8898194"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sz="2400" b="1" dirty="0" smtClean="0">
                <a:solidFill>
                  <a:schemeClr val="bg1"/>
                </a:solidFill>
                <a:latin typeface="Arial" panose="020B0604020202020204" pitchFamily="34" charset="0"/>
                <a:cs typeface="Arial" panose="020B0604020202020204" pitchFamily="34" charset="0"/>
              </a:rPr>
              <a:t>Academic search premier</a:t>
            </a:r>
            <a:endParaRPr lang="nl-NL" altLang="nl-NL" sz="2400" b="1" dirty="0">
              <a:solidFill>
                <a:schemeClr val="bg1"/>
              </a:solidFill>
              <a:latin typeface="Arial" panose="020B0604020202020204" pitchFamily="34" charset="0"/>
              <a:cs typeface="Arial" panose="020B0604020202020204" pitchFamily="34" charset="0"/>
            </a:endParaRPr>
          </a:p>
        </p:txBody>
      </p:sp>
      <p:cxnSp>
        <p:nvCxnSpPr>
          <p:cNvPr id="4" name="Rechte verbindingslijn met pijl 3"/>
          <p:cNvCxnSpPr/>
          <p:nvPr/>
        </p:nvCxnSpPr>
        <p:spPr>
          <a:xfrm flipV="1">
            <a:off x="499818" y="1709916"/>
            <a:ext cx="1026114" cy="81009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Ovaal 6"/>
          <p:cNvSpPr/>
          <p:nvPr/>
        </p:nvSpPr>
        <p:spPr>
          <a:xfrm>
            <a:off x="1245501" y="1497639"/>
            <a:ext cx="925233" cy="323353"/>
          </a:xfrm>
          <a:prstGeom prst="ellipse">
            <a:avLst/>
          </a:prstGeom>
          <a:solidFill>
            <a:srgbClr val="92D050">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cxnSp>
        <p:nvCxnSpPr>
          <p:cNvPr id="8" name="Rechte verbindingslijn met pijl 7"/>
          <p:cNvCxnSpPr/>
          <p:nvPr/>
        </p:nvCxnSpPr>
        <p:spPr>
          <a:xfrm>
            <a:off x="243290" y="319524"/>
            <a:ext cx="513057" cy="7200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a:off x="8094407" y="0"/>
            <a:ext cx="489154" cy="5604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584533" y="3383782"/>
            <a:ext cx="489154" cy="5604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756347" y="4420045"/>
            <a:ext cx="489154" cy="5604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8593393" y="3103542"/>
            <a:ext cx="227372" cy="5604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12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FE2BEC08-CF95-4C11-AE20-7290AFB67E72}" type="slidenum">
              <a:rPr lang="en-US" altLang="nl-NL" sz="945"/>
              <a:pPr>
                <a:spcBef>
                  <a:spcPct val="0"/>
                </a:spcBef>
                <a:buFontTx/>
                <a:buNone/>
              </a:pPr>
              <a:t>19</a:t>
            </a:fld>
            <a:endParaRPr lang="en-US" altLang="nl-NL" sz="945"/>
          </a:p>
        </p:txBody>
      </p:sp>
      <p:sp>
        <p:nvSpPr>
          <p:cNvPr id="36868" name="Titel 2"/>
          <p:cNvSpPr>
            <a:spLocks noGrp="1"/>
          </p:cNvSpPr>
          <p:nvPr>
            <p:ph type="title"/>
          </p:nvPr>
        </p:nvSpPr>
        <p:spPr>
          <a:xfrm>
            <a:off x="2220274" y="81439"/>
            <a:ext cx="5829300" cy="858322"/>
          </a:xfrm>
        </p:spPr>
        <p:txBody>
          <a:bodyPr/>
          <a:lstStyle/>
          <a:p>
            <a:r>
              <a:rPr lang="nl-NL" altLang="nl-NL" b="1" dirty="0" smtClean="0">
                <a:latin typeface="Arial" panose="020B0604020202020204" pitchFamily="34" charset="0"/>
                <a:cs typeface="Arial" panose="020B0604020202020204" pitchFamily="34" charset="0"/>
              </a:rPr>
              <a:t>Scripties online </a:t>
            </a:r>
          </a:p>
        </p:txBody>
      </p:sp>
      <p:pic>
        <p:nvPicPr>
          <p:cNvPr id="6" name="Afbeelding 5"/>
          <p:cNvPicPr>
            <a:picLocks noChangeAspect="1"/>
          </p:cNvPicPr>
          <p:nvPr/>
        </p:nvPicPr>
        <p:blipFill>
          <a:blip r:embed="rId2"/>
          <a:stretch>
            <a:fillRect/>
          </a:stretch>
        </p:blipFill>
        <p:spPr>
          <a:xfrm>
            <a:off x="323528" y="939761"/>
            <a:ext cx="8616650" cy="4504158"/>
          </a:xfrm>
          <a:prstGeom prst="rect">
            <a:avLst/>
          </a:prstGeom>
        </p:spPr>
      </p:pic>
    </p:spTree>
    <p:extLst>
      <p:ext uri="{BB962C8B-B14F-4D97-AF65-F5344CB8AC3E}">
        <p14:creationId xmlns:p14="http://schemas.microsoft.com/office/powerpoint/2010/main" val="636236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7577DFBB-936A-4533-A73F-A2ED640F6F15}" type="slidenum">
              <a:rPr lang="en-US" altLang="nl-NL" sz="945"/>
              <a:pPr>
                <a:spcBef>
                  <a:spcPct val="0"/>
                </a:spcBef>
                <a:buFontTx/>
                <a:buNone/>
              </a:pPr>
              <a:t>2</a:t>
            </a:fld>
            <a:endParaRPr lang="en-US" altLang="nl-NL" sz="945"/>
          </a:p>
        </p:txBody>
      </p:sp>
      <p:sp>
        <p:nvSpPr>
          <p:cNvPr id="13315" name="Tijdelijke aanduiding voor dianummer 1"/>
          <p:cNvSpPr txBox="1">
            <a:spLocks noGrp="1"/>
          </p:cNvSpPr>
          <p:nvPr/>
        </p:nvSpPr>
        <p:spPr bwMode="auto">
          <a:xfrm>
            <a:off x="6058258" y="4685943"/>
            <a:ext cx="15998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298888D7-A93C-4FA8-8AF5-767D3F2FF804}" type="slidenum">
              <a:rPr lang="nl-NL" altLang="nl-NL" sz="743">
                <a:latin typeface="Arial" panose="020B0604020202020204" pitchFamily="34" charset="0"/>
                <a:ea typeface="ＭＳ Ｐゴシック" panose="020B0600070205080204" pitchFamily="34" charset="-128"/>
              </a:rPr>
              <a:pPr algn="r" eaLnBrk="1" hangingPunct="1">
                <a:spcBef>
                  <a:spcPct val="0"/>
                </a:spcBef>
                <a:buFontTx/>
                <a:buNone/>
              </a:pPr>
              <a:t>2</a:t>
            </a:fld>
            <a:endParaRPr lang="nl-NL" altLang="nl-NL" sz="743">
              <a:latin typeface="Arial" panose="020B0604020202020204" pitchFamily="34" charset="0"/>
              <a:ea typeface="ＭＳ Ｐゴシック" panose="020B0600070205080204" pitchFamily="34" charset="-128"/>
            </a:endParaRPr>
          </a:p>
        </p:txBody>
      </p:sp>
      <p:pic>
        <p:nvPicPr>
          <p:cNvPr id="13316" name="Picture 2" descr="information_overloa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623" y="1327410"/>
            <a:ext cx="4276459" cy="284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33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24049" y="147885"/>
            <a:ext cx="8229600" cy="857250"/>
          </a:xfrm>
        </p:spPr>
        <p:txBody>
          <a:bodyPr>
            <a:normAutofit/>
          </a:bodyPr>
          <a:lstStyle/>
          <a:p>
            <a:r>
              <a:rPr lang="nl-NL" sz="2400" dirty="0" smtClean="0"/>
              <a:t>Fontys </a:t>
            </a:r>
            <a:r>
              <a:rPr lang="nl-NL" sz="2400" dirty="0" err="1" smtClean="0"/>
              <a:t>e-content</a:t>
            </a:r>
            <a:r>
              <a:rPr lang="nl-NL" sz="2400" dirty="0" smtClean="0"/>
              <a:t> </a:t>
            </a:r>
            <a:r>
              <a:rPr lang="nl-NL" sz="2400" dirty="0"/>
              <a:t>Digitale historische tijdschriften </a:t>
            </a:r>
            <a:br>
              <a:rPr lang="nl-NL" sz="2400" dirty="0"/>
            </a:br>
            <a:endParaRPr lang="nl-NL" sz="2400" dirty="0"/>
          </a:p>
        </p:txBody>
      </p:sp>
      <p:pic>
        <p:nvPicPr>
          <p:cNvPr id="5" name="Tijdelijke aanduiding voor inhoud 4"/>
          <p:cNvPicPr>
            <a:picLocks noGrp="1" noChangeAspect="1"/>
          </p:cNvPicPr>
          <p:nvPr>
            <p:ph sz="half" idx="1"/>
          </p:nvPr>
        </p:nvPicPr>
        <p:blipFill>
          <a:blip r:embed="rId2"/>
          <a:stretch>
            <a:fillRect/>
          </a:stretch>
        </p:blipFill>
        <p:spPr>
          <a:xfrm>
            <a:off x="4648460" y="1004471"/>
            <a:ext cx="4268168" cy="3978442"/>
          </a:xfrm>
          <a:prstGeom prst="rect">
            <a:avLst/>
          </a:prstGeom>
        </p:spPr>
      </p:pic>
      <p:pic>
        <p:nvPicPr>
          <p:cNvPr id="6" name="Afbeelding 5"/>
          <p:cNvPicPr>
            <a:picLocks noChangeAspect="1"/>
          </p:cNvPicPr>
          <p:nvPr/>
        </p:nvPicPr>
        <p:blipFill>
          <a:blip r:embed="rId3"/>
          <a:stretch>
            <a:fillRect/>
          </a:stretch>
        </p:blipFill>
        <p:spPr>
          <a:xfrm>
            <a:off x="161066" y="1681317"/>
            <a:ext cx="2287627" cy="2624751"/>
          </a:xfrm>
          <a:prstGeom prst="rect">
            <a:avLst/>
          </a:prstGeom>
        </p:spPr>
      </p:pic>
      <p:cxnSp>
        <p:nvCxnSpPr>
          <p:cNvPr id="7" name="Rechte verbindingslijn met pijl 6"/>
          <p:cNvCxnSpPr/>
          <p:nvPr/>
        </p:nvCxnSpPr>
        <p:spPr>
          <a:xfrm>
            <a:off x="4648460" y="2448851"/>
            <a:ext cx="227372" cy="5604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1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Koninklijke bibliotheek</a:t>
            </a:r>
            <a:br>
              <a:rPr lang="nl-NL" sz="2400" dirty="0" smtClean="0"/>
            </a:br>
            <a:r>
              <a:rPr lang="nl-NL" sz="2400" dirty="0" smtClean="0"/>
              <a:t> </a:t>
            </a:r>
            <a:r>
              <a:rPr lang="nl-NL" sz="2400" dirty="0" smtClean="0">
                <a:hlinkClick r:id="rId2"/>
              </a:rPr>
              <a:t>Historische bronnen </a:t>
            </a:r>
            <a:endParaRPr lang="nl-NL" sz="2400" dirty="0"/>
          </a:p>
        </p:txBody>
      </p:sp>
      <p:sp>
        <p:nvSpPr>
          <p:cNvPr id="3" name="Tijdelijke aanduiding voor inhoud 2"/>
          <p:cNvSpPr>
            <a:spLocks noGrp="1"/>
          </p:cNvSpPr>
          <p:nvPr>
            <p:ph sz="half" idx="1"/>
          </p:nvPr>
        </p:nvSpPr>
        <p:spPr/>
        <p:txBody>
          <a:bodyPr/>
          <a:lstStyle/>
          <a:p>
            <a:endParaRPr lang="nl-NL"/>
          </a:p>
        </p:txBody>
      </p:sp>
      <p:sp>
        <p:nvSpPr>
          <p:cNvPr id="4" name="Tijdelijke aanduiding voor inhoud 3"/>
          <p:cNvSpPr>
            <a:spLocks noGrp="1"/>
          </p:cNvSpPr>
          <p:nvPr>
            <p:ph sz="half" idx="2"/>
          </p:nvPr>
        </p:nvSpPr>
        <p:spPr/>
        <p:txBody>
          <a:bodyPr/>
          <a:lstStyle/>
          <a:p>
            <a:endParaRPr lang="nl-NL" dirty="0"/>
          </a:p>
        </p:txBody>
      </p:sp>
      <p:pic>
        <p:nvPicPr>
          <p:cNvPr id="5" name="Afbeelding 4"/>
          <p:cNvPicPr>
            <a:picLocks noChangeAspect="1"/>
          </p:cNvPicPr>
          <p:nvPr/>
        </p:nvPicPr>
        <p:blipFill>
          <a:blip r:embed="rId3"/>
          <a:stretch>
            <a:fillRect/>
          </a:stretch>
        </p:blipFill>
        <p:spPr>
          <a:xfrm>
            <a:off x="831573" y="1063625"/>
            <a:ext cx="6435388" cy="3892263"/>
          </a:xfrm>
          <a:prstGeom prst="rect">
            <a:avLst/>
          </a:prstGeom>
        </p:spPr>
      </p:pic>
    </p:spTree>
    <p:extLst>
      <p:ext uri="{BB962C8B-B14F-4D97-AF65-F5344CB8AC3E}">
        <p14:creationId xmlns:p14="http://schemas.microsoft.com/office/powerpoint/2010/main" val="289189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Nog veel meer……</a:t>
            </a:r>
            <a:endParaRPr lang="nl-NL" dirty="0"/>
          </a:p>
        </p:txBody>
      </p:sp>
      <p:sp>
        <p:nvSpPr>
          <p:cNvPr id="5" name="Rechthoek 4"/>
          <p:cNvSpPr/>
          <p:nvPr/>
        </p:nvSpPr>
        <p:spPr>
          <a:xfrm>
            <a:off x="358878" y="1388089"/>
            <a:ext cx="8091948" cy="3575018"/>
          </a:xfrm>
          <a:prstGeom prst="rect">
            <a:avLst/>
          </a:prstGeom>
        </p:spPr>
        <p:txBody>
          <a:bodyPr wrap="square">
            <a:spAutoFit/>
          </a:bodyPr>
          <a:lstStyle/>
          <a:p>
            <a:pPr lvl="0">
              <a:lnSpc>
                <a:spcPct val="107000"/>
              </a:lnSpc>
              <a:spcAft>
                <a:spcPts val="800"/>
              </a:spcAft>
              <a:buSzPts val="1000"/>
              <a:tabLst>
                <a:tab pos="457200" algn="l"/>
              </a:tabLst>
            </a:pPr>
            <a:r>
              <a:rPr lang="nl-NL" u="sng" dirty="0">
                <a:solidFill>
                  <a:srgbClr val="337AB7"/>
                </a:solidFill>
                <a:latin typeface="Arial" panose="020B0604020202020204" pitchFamily="34" charset="0"/>
                <a:ea typeface="Calibri" panose="020F0502020204030204" pitchFamily="34" charset="0"/>
                <a:cs typeface="Arial" panose="020B0604020202020204" pitchFamily="34" charset="0"/>
                <a:hlinkClick r:id="rId2"/>
              </a:rPr>
              <a:t>https://www.historici.nl/resources</a:t>
            </a:r>
            <a:r>
              <a:rPr lang="nl-NL" u="sng" dirty="0" smtClean="0">
                <a:solidFill>
                  <a:srgbClr val="337AB7"/>
                </a:solidFill>
                <a:latin typeface="Arial" panose="020B0604020202020204" pitchFamily="34" charset="0"/>
                <a:ea typeface="Calibri" panose="020F0502020204030204" pitchFamily="34" charset="0"/>
                <a:cs typeface="Arial" panose="020B0604020202020204" pitchFamily="34" charset="0"/>
                <a:hlinkClick r:id="rId2"/>
              </a:rPr>
              <a:t>/</a:t>
            </a:r>
            <a:r>
              <a:rPr lang="nl-NL" dirty="0" smtClean="0">
                <a:solidFill>
                  <a:srgbClr val="337AB7"/>
                </a:solidFill>
                <a:latin typeface="Arial" panose="020B0604020202020204" pitchFamily="34" charset="0"/>
                <a:ea typeface="Calibri" panose="020F050202020403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overzicht </a:t>
            </a:r>
            <a:r>
              <a:rPr lang="nl-NL" dirty="0">
                <a:latin typeface="Arial" panose="020B0604020202020204" pitchFamily="34" charset="0"/>
                <a:cs typeface="Arial" panose="020B0604020202020204" pitchFamily="34" charset="0"/>
              </a:rPr>
              <a:t>van gedigitaliseerde </a:t>
            </a:r>
            <a:r>
              <a:rPr lang="nl-NL" dirty="0" smtClean="0">
                <a:latin typeface="Arial" panose="020B0604020202020204" pitchFamily="34" charset="0"/>
                <a:cs typeface="Arial" panose="020B0604020202020204" pitchFamily="34" charset="0"/>
              </a:rPr>
              <a:t>										  bronnen van diverse instituten</a:t>
            </a:r>
            <a:r>
              <a:rPr lang="nl-NL" dirty="0">
                <a:latin typeface="Arial" panose="020B0604020202020204" pitchFamily="34" charset="0"/>
                <a:cs typeface="Arial" panose="020B0604020202020204" pitchFamily="34" charset="0"/>
              </a:rPr>
              <a:t>. </a:t>
            </a:r>
            <a:endParaRPr lang="nl-NL" sz="28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tabLst>
                <a:tab pos="457200" algn="l"/>
              </a:tabLst>
            </a:pPr>
            <a:r>
              <a:rPr lang="nl-NL"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https://erichennekam.blogspot.com</a:t>
            </a:r>
            <a:r>
              <a:rPr lang="nl-NL"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a:t>
            </a:r>
            <a:r>
              <a:rPr lang="nl-NL"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 </a:t>
            </a:r>
            <a:r>
              <a:rPr lang="nl-NL" dirty="0" smtClean="0">
                <a:solidFill>
                  <a:srgbClr val="0563C1"/>
                </a:solidFill>
                <a:latin typeface="Arial" panose="020B0604020202020204" pitchFamily="34" charset="0"/>
                <a:ea typeface="Calibri" panose="020F0502020204030204" pitchFamily="34" charset="0"/>
                <a:cs typeface="Arial" panose="020B0604020202020204" pitchFamily="34" charset="0"/>
              </a:rPr>
              <a:t>         	</a:t>
            </a:r>
            <a:r>
              <a:rPr lang="nl-NL" dirty="0" smtClean="0">
                <a:latin typeface="Arial" panose="020B0604020202020204" pitchFamily="34" charset="0"/>
                <a:ea typeface="Calibri" panose="020F0502020204030204" pitchFamily="34" charset="0"/>
                <a:cs typeface="Arial" panose="020B0604020202020204" pitchFamily="34" charset="0"/>
              </a:rPr>
              <a:t>weblog archief zoeker Eric 											  Hennekam </a:t>
            </a:r>
            <a:endParaRPr lang="nl-NL"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nl-NL" u="sng" dirty="0" smtClean="0">
                <a:latin typeface="Arial" panose="020B0604020202020204" pitchFamily="34" charset="0"/>
                <a:cs typeface="Arial" panose="020B0604020202020204" pitchFamily="34" charset="0"/>
                <a:hlinkClick r:id="rId4"/>
              </a:rPr>
              <a:t>https</a:t>
            </a:r>
            <a:r>
              <a:rPr lang="nl-NL" u="sng" dirty="0">
                <a:latin typeface="Arial" panose="020B0604020202020204" pitchFamily="34" charset="0"/>
                <a:cs typeface="Arial" panose="020B0604020202020204" pitchFamily="34" charset="0"/>
                <a:hlinkClick r:id="rId4"/>
              </a:rPr>
              <a:t>://</a:t>
            </a:r>
            <a:r>
              <a:rPr lang="nl-NL" u="sng" dirty="0" smtClean="0">
                <a:latin typeface="Arial" panose="020B0604020202020204" pitchFamily="34" charset="0"/>
                <a:cs typeface="Arial" panose="020B0604020202020204" pitchFamily="34" charset="0"/>
                <a:hlinkClick r:id="rId4"/>
              </a:rPr>
              <a:t>www.huygens.knaw.nl/resources</a:t>
            </a:r>
            <a:r>
              <a:rPr lang="nl-NL" u="sng" dirty="0" smtClean="0">
                <a:latin typeface="Arial" panose="020B060402020202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   	onderzoeksinstituut </a:t>
            </a:r>
            <a:r>
              <a:rPr lang="nl-NL" dirty="0">
                <a:latin typeface="Arial" panose="020B0604020202020204" pitchFamily="34" charset="0"/>
                <a:cs typeface="Arial" panose="020B0604020202020204" pitchFamily="34" charset="0"/>
              </a:rPr>
              <a:t>op het gebied 									</a:t>
            </a:r>
            <a:r>
              <a:rPr lang="nl-NL" dirty="0" smtClean="0">
                <a:latin typeface="Arial" panose="020B0604020202020204" pitchFamily="34" charset="0"/>
                <a:cs typeface="Arial" panose="020B0604020202020204" pitchFamily="34" charset="0"/>
              </a:rPr>
              <a:t>          van geschiedenis </a:t>
            </a:r>
            <a:r>
              <a:rPr lang="nl-NL" dirty="0">
                <a:latin typeface="Arial" panose="020B0604020202020204" pitchFamily="34" charset="0"/>
                <a:cs typeface="Arial" panose="020B0604020202020204" pitchFamily="34" charset="0"/>
              </a:rPr>
              <a:t>en cultuur</a:t>
            </a:r>
          </a:p>
          <a:p>
            <a:endParaRPr lang="nl-NL" dirty="0">
              <a:latin typeface="Arial" panose="020B0604020202020204" pitchFamily="34" charset="0"/>
              <a:cs typeface="Arial" panose="020B0604020202020204" pitchFamily="34" charset="0"/>
            </a:endParaRPr>
          </a:p>
          <a:p>
            <a:r>
              <a:rPr lang="nl-NL" u="sng" dirty="0">
                <a:latin typeface="Arial" panose="020B0604020202020204" pitchFamily="34" charset="0"/>
                <a:cs typeface="Arial" panose="020B0604020202020204" pitchFamily="34" charset="0"/>
                <a:hlinkClick r:id="rId5"/>
              </a:rPr>
              <a:t>https://</a:t>
            </a:r>
            <a:r>
              <a:rPr lang="nl-NL" u="sng" dirty="0" smtClean="0">
                <a:latin typeface="Arial" panose="020B0604020202020204" pitchFamily="34" charset="0"/>
                <a:cs typeface="Arial" panose="020B0604020202020204" pitchFamily="34" charset="0"/>
                <a:hlinkClick r:id="rId5"/>
              </a:rPr>
              <a:t>www.statengeneraaldigitaal.nl/</a:t>
            </a:r>
            <a:r>
              <a:rPr lang="nl-NL" dirty="0" smtClean="0">
                <a:latin typeface="Arial" panose="020B0604020202020204" pitchFamily="34" charset="0"/>
                <a:cs typeface="Arial" panose="020B0604020202020204" pitchFamily="34" charset="0"/>
              </a:rPr>
              <a:t>        	parlementaire </a:t>
            </a:r>
            <a:r>
              <a:rPr lang="nl-NL" dirty="0">
                <a:latin typeface="Arial" panose="020B0604020202020204" pitchFamily="34" charset="0"/>
                <a:cs typeface="Arial" panose="020B0604020202020204" pitchFamily="34" charset="0"/>
              </a:rPr>
              <a:t>geschiedenis</a:t>
            </a:r>
          </a:p>
          <a:p>
            <a:endParaRPr lang="nl-NL" dirty="0">
              <a:latin typeface="Arial" panose="020B06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nl-NL"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nl-NL"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141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dirty="0"/>
          </a:p>
        </p:txBody>
      </p:sp>
      <p:pic>
        <p:nvPicPr>
          <p:cNvPr id="4" name="Picture 2" descr="C:\Users\876619\AppData\Local\Microsoft\Windows\Temporary Internet Files\Content.IE5\D2GG4922\Selection_Crite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856" y="1950579"/>
            <a:ext cx="2514326" cy="22785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32" y="121206"/>
            <a:ext cx="615184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JL-OMHOOG 7"/>
          <p:cNvSpPr>
            <a:spLocks noChangeArrowheads="1"/>
          </p:cNvSpPr>
          <p:nvPr/>
        </p:nvSpPr>
        <p:spPr bwMode="auto">
          <a:xfrm>
            <a:off x="5495688" y="627936"/>
            <a:ext cx="364331" cy="732949"/>
          </a:xfrm>
          <a:prstGeom prst="upArrow">
            <a:avLst>
              <a:gd name="adj1" fmla="val 50000"/>
              <a:gd name="adj2" fmla="val 49828"/>
            </a:avLst>
          </a:prstGeom>
          <a:solidFill>
            <a:schemeClr val="accent1"/>
          </a:solidFill>
          <a:ln w="9525" algn="ctr">
            <a:solidFill>
              <a:schemeClr val="accent1"/>
            </a:solidFill>
            <a:round/>
            <a:headEnd/>
            <a:tailEnd/>
          </a:ln>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350" b="1">
              <a:latin typeface="Arial" panose="020B0604020202020204" pitchFamily="34" charset="0"/>
            </a:endParaRPr>
          </a:p>
        </p:txBody>
      </p:sp>
      <p:pic>
        <p:nvPicPr>
          <p:cNvPr id="7" name="Afbeelding 6"/>
          <p:cNvPicPr>
            <a:picLocks noChangeAspect="1"/>
          </p:cNvPicPr>
          <p:nvPr/>
        </p:nvPicPr>
        <p:blipFill>
          <a:blip r:embed="rId4"/>
          <a:stretch>
            <a:fillRect/>
          </a:stretch>
        </p:blipFill>
        <p:spPr>
          <a:xfrm>
            <a:off x="1925707" y="1950580"/>
            <a:ext cx="2025830" cy="2420312"/>
          </a:xfrm>
          <a:prstGeom prst="rect">
            <a:avLst/>
          </a:prstGeom>
        </p:spPr>
      </p:pic>
    </p:spTree>
    <p:extLst>
      <p:ext uri="{BB962C8B-B14F-4D97-AF65-F5344CB8AC3E}">
        <p14:creationId xmlns:p14="http://schemas.microsoft.com/office/powerpoint/2010/main" val="2164657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9A22E400-18BE-4C18-B54C-A1C31B02B299}" type="slidenum">
              <a:rPr lang="en-US" altLang="nl-NL" sz="945"/>
              <a:pPr>
                <a:spcBef>
                  <a:spcPct val="0"/>
                </a:spcBef>
                <a:buFontTx/>
                <a:buNone/>
              </a:pPr>
              <a:t>24</a:t>
            </a:fld>
            <a:endParaRPr lang="en-US" altLang="nl-NL" sz="945"/>
          </a:p>
        </p:txBody>
      </p:sp>
      <p:sp>
        <p:nvSpPr>
          <p:cNvPr id="69635" name="Text Box 5"/>
          <p:cNvSpPr txBox="1">
            <a:spLocks noChangeArrowheads="1"/>
          </p:cNvSpPr>
          <p:nvPr/>
        </p:nvSpPr>
        <p:spPr bwMode="auto">
          <a:xfrm>
            <a:off x="2773919" y="870109"/>
            <a:ext cx="4892755" cy="4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r>
              <a:rPr lang="en-US" altLang="nl-NL" sz="2970" b="1" dirty="0">
                <a:solidFill>
                  <a:srgbClr val="7030A0"/>
                </a:solidFill>
                <a:latin typeface="Arial" panose="020B0604020202020204" pitchFamily="34" charset="0"/>
              </a:rPr>
              <a:t> </a:t>
            </a:r>
            <a:r>
              <a:rPr lang="en-US" altLang="nl-NL" sz="2400" b="1" u="sng" dirty="0" smtClean="0">
                <a:solidFill>
                  <a:srgbClr val="7030A0"/>
                </a:solidFill>
                <a:latin typeface="Arial" panose="020B0604020202020204" pitchFamily="34" charset="0"/>
              </a:rPr>
              <a:t>Wat </a:t>
            </a:r>
            <a:r>
              <a:rPr lang="en-US" altLang="nl-NL" sz="2400" b="1" u="sng" dirty="0" err="1">
                <a:solidFill>
                  <a:srgbClr val="7030A0"/>
                </a:solidFill>
                <a:latin typeface="Arial" panose="020B0604020202020204" pitchFamily="34" charset="0"/>
              </a:rPr>
              <a:t>heb</a:t>
            </a:r>
            <a:r>
              <a:rPr lang="en-US" altLang="nl-NL" sz="2400" b="1" u="sng" dirty="0">
                <a:solidFill>
                  <a:srgbClr val="7030A0"/>
                </a:solidFill>
                <a:latin typeface="Arial" panose="020B0604020202020204" pitchFamily="34" charset="0"/>
              </a:rPr>
              <a:t> </a:t>
            </a:r>
            <a:r>
              <a:rPr lang="en-US" altLang="nl-NL" sz="2400" b="1" u="sng" dirty="0" err="1">
                <a:solidFill>
                  <a:srgbClr val="7030A0"/>
                </a:solidFill>
                <a:latin typeface="Arial" panose="020B0604020202020204" pitchFamily="34" charset="0"/>
              </a:rPr>
              <a:t>ik</a:t>
            </a:r>
            <a:r>
              <a:rPr lang="en-US" altLang="nl-NL" sz="2400" b="1" u="sng" dirty="0">
                <a:solidFill>
                  <a:srgbClr val="7030A0"/>
                </a:solidFill>
                <a:latin typeface="Arial" panose="020B0604020202020204" pitchFamily="34" charset="0"/>
              </a:rPr>
              <a:t>?</a:t>
            </a:r>
            <a:r>
              <a:rPr lang="en-US" altLang="nl-NL" sz="2400" dirty="0">
                <a:solidFill>
                  <a:srgbClr val="7030A0"/>
                </a:solidFill>
                <a:latin typeface="Arial" panose="020B0604020202020204" pitchFamily="34" charset="0"/>
              </a:rPr>
              <a:t> </a:t>
            </a:r>
          </a:p>
        </p:txBody>
      </p:sp>
      <p:sp>
        <p:nvSpPr>
          <p:cNvPr id="69636" name="Text Box 6"/>
          <p:cNvSpPr txBox="1">
            <a:spLocks noChangeArrowheads="1"/>
          </p:cNvSpPr>
          <p:nvPr/>
        </p:nvSpPr>
        <p:spPr bwMode="auto">
          <a:xfrm>
            <a:off x="801467" y="750692"/>
            <a:ext cx="8032955" cy="544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363" b="1" dirty="0">
              <a:solidFill>
                <a:srgbClr val="333399"/>
              </a:solidFill>
              <a:latin typeface="Arial" panose="020B0604020202020204" pitchFamily="34" charset="0"/>
            </a:endParaRPr>
          </a:p>
          <a:p>
            <a:pPr eaLnBrk="1" hangingPunct="1">
              <a:lnSpc>
                <a:spcPct val="95000"/>
              </a:lnSpc>
              <a:spcBef>
                <a:spcPct val="0"/>
              </a:spcBef>
              <a:buFontTx/>
              <a:buNone/>
            </a:pPr>
            <a:r>
              <a:rPr lang="en-US" altLang="nl-NL" sz="2363" b="1" dirty="0">
                <a:solidFill>
                  <a:srgbClr val="333399"/>
                </a:solidFill>
                <a:latin typeface="Arial" panose="020B0604020202020204" pitchFamily="34" charset="0"/>
              </a:rPr>
              <a:t>    </a:t>
            </a:r>
          </a:p>
          <a:p>
            <a:pPr eaLnBrk="1" hangingPunct="1">
              <a:lnSpc>
                <a:spcPct val="95000"/>
              </a:lnSpc>
              <a:spcBef>
                <a:spcPct val="0"/>
              </a:spcBef>
              <a:buFontTx/>
              <a:buNone/>
            </a:pPr>
            <a:endParaRPr lang="en-US" altLang="nl-NL" sz="2430" b="1" dirty="0">
              <a:solidFill>
                <a:srgbClr val="000000"/>
              </a:solidFill>
              <a:latin typeface="Arial" panose="020B0604020202020204" pitchFamily="34" charset="0"/>
            </a:endParaRPr>
          </a:p>
          <a:p>
            <a:pPr eaLnBrk="1" hangingPunct="1">
              <a:lnSpc>
                <a:spcPct val="95000"/>
              </a:lnSpc>
              <a:spcBef>
                <a:spcPct val="0"/>
              </a:spcBef>
              <a:buFontTx/>
              <a:buNone/>
            </a:pPr>
            <a:endParaRPr lang="en-US" altLang="nl-NL" sz="2430" dirty="0">
              <a:solidFill>
                <a:srgbClr val="000099"/>
              </a:solidFill>
              <a:latin typeface="Arial" panose="020B0604020202020204" pitchFamily="34" charset="0"/>
              <a:cs typeface="Arial" panose="020B0604020202020204" pitchFamily="34" charset="0"/>
            </a:endParaRPr>
          </a:p>
          <a:p>
            <a:pPr lvl="1" eaLnBrk="1" hangingPunct="1">
              <a:lnSpc>
                <a:spcPct val="95000"/>
              </a:lnSpc>
              <a:spcBef>
                <a:spcPct val="0"/>
              </a:spcBef>
              <a:buClr>
                <a:srgbClr val="FF3300"/>
              </a:buClr>
              <a:buFontTx/>
              <a:buNone/>
            </a:pPr>
            <a:r>
              <a:rPr lang="en-US" altLang="nl-NL" sz="2160" dirty="0">
                <a:solidFill>
                  <a:srgbClr val="000099"/>
                </a:solidFill>
                <a:latin typeface="Arial" panose="020B0604020202020204" pitchFamily="34" charset="0"/>
                <a:cs typeface="Arial" panose="020B0604020202020204" pitchFamily="34" charset="0"/>
              </a:rPr>
              <a:t>   </a:t>
            </a:r>
            <a:r>
              <a:rPr lang="en-US" altLang="nl-NL" sz="2160" dirty="0" smtClean="0">
                <a:solidFill>
                  <a:srgbClr val="000099"/>
                </a:solidFill>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wie</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heeft</a:t>
            </a:r>
            <a:r>
              <a:rPr lang="en-US" altLang="nl-NL" sz="2160" dirty="0" smtClean="0">
                <a:latin typeface="Arial" panose="020B0604020202020204" pitchFamily="34" charset="0"/>
                <a:cs typeface="Arial" panose="020B0604020202020204" pitchFamily="34" charset="0"/>
              </a:rPr>
              <a:t> de </a:t>
            </a:r>
            <a:r>
              <a:rPr lang="en-US" altLang="nl-NL" sz="2160" dirty="0" err="1" smtClean="0">
                <a:latin typeface="Arial" panose="020B0604020202020204" pitchFamily="34" charset="0"/>
                <a:cs typeface="Arial" panose="020B0604020202020204" pitchFamily="34" charset="0"/>
              </a:rPr>
              <a:t>bron</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gemaakt</a:t>
            </a:r>
            <a:r>
              <a:rPr lang="en-US" altLang="nl-NL" sz="2160" dirty="0" smtClean="0">
                <a:latin typeface="Arial" panose="020B0604020202020204" pitchFamily="34" charset="0"/>
                <a:cs typeface="Arial" panose="020B0604020202020204" pitchFamily="34" charset="0"/>
              </a:rPr>
              <a:t>?</a:t>
            </a:r>
            <a:endParaRPr lang="en-US" altLang="nl-NL" sz="2160" dirty="0">
              <a:latin typeface="Arial" panose="020B0604020202020204" pitchFamily="34" charset="0"/>
              <a:cs typeface="Arial" panose="020B0604020202020204" pitchFamily="34" charset="0"/>
            </a:endParaRPr>
          </a:p>
          <a:p>
            <a:pPr lvl="1" eaLnBrk="1" hangingPunct="1">
              <a:lnSpc>
                <a:spcPct val="95000"/>
              </a:lnSpc>
              <a:spcBef>
                <a:spcPct val="0"/>
              </a:spcBef>
              <a:buClr>
                <a:srgbClr val="FF3300"/>
              </a:buClr>
              <a:buFontTx/>
              <a:buNone/>
            </a:pPr>
            <a:r>
              <a:rPr lang="en-US" altLang="nl-NL" sz="2160" dirty="0">
                <a:latin typeface="Arial" panose="020B0604020202020204" pitchFamily="34" charset="0"/>
                <a:cs typeface="Arial" panose="020B0604020202020204" pitchFamily="34" charset="0"/>
              </a:rPr>
              <a:t>   - </a:t>
            </a:r>
            <a:r>
              <a:rPr lang="en-US" altLang="nl-NL" sz="2160" dirty="0" smtClean="0">
                <a:latin typeface="Arial" panose="020B0604020202020204" pitchFamily="34" charset="0"/>
                <a:cs typeface="Arial" panose="020B0604020202020204" pitchFamily="34" charset="0"/>
              </a:rPr>
              <a:t> wat is het </a:t>
            </a:r>
            <a:r>
              <a:rPr lang="en-US" altLang="nl-NL" sz="2160" dirty="0" err="1" smtClean="0">
                <a:latin typeface="Arial" panose="020B0604020202020204" pitchFamily="34" charset="0"/>
                <a:cs typeface="Arial" panose="020B0604020202020204" pitchFamily="34" charset="0"/>
              </a:rPr>
              <a:t>voor</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bron</a:t>
            </a:r>
            <a:r>
              <a:rPr lang="en-US" altLang="nl-NL" sz="2160" dirty="0" smtClean="0">
                <a:latin typeface="Arial" panose="020B0604020202020204" pitchFamily="34" charset="0"/>
                <a:cs typeface="Arial" panose="020B0604020202020204" pitchFamily="34" charset="0"/>
              </a:rPr>
              <a:t>? </a:t>
            </a:r>
          </a:p>
          <a:p>
            <a:pPr lvl="1" eaLnBrk="1" hangingPunct="1">
              <a:lnSpc>
                <a:spcPct val="95000"/>
              </a:lnSpc>
              <a:spcBef>
                <a:spcPct val="0"/>
              </a:spcBef>
              <a:buClr>
                <a:srgbClr val="FF3300"/>
              </a:buClr>
              <a:buFontTx/>
              <a:buNone/>
            </a:pPr>
            <a:r>
              <a:rPr lang="en-US" altLang="nl-NL" sz="2160" dirty="0" smtClean="0">
                <a:latin typeface="Arial" panose="020B0604020202020204" pitchFamily="34" charset="0"/>
                <a:cs typeface="Arial" panose="020B0604020202020204" pitchFamily="34" charset="0"/>
              </a:rPr>
              <a:t>   -  van </a:t>
            </a:r>
            <a:r>
              <a:rPr lang="en-US" altLang="nl-NL" sz="2160" dirty="0" err="1" smtClean="0">
                <a:latin typeface="Arial" panose="020B0604020202020204" pitchFamily="34" charset="0"/>
                <a:cs typeface="Arial" panose="020B0604020202020204" pitchFamily="34" charset="0"/>
              </a:rPr>
              <a:t>waar</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en</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wanneer</a:t>
            </a:r>
            <a:r>
              <a:rPr lang="en-US" altLang="nl-NL" sz="2160" dirty="0" smtClean="0">
                <a:latin typeface="Arial" panose="020B0604020202020204" pitchFamily="34" charset="0"/>
                <a:cs typeface="Arial" panose="020B0604020202020204" pitchFamily="34" charset="0"/>
              </a:rPr>
              <a:t> is de </a:t>
            </a:r>
            <a:r>
              <a:rPr lang="en-US" altLang="nl-NL" sz="2160" dirty="0" err="1" smtClean="0">
                <a:latin typeface="Arial" panose="020B0604020202020204" pitchFamily="34" charset="0"/>
                <a:cs typeface="Arial" panose="020B0604020202020204" pitchFamily="34" charset="0"/>
              </a:rPr>
              <a:t>bron</a:t>
            </a:r>
            <a:r>
              <a:rPr lang="en-US" altLang="nl-NL" sz="2160" dirty="0" smtClean="0">
                <a:latin typeface="Arial" panose="020B0604020202020204" pitchFamily="34" charset="0"/>
                <a:cs typeface="Arial" panose="020B0604020202020204" pitchFamily="34" charset="0"/>
              </a:rPr>
              <a:t>?</a:t>
            </a:r>
          </a:p>
          <a:p>
            <a:pPr lvl="1" eaLnBrk="1" hangingPunct="1">
              <a:lnSpc>
                <a:spcPct val="95000"/>
              </a:lnSpc>
              <a:spcBef>
                <a:spcPct val="0"/>
              </a:spcBef>
              <a:buClr>
                <a:srgbClr val="FF3300"/>
              </a:buClr>
              <a:buFontTx/>
              <a:buNone/>
            </a:pPr>
            <a:r>
              <a:rPr lang="en-US" altLang="nl-NL" sz="2160" dirty="0" smtClean="0">
                <a:latin typeface="Arial" panose="020B0604020202020204" pitchFamily="34" charset="0"/>
                <a:cs typeface="Arial" panose="020B0604020202020204" pitchFamily="34" charset="0"/>
              </a:rPr>
              <a:t>   -  wat is het </a:t>
            </a:r>
            <a:r>
              <a:rPr lang="en-US" altLang="nl-NL" sz="2160" dirty="0" err="1">
                <a:latin typeface="Arial" panose="020B0604020202020204" pitchFamily="34" charset="0"/>
                <a:cs typeface="Arial" panose="020B0604020202020204" pitchFamily="34" charset="0"/>
              </a:rPr>
              <a:t>d</a:t>
            </a:r>
            <a:r>
              <a:rPr lang="en-US" altLang="nl-NL" sz="2160" dirty="0" err="1" smtClean="0">
                <a:latin typeface="Arial" panose="020B0604020202020204" pitchFamily="34" charset="0"/>
                <a:cs typeface="Arial" panose="020B0604020202020204" pitchFamily="34" charset="0"/>
              </a:rPr>
              <a:t>oel</a:t>
            </a:r>
            <a:r>
              <a:rPr lang="en-US" altLang="nl-NL" sz="2160" dirty="0" smtClean="0">
                <a:latin typeface="Arial" panose="020B0604020202020204" pitchFamily="34" charset="0"/>
                <a:cs typeface="Arial" panose="020B0604020202020204" pitchFamily="34" charset="0"/>
              </a:rPr>
              <a:t> van de </a:t>
            </a:r>
            <a:r>
              <a:rPr lang="en-US" altLang="nl-NL" sz="2160" dirty="0" err="1" smtClean="0">
                <a:latin typeface="Arial" panose="020B0604020202020204" pitchFamily="34" charset="0"/>
                <a:cs typeface="Arial" panose="020B0604020202020204" pitchFamily="34" charset="0"/>
              </a:rPr>
              <a:t>bron</a:t>
            </a:r>
            <a:r>
              <a:rPr lang="en-US" altLang="nl-NL" sz="2160" dirty="0" smtClean="0">
                <a:latin typeface="Arial" panose="020B0604020202020204" pitchFamily="34" charset="0"/>
                <a:cs typeface="Arial" panose="020B0604020202020204" pitchFamily="34" charset="0"/>
              </a:rPr>
              <a:t>?</a:t>
            </a:r>
            <a:endParaRPr lang="en-US" altLang="nl-NL" sz="2160" dirty="0">
              <a:latin typeface="Arial" panose="020B0604020202020204" pitchFamily="34" charset="0"/>
              <a:cs typeface="Arial" panose="020B0604020202020204" pitchFamily="34" charset="0"/>
            </a:endParaRPr>
          </a:p>
          <a:p>
            <a:pPr lvl="1">
              <a:lnSpc>
                <a:spcPct val="95000"/>
              </a:lnSpc>
              <a:spcBef>
                <a:spcPct val="0"/>
              </a:spcBef>
              <a:buClr>
                <a:srgbClr val="FF3300"/>
              </a:buClr>
              <a:buNone/>
            </a:pPr>
            <a:r>
              <a:rPr lang="en-US" altLang="nl-NL" sz="2160" dirty="0">
                <a:latin typeface="Arial" panose="020B0604020202020204" pitchFamily="34" charset="0"/>
                <a:cs typeface="Arial" panose="020B0604020202020204" pitchFamily="34" charset="0"/>
              </a:rPr>
              <a:t>   - </a:t>
            </a:r>
            <a:r>
              <a:rPr lang="en-US" altLang="nl-NL" sz="2160" dirty="0" smtClean="0">
                <a:latin typeface="Arial" panose="020B0604020202020204" pitchFamily="34" charset="0"/>
                <a:cs typeface="Arial" panose="020B0604020202020204" pitchFamily="34" charset="0"/>
              </a:rPr>
              <a:t> </a:t>
            </a:r>
            <a:r>
              <a:rPr lang="nl-NL" altLang="nl-NL" sz="2160" dirty="0" smtClean="0">
                <a:latin typeface="Arial" panose="020B0604020202020204" pitchFamily="34" charset="0"/>
                <a:cs typeface="Arial" panose="020B0604020202020204" pitchFamily="34" charset="0"/>
              </a:rPr>
              <a:t>in </a:t>
            </a:r>
            <a:r>
              <a:rPr lang="nl-NL" altLang="nl-NL" sz="2160" dirty="0">
                <a:latin typeface="Arial" panose="020B0604020202020204" pitchFamily="34" charset="0"/>
                <a:cs typeface="Arial" panose="020B0604020202020204" pitchFamily="34" charset="0"/>
              </a:rPr>
              <a:t>hoeverre de informatie in de bron </a:t>
            </a:r>
            <a:r>
              <a:rPr lang="nl-NL" altLang="nl-NL" sz="2160" dirty="0" smtClean="0">
                <a:latin typeface="Arial" panose="020B0604020202020204" pitchFamily="34" charset="0"/>
                <a:cs typeface="Arial" panose="020B0604020202020204" pitchFamily="34" charset="0"/>
              </a:rPr>
              <a:t>betrouwbaar</a:t>
            </a:r>
          </a:p>
          <a:p>
            <a:pPr lvl="1">
              <a:lnSpc>
                <a:spcPct val="95000"/>
              </a:lnSpc>
              <a:spcBef>
                <a:spcPct val="0"/>
              </a:spcBef>
              <a:buClr>
                <a:srgbClr val="FF3300"/>
              </a:buClr>
              <a:buNone/>
            </a:pPr>
            <a:r>
              <a:rPr lang="nl-NL" altLang="nl-NL" sz="2160" dirty="0">
                <a:latin typeface="Arial" panose="020B0604020202020204" pitchFamily="34" charset="0"/>
                <a:cs typeface="Arial" panose="020B0604020202020204" pitchFamily="34" charset="0"/>
              </a:rPr>
              <a:t> </a:t>
            </a:r>
            <a:r>
              <a:rPr lang="nl-NL" altLang="nl-NL" sz="2160" dirty="0" smtClean="0">
                <a:latin typeface="Arial" panose="020B0604020202020204" pitchFamily="34" charset="0"/>
                <a:cs typeface="Arial" panose="020B0604020202020204" pitchFamily="34" charset="0"/>
              </a:rPr>
              <a:t>     </a:t>
            </a:r>
            <a:r>
              <a:rPr lang="nl-NL" altLang="nl-NL" sz="2160" dirty="0">
                <a:latin typeface="Arial" panose="020B0604020202020204" pitchFamily="34" charset="0"/>
                <a:cs typeface="Arial" panose="020B0604020202020204" pitchFamily="34" charset="0"/>
              </a:rPr>
              <a:t>is in relatie tot je vraag</a:t>
            </a:r>
            <a:r>
              <a:rPr lang="en-US" altLang="nl-NL" sz="2160" dirty="0" smtClean="0">
                <a:latin typeface="Arial" panose="020B0604020202020204" pitchFamily="34" charset="0"/>
                <a:cs typeface="Arial" panose="020B0604020202020204" pitchFamily="34" charset="0"/>
              </a:rPr>
              <a:t>? </a:t>
            </a:r>
            <a:r>
              <a:rPr lang="en-US" altLang="nl-NL" sz="2160" dirty="0" err="1" smtClean="0">
                <a:latin typeface="Arial" panose="020B0604020202020204" pitchFamily="34" charset="0"/>
                <a:cs typeface="Arial" panose="020B0604020202020204" pitchFamily="34" charset="0"/>
              </a:rPr>
              <a:t>Bruikbaar</a:t>
            </a:r>
            <a:r>
              <a:rPr lang="en-US" altLang="nl-NL" sz="2160" dirty="0" smtClean="0">
                <a:latin typeface="Arial" panose="020B0604020202020204" pitchFamily="34" charset="0"/>
                <a:cs typeface="Arial" panose="020B0604020202020204" pitchFamily="34" charset="0"/>
              </a:rPr>
              <a:t>?</a:t>
            </a:r>
          </a:p>
          <a:p>
            <a:pPr lvl="1">
              <a:lnSpc>
                <a:spcPct val="95000"/>
              </a:lnSpc>
              <a:spcBef>
                <a:spcPct val="0"/>
              </a:spcBef>
              <a:buClr>
                <a:srgbClr val="FF3300"/>
              </a:buClr>
              <a:buNone/>
            </a:pPr>
            <a:endParaRPr lang="en-US" altLang="nl-NL" sz="2160" dirty="0" smtClean="0">
              <a:latin typeface="Arial" panose="020B0604020202020204" pitchFamily="34" charset="0"/>
            </a:endParaRPr>
          </a:p>
          <a:p>
            <a:pPr lvl="1">
              <a:lnSpc>
                <a:spcPct val="95000"/>
              </a:lnSpc>
              <a:spcBef>
                <a:spcPct val="0"/>
              </a:spcBef>
              <a:buClr>
                <a:srgbClr val="FF3300"/>
              </a:buClr>
              <a:buNone/>
            </a:pPr>
            <a:r>
              <a:rPr lang="en-US" altLang="nl-NL" sz="2160" dirty="0">
                <a:latin typeface="Arial" panose="020B0604020202020204" pitchFamily="34" charset="0"/>
              </a:rPr>
              <a:t> </a:t>
            </a:r>
            <a:r>
              <a:rPr lang="en-US" altLang="nl-NL" sz="2160" dirty="0" smtClean="0">
                <a:latin typeface="Arial" panose="020B0604020202020204" pitchFamily="34" charset="0"/>
              </a:rPr>
              <a:t>  </a:t>
            </a:r>
          </a:p>
          <a:p>
            <a:pPr lvl="1">
              <a:lnSpc>
                <a:spcPct val="95000"/>
              </a:lnSpc>
              <a:spcBef>
                <a:spcPct val="0"/>
              </a:spcBef>
              <a:buClr>
                <a:srgbClr val="FF3300"/>
              </a:buClr>
              <a:buNone/>
            </a:pPr>
            <a:endParaRPr lang="en-US" altLang="nl-NL" sz="2160" dirty="0" smtClean="0">
              <a:latin typeface="Arial" panose="020B0604020202020204" pitchFamily="34" charset="0"/>
            </a:endParaRPr>
          </a:p>
          <a:p>
            <a:pPr lvl="1" eaLnBrk="1" hangingPunct="1">
              <a:lnSpc>
                <a:spcPct val="95000"/>
              </a:lnSpc>
              <a:spcBef>
                <a:spcPct val="0"/>
              </a:spcBef>
              <a:buClr>
                <a:srgbClr val="FF3300"/>
              </a:buClr>
              <a:buFontTx/>
              <a:buNone/>
            </a:pPr>
            <a:r>
              <a:rPr lang="en-US" altLang="nl-NL" sz="2160" dirty="0" smtClean="0">
                <a:latin typeface="Arial" panose="020B0604020202020204" pitchFamily="34" charset="0"/>
              </a:rPr>
              <a:t> </a:t>
            </a:r>
            <a:r>
              <a:rPr lang="en-US" altLang="nl-NL" sz="2430" b="1" dirty="0">
                <a:solidFill>
                  <a:srgbClr val="000099"/>
                </a:solidFill>
                <a:latin typeface="Arial" panose="020B0604020202020204" pitchFamily="34" charset="0"/>
              </a:rPr>
              <a:t/>
            </a:r>
            <a:br>
              <a:rPr lang="en-US" altLang="nl-NL" sz="2430" b="1" dirty="0">
                <a:solidFill>
                  <a:srgbClr val="000099"/>
                </a:solidFill>
                <a:latin typeface="Arial" panose="020B0604020202020204" pitchFamily="34" charset="0"/>
              </a:rPr>
            </a:br>
            <a:r>
              <a:rPr lang="en-US" altLang="nl-NL" sz="2430" b="1" dirty="0">
                <a:solidFill>
                  <a:srgbClr val="000099"/>
                </a:solidFill>
                <a:latin typeface="Arial" panose="020B0604020202020204" pitchFamily="34" charset="0"/>
              </a:rPr>
              <a:t>   </a:t>
            </a:r>
            <a:endParaRPr lang="en-US" altLang="nl-NL" sz="2430" dirty="0">
              <a:solidFill>
                <a:srgbClr val="000099"/>
              </a:solidFill>
              <a:latin typeface="Arial" panose="020B0604020202020204" pitchFamily="34" charset="0"/>
            </a:endParaRPr>
          </a:p>
          <a:p>
            <a:pPr eaLnBrk="1" hangingPunct="1">
              <a:lnSpc>
                <a:spcPct val="95000"/>
              </a:lnSpc>
              <a:spcBef>
                <a:spcPct val="0"/>
              </a:spcBef>
              <a:buFontTx/>
              <a:buNone/>
            </a:pPr>
            <a:r>
              <a:rPr lang="en-US" altLang="nl-NL" sz="1823" dirty="0">
                <a:solidFill>
                  <a:srgbClr val="FF3300"/>
                </a:solidFill>
                <a:latin typeface="Arial" panose="020B0604020202020204" pitchFamily="34" charset="0"/>
              </a:rPr>
              <a:t/>
            </a:r>
            <a:br>
              <a:rPr lang="en-US" altLang="nl-NL" sz="1823" dirty="0">
                <a:solidFill>
                  <a:srgbClr val="FF3300"/>
                </a:solidFill>
                <a:latin typeface="Arial" panose="020B0604020202020204" pitchFamily="34" charset="0"/>
              </a:rPr>
            </a:br>
            <a:r>
              <a:rPr lang="en-US" altLang="nl-NL" sz="1823" dirty="0">
                <a:solidFill>
                  <a:srgbClr val="FF3300"/>
                </a:solidFill>
                <a:latin typeface="Arial" panose="020B0604020202020204" pitchFamily="34" charset="0"/>
              </a:rPr>
              <a:t>  </a:t>
            </a:r>
          </a:p>
        </p:txBody>
      </p:sp>
      <p:pic>
        <p:nvPicPr>
          <p:cNvPr id="69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510" y="99182"/>
            <a:ext cx="615184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PIJL-OMHOOG 7"/>
          <p:cNvSpPr>
            <a:spLocks noChangeArrowheads="1"/>
          </p:cNvSpPr>
          <p:nvPr/>
        </p:nvSpPr>
        <p:spPr bwMode="auto">
          <a:xfrm>
            <a:off x="5495688" y="627936"/>
            <a:ext cx="364331" cy="732949"/>
          </a:xfrm>
          <a:prstGeom prst="upArrow">
            <a:avLst>
              <a:gd name="adj1" fmla="val 50000"/>
              <a:gd name="adj2" fmla="val 49828"/>
            </a:avLst>
          </a:prstGeom>
          <a:solidFill>
            <a:schemeClr val="accent1"/>
          </a:solidFill>
          <a:ln w="9525" algn="ctr">
            <a:solidFill>
              <a:schemeClr val="accent1"/>
            </a:solidFill>
            <a:round/>
            <a:headEnd/>
            <a:tailEnd/>
          </a:ln>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350" b="1">
              <a:latin typeface="Arial" panose="020B0604020202020204" pitchFamily="34" charset="0"/>
            </a:endParaRPr>
          </a:p>
        </p:txBody>
      </p:sp>
    </p:spTree>
    <p:extLst>
      <p:ext uri="{BB962C8B-B14F-4D97-AF65-F5344CB8AC3E}">
        <p14:creationId xmlns:p14="http://schemas.microsoft.com/office/powerpoint/2010/main" val="1751214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1330" y="0"/>
            <a:ext cx="4629150" cy="642938"/>
          </a:xfrm>
        </p:spPr>
        <p:txBody>
          <a:bodyPr>
            <a:noAutofit/>
          </a:bodyPr>
          <a:lstStyle/>
          <a:p>
            <a:pPr>
              <a:defRPr/>
            </a:pPr>
            <a:r>
              <a:rPr lang="nl-NL" b="1" dirty="0" smtClean="0">
                <a:solidFill>
                  <a:srgbClr val="002060"/>
                </a:solidFill>
                <a:latin typeface="Arial" panose="020B0604020202020204" pitchFamily="34" charset="0"/>
                <a:cs typeface="Arial" panose="020B0604020202020204" pitchFamily="34" charset="0"/>
              </a:rPr>
              <a:t/>
            </a:r>
            <a:br>
              <a:rPr lang="nl-NL" b="1" dirty="0" smtClean="0">
                <a:solidFill>
                  <a:srgbClr val="002060"/>
                </a:solidFill>
                <a:latin typeface="Arial" panose="020B0604020202020204" pitchFamily="34" charset="0"/>
                <a:cs typeface="Arial" panose="020B0604020202020204" pitchFamily="34" charset="0"/>
              </a:rPr>
            </a:br>
            <a:r>
              <a:rPr lang="nl-NL" dirty="0" smtClean="0">
                <a:latin typeface="Arial" panose="020B0604020202020204" pitchFamily="34" charset="0"/>
                <a:cs typeface="Arial" panose="020B0604020202020204" pitchFamily="34" charset="0"/>
              </a:rPr>
              <a:t>Literatuurhelpdesk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3032829" y="1955335"/>
            <a:ext cx="4785063" cy="2545229"/>
          </a:xfrm>
        </p:spPr>
        <p:txBody>
          <a:bodyPr>
            <a:normAutofit lnSpcReduction="10000"/>
          </a:bodyPr>
          <a:lstStyle/>
          <a:p>
            <a:pPr marL="0" indent="0">
              <a:buNone/>
              <a:defRPr/>
            </a:pPr>
            <a:r>
              <a:rPr lang="nl-NL" dirty="0" smtClean="0">
                <a:solidFill>
                  <a:srgbClr val="002060"/>
                </a:solidFill>
                <a:latin typeface="Arial" panose="020B0604020202020204" pitchFamily="34" charset="0"/>
                <a:cs typeface="Arial" panose="020B0604020202020204" pitchFamily="34" charset="0"/>
              </a:rPr>
              <a:t>		</a:t>
            </a:r>
            <a:r>
              <a:rPr lang="nl-NL" dirty="0" smtClean="0">
                <a:solidFill>
                  <a:srgbClr val="7030A0"/>
                </a:solidFill>
                <a:latin typeface="Arial" panose="020B0604020202020204" pitchFamily="34" charset="0"/>
                <a:cs typeface="Arial" panose="020B0604020202020204" pitchFamily="34" charset="0"/>
              </a:rPr>
              <a:t>Jullie zoeken</a:t>
            </a:r>
          </a:p>
          <a:p>
            <a:pPr marL="0" indent="0">
              <a:buNone/>
              <a:defRPr/>
            </a:pPr>
            <a:r>
              <a:rPr lang="nl-NL" dirty="0" smtClean="0">
                <a:solidFill>
                  <a:srgbClr val="7030A0"/>
                </a:solidFill>
                <a:latin typeface="Arial" panose="020B0604020202020204" pitchFamily="34" charset="0"/>
                <a:cs typeface="Arial" panose="020B0604020202020204" pitchFamily="34" charset="0"/>
              </a:rPr>
              <a:t>		Wij ondersteunen</a:t>
            </a:r>
            <a:endParaRPr lang="nl-NL" dirty="0">
              <a:solidFill>
                <a:srgbClr val="7030A0"/>
              </a:solidFill>
              <a:latin typeface="Arial" panose="020B0604020202020204" pitchFamily="34" charset="0"/>
              <a:cs typeface="Arial" panose="020B0604020202020204" pitchFamily="34" charset="0"/>
            </a:endParaRPr>
          </a:p>
          <a:p>
            <a:pPr>
              <a:defRPr/>
            </a:pPr>
            <a:endParaRPr lang="nl-NL" dirty="0" smtClean="0">
              <a:latin typeface="Arial" panose="020B0604020202020204" pitchFamily="34" charset="0"/>
              <a:cs typeface="Arial" panose="020B0604020202020204" pitchFamily="34" charset="0"/>
            </a:endParaRPr>
          </a:p>
          <a:p>
            <a:pPr marL="0" indent="0">
              <a:buNone/>
              <a:defRPr/>
            </a:pPr>
            <a:endParaRPr lang="nl-NL" dirty="0">
              <a:latin typeface="Arial" panose="020B0604020202020204" pitchFamily="34" charset="0"/>
              <a:cs typeface="Arial" panose="020B0604020202020204" pitchFamily="34" charset="0"/>
            </a:endParaRPr>
          </a:p>
          <a:p>
            <a:pPr marL="0" indent="0">
              <a:buNone/>
              <a:defRPr/>
            </a:pP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hlinkClick r:id="rId2"/>
              </a:rPr>
              <a:t>literatuurhelpdeskmoller@fontys.nl</a:t>
            </a: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rPr>
              <a:t> </a:t>
            </a:r>
          </a:p>
          <a:p>
            <a:pPr>
              <a:defRPr/>
            </a:pPr>
            <a:endParaRPr lang="nl-NL" dirty="0" smtClean="0">
              <a:solidFill>
                <a:srgbClr val="002060"/>
              </a:solidFill>
            </a:endParaRPr>
          </a:p>
          <a:p>
            <a:pPr>
              <a:defRPr/>
            </a:pPr>
            <a:endParaRPr lang="nl-NL" dirty="0" smtClean="0"/>
          </a:p>
        </p:txBody>
      </p:sp>
      <p:pic>
        <p:nvPicPr>
          <p:cNvPr id="2050" name="Afbeelding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209" y="1955335"/>
            <a:ext cx="1471234" cy="114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25</a:t>
            </a:fld>
            <a:endParaRPr lang="nl-NL"/>
          </a:p>
        </p:txBody>
      </p:sp>
    </p:spTree>
    <p:extLst>
      <p:ext uri="{BB962C8B-B14F-4D97-AF65-F5344CB8AC3E}">
        <p14:creationId xmlns:p14="http://schemas.microsoft.com/office/powerpoint/2010/main" val="672562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31">
                <a:solidFill>
                  <a:schemeClr val="tx1"/>
                </a:solidFill>
                <a:latin typeface="Times New Roman" pitchFamily="18" charset="0"/>
              </a:defRPr>
            </a:lvl1pPr>
            <a:lvl2pPr marL="376118" indent="-144661" eaLnBrk="0" hangingPunct="0">
              <a:spcBef>
                <a:spcPct val="20000"/>
              </a:spcBef>
              <a:buChar char="–"/>
              <a:defRPr sz="1406">
                <a:solidFill>
                  <a:schemeClr val="tx1"/>
                </a:solidFill>
                <a:latin typeface="Times New Roman" pitchFamily="18" charset="0"/>
              </a:defRPr>
            </a:lvl2pPr>
            <a:lvl3pPr marL="578644" indent="-115729" eaLnBrk="0" hangingPunct="0">
              <a:spcBef>
                <a:spcPct val="20000"/>
              </a:spcBef>
              <a:buChar char="•"/>
              <a:defRPr sz="1238">
                <a:solidFill>
                  <a:schemeClr val="tx1"/>
                </a:solidFill>
                <a:latin typeface="Times New Roman" pitchFamily="18" charset="0"/>
              </a:defRPr>
            </a:lvl3pPr>
            <a:lvl4pPr marL="810101" indent="-115729" eaLnBrk="0" hangingPunct="0">
              <a:spcBef>
                <a:spcPct val="20000"/>
              </a:spcBef>
              <a:buChar char="–"/>
              <a:defRPr sz="1013">
                <a:solidFill>
                  <a:schemeClr val="tx1"/>
                </a:solidFill>
                <a:latin typeface="Times New Roman" pitchFamily="18" charset="0"/>
              </a:defRPr>
            </a:lvl4pPr>
            <a:lvl5pPr marL="1041559" indent="-115729" eaLnBrk="0" hangingPunct="0">
              <a:spcBef>
                <a:spcPct val="20000"/>
              </a:spcBef>
              <a:buChar char="»"/>
              <a:defRPr sz="1013">
                <a:solidFill>
                  <a:schemeClr val="tx1"/>
                </a:solidFill>
                <a:latin typeface="Times New Roman" pitchFamily="18" charset="0"/>
              </a:defRPr>
            </a:lvl5pPr>
            <a:lvl6pPr marL="1273016" indent="-115729" eaLnBrk="0" fontAlgn="base" hangingPunct="0">
              <a:spcBef>
                <a:spcPct val="20000"/>
              </a:spcBef>
              <a:spcAft>
                <a:spcPct val="0"/>
              </a:spcAft>
              <a:buChar char="»"/>
              <a:defRPr sz="1013">
                <a:solidFill>
                  <a:schemeClr val="tx1"/>
                </a:solidFill>
                <a:latin typeface="Times New Roman" pitchFamily="18" charset="0"/>
              </a:defRPr>
            </a:lvl6pPr>
            <a:lvl7pPr marL="1504474" indent="-115729" eaLnBrk="0" fontAlgn="base" hangingPunct="0">
              <a:spcBef>
                <a:spcPct val="20000"/>
              </a:spcBef>
              <a:spcAft>
                <a:spcPct val="0"/>
              </a:spcAft>
              <a:buChar char="»"/>
              <a:defRPr sz="1013">
                <a:solidFill>
                  <a:schemeClr val="tx1"/>
                </a:solidFill>
                <a:latin typeface="Times New Roman" pitchFamily="18" charset="0"/>
              </a:defRPr>
            </a:lvl7pPr>
            <a:lvl8pPr marL="1735931" indent="-115729" eaLnBrk="0" fontAlgn="base" hangingPunct="0">
              <a:spcBef>
                <a:spcPct val="20000"/>
              </a:spcBef>
              <a:spcAft>
                <a:spcPct val="0"/>
              </a:spcAft>
              <a:buChar char="»"/>
              <a:defRPr sz="1013">
                <a:solidFill>
                  <a:schemeClr val="tx1"/>
                </a:solidFill>
                <a:latin typeface="Times New Roman" pitchFamily="18" charset="0"/>
              </a:defRPr>
            </a:lvl8pPr>
            <a:lvl9pPr marL="1967389" indent="-115729" eaLnBrk="0" fontAlgn="base" hangingPunct="0">
              <a:spcBef>
                <a:spcPct val="20000"/>
              </a:spcBef>
              <a:spcAft>
                <a:spcPct val="0"/>
              </a:spcAft>
              <a:buChar char="»"/>
              <a:defRPr sz="1013">
                <a:solidFill>
                  <a:schemeClr val="tx1"/>
                </a:solidFill>
                <a:latin typeface="Times New Roman" pitchFamily="18" charset="0"/>
              </a:defRPr>
            </a:lvl9pPr>
          </a:lstStyle>
          <a:p>
            <a:pPr eaLnBrk="1" hangingPunct="1">
              <a:spcBef>
                <a:spcPct val="0"/>
              </a:spcBef>
              <a:buFontTx/>
              <a:buNone/>
            </a:pPr>
            <a:fld id="{EEDBA9B2-0EF5-4DE2-B498-28F4DA76463C}" type="slidenum">
              <a:rPr lang="nl-NL" altLang="nl-NL" sz="731">
                <a:latin typeface="Arial" charset="0"/>
                <a:ea typeface="ＭＳ Ｐゴシック" pitchFamily="34" charset="-128"/>
              </a:rPr>
              <a:pPr eaLnBrk="1" hangingPunct="1">
                <a:spcBef>
                  <a:spcPct val="0"/>
                </a:spcBef>
                <a:buFontTx/>
                <a:buNone/>
              </a:pPr>
              <a:t>26</a:t>
            </a:fld>
            <a:endParaRPr lang="nl-NL" altLang="nl-NL" sz="731">
              <a:latin typeface="Arial" charset="0"/>
              <a:ea typeface="ＭＳ Ｐゴシック" pitchFamily="34" charset="-128"/>
            </a:endParaRPr>
          </a:p>
        </p:txBody>
      </p:sp>
      <p:sp>
        <p:nvSpPr>
          <p:cNvPr id="81924" name="Tijdelijke aanduiding voor dianummer 3"/>
          <p:cNvSpPr txBox="1">
            <a:spLocks noGrp="1"/>
          </p:cNvSpPr>
          <p:nvPr/>
        </p:nvSpPr>
        <p:spPr bwMode="auto">
          <a:xfrm>
            <a:off x="5686693" y="4157395"/>
            <a:ext cx="119988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56C664DF-4FEC-41A5-B59E-23DC1B7E3872}" type="slidenum">
              <a:rPr lang="nl-NL" altLang="nl-NL" sz="563">
                <a:latin typeface="Arial" charset="0"/>
                <a:ea typeface="ＭＳ Ｐゴシック" pitchFamily="34" charset="-128"/>
              </a:rPr>
              <a:pPr algn="r" eaLnBrk="1" hangingPunct="1">
                <a:spcBef>
                  <a:spcPct val="0"/>
                </a:spcBef>
                <a:buFontTx/>
                <a:buNone/>
              </a:pPr>
              <a:t>26</a:t>
            </a:fld>
            <a:endParaRPr lang="nl-NL" altLang="nl-NL" sz="563">
              <a:latin typeface="Arial" charset="0"/>
              <a:ea typeface="ＭＳ Ｐゴシック" pitchFamily="34" charset="-128"/>
            </a:endParaRP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242" y="1577183"/>
            <a:ext cx="1308750" cy="211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6" name="Rechthoek 6"/>
          <p:cNvSpPr>
            <a:spLocks noChangeArrowheads="1"/>
          </p:cNvSpPr>
          <p:nvPr/>
        </p:nvSpPr>
        <p:spPr bwMode="auto">
          <a:xfrm>
            <a:off x="3114943" y="3172094"/>
            <a:ext cx="3471863"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a:p>
          <a:p>
            <a:pPr eaLnBrk="1" hangingPunct="1">
              <a:spcBef>
                <a:spcPct val="0"/>
              </a:spcBef>
              <a:buFontTx/>
              <a:buNone/>
            </a:pPr>
            <a:endParaRPr lang="en-US" altLang="nl-NL" sz="1800"/>
          </a:p>
        </p:txBody>
      </p:sp>
      <p:sp>
        <p:nvSpPr>
          <p:cNvPr id="81927" name="Tekstvak 7"/>
          <p:cNvSpPr txBox="1">
            <a:spLocks noChangeArrowheads="1"/>
          </p:cNvSpPr>
          <p:nvPr/>
        </p:nvSpPr>
        <p:spPr bwMode="auto">
          <a:xfrm>
            <a:off x="3477992" y="2028504"/>
            <a:ext cx="2117244"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dirty="0">
              <a:solidFill>
                <a:srgbClr val="7030A0"/>
              </a:solidFill>
              <a:latin typeface="Arial" charset="0"/>
              <a:ea typeface="ＭＳ Ｐゴシック" pitchFamily="34" charset="-128"/>
            </a:endParaRPr>
          </a:p>
          <a:p>
            <a:pPr eaLnBrk="1" hangingPunct="1">
              <a:spcBef>
                <a:spcPct val="0"/>
              </a:spcBef>
              <a:buFontTx/>
              <a:buNone/>
            </a:pPr>
            <a:r>
              <a:rPr lang="nl-NL" altLang="nl-NL" sz="1800" dirty="0">
                <a:solidFill>
                  <a:srgbClr val="7030A0"/>
                </a:solidFill>
                <a:latin typeface="Arial" charset="0"/>
                <a:ea typeface="ＭＳ Ｐゴシック" pitchFamily="34" charset="-128"/>
              </a:rPr>
              <a:t>Succes met </a:t>
            </a:r>
            <a:r>
              <a:rPr lang="nl-NL" altLang="nl-NL" sz="1800" dirty="0" smtClean="0">
                <a:solidFill>
                  <a:srgbClr val="7030A0"/>
                </a:solidFill>
                <a:latin typeface="Arial" charset="0"/>
                <a:ea typeface="ＭＳ Ｐゴシック" pitchFamily="34" charset="-128"/>
              </a:rPr>
              <a:t>zoeken</a:t>
            </a:r>
            <a:endParaRPr lang="nl-NL" altLang="nl-NL" sz="1800" dirty="0">
              <a:solidFill>
                <a:srgbClr val="7030A0"/>
              </a:solidFill>
              <a:latin typeface="Arial" charset="0"/>
              <a:ea typeface="ＭＳ Ｐゴシック" pitchFamily="34" charset="-128"/>
            </a:endParaRPr>
          </a:p>
        </p:txBody>
      </p:sp>
    </p:spTree>
    <p:extLst>
      <p:ext uri="{BB962C8B-B14F-4D97-AF65-F5344CB8AC3E}">
        <p14:creationId xmlns:p14="http://schemas.microsoft.com/office/powerpoint/2010/main" val="345197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46789" y="1498779"/>
            <a:ext cx="6315342" cy="2548390"/>
          </a:xfrm>
          <a:prstGeom prst="rect">
            <a:avLst/>
          </a:prstGeom>
        </p:spPr>
        <p:txBody>
          <a:bodyPr wrap="square">
            <a:spAutoFit/>
          </a:bodyPr>
          <a:lstStyle/>
          <a:p>
            <a:pPr>
              <a:lnSpc>
                <a:spcPct val="95000"/>
              </a:lnSpc>
              <a:spcBef>
                <a:spcPct val="0"/>
              </a:spcBef>
              <a:buNone/>
            </a:pPr>
            <a:r>
              <a:rPr lang="en-US" altLang="nl-NL" sz="2400" dirty="0">
                <a:latin typeface="Arial" panose="020B0604020202020204" pitchFamily="34" charset="0"/>
              </a:rPr>
              <a:t>Stappenplan </a:t>
            </a:r>
            <a:r>
              <a:rPr lang="en-US" altLang="nl-NL" sz="2400" dirty="0" err="1" smtClean="0">
                <a:latin typeface="Arial" panose="020B0604020202020204" pitchFamily="34" charset="0"/>
              </a:rPr>
              <a:t>goede</a:t>
            </a:r>
            <a:r>
              <a:rPr lang="en-US" altLang="nl-NL" sz="2400" dirty="0" smtClean="0">
                <a:latin typeface="Arial" panose="020B0604020202020204" pitchFamily="34" charset="0"/>
              </a:rPr>
              <a:t>  </a:t>
            </a:r>
            <a:r>
              <a:rPr lang="en-US" altLang="nl-NL" sz="2400" dirty="0" err="1">
                <a:latin typeface="Arial" panose="020B0604020202020204" pitchFamily="34" charset="0"/>
              </a:rPr>
              <a:t>bronnen</a:t>
            </a:r>
            <a:r>
              <a:rPr lang="en-US" altLang="nl-NL" sz="2400" dirty="0">
                <a:latin typeface="Arial" panose="020B0604020202020204" pitchFamily="34" charset="0"/>
              </a:rPr>
              <a:t> </a:t>
            </a:r>
            <a:r>
              <a:rPr lang="en-US" altLang="nl-NL" sz="2400" dirty="0" err="1">
                <a:latin typeface="Arial" panose="020B0604020202020204" pitchFamily="34" charset="0"/>
              </a:rPr>
              <a:t>zoeken</a:t>
            </a:r>
            <a:endParaRPr lang="en-US" altLang="nl-NL" sz="2400" dirty="0">
              <a:latin typeface="Arial" panose="020B0604020202020204" pitchFamily="34" charset="0"/>
            </a:endParaRPr>
          </a:p>
          <a:p>
            <a:pPr>
              <a:lnSpc>
                <a:spcPct val="95000"/>
              </a:lnSpc>
              <a:spcBef>
                <a:spcPct val="0"/>
              </a:spcBef>
              <a:buNone/>
            </a:pPr>
            <a:endParaRPr lang="en-US" altLang="nl-NL" sz="2400" dirty="0">
              <a:latin typeface="Arial" panose="020B0604020202020204" pitchFamily="34" charset="0"/>
            </a:endParaRPr>
          </a:p>
          <a:p>
            <a:pPr>
              <a:lnSpc>
                <a:spcPct val="95000"/>
              </a:lnSpc>
              <a:spcBef>
                <a:spcPct val="0"/>
              </a:spcBef>
              <a:buNone/>
            </a:pPr>
            <a:endParaRPr lang="en-US" altLang="nl-NL" sz="2400" dirty="0" smtClean="0">
              <a:latin typeface="Arial" panose="020B0604020202020204" pitchFamily="34" charset="0"/>
            </a:endParaRPr>
          </a:p>
          <a:p>
            <a:pPr>
              <a:lnSpc>
                <a:spcPct val="95000"/>
              </a:lnSpc>
              <a:spcBef>
                <a:spcPct val="0"/>
              </a:spcBef>
              <a:buNone/>
            </a:pPr>
            <a:r>
              <a:rPr lang="en-US" altLang="nl-NL" sz="2400" dirty="0" smtClean="0">
                <a:latin typeface="Arial" panose="020B0604020202020204" pitchFamily="34" charset="0"/>
              </a:rPr>
              <a:t>Tips </a:t>
            </a:r>
            <a:r>
              <a:rPr lang="en-US" altLang="nl-NL" sz="2400" dirty="0" err="1">
                <a:latin typeface="Arial" panose="020B0604020202020204" pitchFamily="34" charset="0"/>
              </a:rPr>
              <a:t>voor</a:t>
            </a:r>
            <a:r>
              <a:rPr lang="en-US" altLang="nl-NL" sz="2400" dirty="0">
                <a:latin typeface="Arial" panose="020B0604020202020204" pitchFamily="34" charset="0"/>
              </a:rPr>
              <a:t> </a:t>
            </a:r>
            <a:r>
              <a:rPr lang="en-US" altLang="nl-NL" sz="2400" dirty="0" err="1">
                <a:latin typeface="Arial" panose="020B0604020202020204" pitchFamily="34" charset="0"/>
              </a:rPr>
              <a:t>zoeken</a:t>
            </a:r>
            <a:r>
              <a:rPr lang="en-US" altLang="nl-NL" sz="2400" dirty="0">
                <a:latin typeface="Arial" panose="020B0604020202020204" pitchFamily="34" charset="0"/>
              </a:rPr>
              <a:t> </a:t>
            </a:r>
            <a:r>
              <a:rPr lang="en-US" altLang="nl-NL" sz="2400" dirty="0" err="1">
                <a:latin typeface="Arial" panose="020B0604020202020204" pitchFamily="34" charset="0"/>
              </a:rPr>
              <a:t>naar</a:t>
            </a:r>
            <a:r>
              <a:rPr lang="en-US" altLang="nl-NL" sz="2400" dirty="0">
                <a:latin typeface="Arial" panose="020B0604020202020204" pitchFamily="34" charset="0"/>
              </a:rPr>
              <a:t> </a:t>
            </a:r>
            <a:r>
              <a:rPr lang="en-US" altLang="nl-NL" sz="2400" dirty="0" err="1">
                <a:latin typeface="Arial" panose="020B0604020202020204" pitchFamily="34" charset="0"/>
              </a:rPr>
              <a:t>goede</a:t>
            </a:r>
            <a:r>
              <a:rPr lang="en-US" altLang="nl-NL" sz="2400" dirty="0">
                <a:latin typeface="Arial" panose="020B0604020202020204" pitchFamily="34" charset="0"/>
              </a:rPr>
              <a:t> </a:t>
            </a:r>
            <a:r>
              <a:rPr lang="en-US" altLang="nl-NL" sz="2400" dirty="0" err="1">
                <a:latin typeface="Arial" panose="020B0604020202020204" pitchFamily="34" charset="0"/>
              </a:rPr>
              <a:t>bronnen</a:t>
            </a:r>
            <a:r>
              <a:rPr lang="en-US" altLang="nl-NL" sz="2400" dirty="0">
                <a:latin typeface="Arial" panose="020B0604020202020204" pitchFamily="34" charset="0"/>
              </a:rPr>
              <a:t> </a:t>
            </a:r>
            <a:r>
              <a:rPr lang="en-US" altLang="nl-NL" sz="2400" dirty="0" smtClean="0">
                <a:latin typeface="Arial" panose="020B0604020202020204" pitchFamily="34" charset="0"/>
              </a:rPr>
              <a:t/>
            </a:r>
            <a:br>
              <a:rPr lang="en-US" altLang="nl-NL" sz="2400" dirty="0" smtClean="0">
                <a:latin typeface="Arial" panose="020B0604020202020204" pitchFamily="34" charset="0"/>
              </a:rPr>
            </a:br>
            <a:endParaRPr lang="en-US" altLang="nl-NL" sz="2400" dirty="0" smtClean="0">
              <a:latin typeface="Arial" panose="020B0604020202020204" pitchFamily="34" charset="0"/>
            </a:endParaRPr>
          </a:p>
          <a:p>
            <a:pPr>
              <a:lnSpc>
                <a:spcPct val="95000"/>
              </a:lnSpc>
              <a:spcBef>
                <a:spcPct val="0"/>
              </a:spcBef>
              <a:buNone/>
            </a:pPr>
            <a:r>
              <a:rPr lang="en-US" altLang="nl-NL" sz="2400" dirty="0" err="1" smtClean="0">
                <a:latin typeface="Arial" panose="020B0604020202020204" pitchFamily="34" charset="0"/>
              </a:rPr>
              <a:t>Waar</a:t>
            </a:r>
            <a:r>
              <a:rPr lang="en-US" altLang="nl-NL" sz="2400" dirty="0" smtClean="0">
                <a:latin typeface="Arial" panose="020B0604020202020204" pitchFamily="34" charset="0"/>
              </a:rPr>
              <a:t> </a:t>
            </a:r>
            <a:r>
              <a:rPr lang="en-US" altLang="nl-NL" sz="2400" dirty="0" err="1">
                <a:latin typeface="Arial" panose="020B0604020202020204" pitchFamily="34" charset="0"/>
              </a:rPr>
              <a:t>kan</a:t>
            </a:r>
            <a:r>
              <a:rPr lang="en-US" altLang="nl-NL" sz="2400" dirty="0">
                <a:latin typeface="Arial" panose="020B0604020202020204" pitchFamily="34" charset="0"/>
              </a:rPr>
              <a:t> je </a:t>
            </a:r>
            <a:r>
              <a:rPr lang="en-US" altLang="nl-NL" sz="2400" dirty="0" err="1">
                <a:latin typeface="Arial" panose="020B0604020202020204" pitchFamily="34" charset="0"/>
              </a:rPr>
              <a:t>terecht</a:t>
            </a:r>
            <a:r>
              <a:rPr lang="en-US" altLang="nl-NL" sz="2400" dirty="0">
                <a:latin typeface="Arial" panose="020B0604020202020204" pitchFamily="34" charset="0"/>
              </a:rPr>
              <a:t> met </a:t>
            </a:r>
            <a:r>
              <a:rPr lang="en-US" altLang="nl-NL" sz="2400" dirty="0" err="1" smtClean="0">
                <a:latin typeface="Arial" panose="020B0604020202020204" pitchFamily="34" charset="0"/>
              </a:rPr>
              <a:t>vragen</a:t>
            </a:r>
            <a:r>
              <a:rPr lang="en-US" altLang="nl-NL" sz="2400" dirty="0" smtClean="0">
                <a:latin typeface="Arial" panose="020B0604020202020204" pitchFamily="34" charset="0"/>
              </a:rPr>
              <a:t>/</a:t>
            </a:r>
            <a:r>
              <a:rPr lang="en-US" altLang="nl-NL" sz="2400" dirty="0" err="1" smtClean="0">
                <a:latin typeface="Arial" panose="020B0604020202020204" pitchFamily="34" charset="0"/>
              </a:rPr>
              <a:t>ondersteuning</a:t>
            </a:r>
            <a:r>
              <a:rPr lang="en-US" altLang="nl-NL" sz="2400" dirty="0">
                <a:latin typeface="Arial" panose="020B0604020202020204" pitchFamily="34" charset="0"/>
              </a:rPr>
              <a:t>? </a:t>
            </a:r>
          </a:p>
        </p:txBody>
      </p:sp>
    </p:spTree>
    <p:extLst>
      <p:ext uri="{BB962C8B-B14F-4D97-AF65-F5344CB8AC3E}">
        <p14:creationId xmlns:p14="http://schemas.microsoft.com/office/powerpoint/2010/main" val="426666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1524476" y="1255871"/>
            <a:ext cx="6112193" cy="3326130"/>
          </a:xfrm>
        </p:spPr>
        <p:txBody>
          <a:bodyPr vert="horz" lIns="0" tIns="0" rIns="0" bIns="0" rtlCol="0">
            <a:normAutofit/>
          </a:bodyPr>
          <a:lstStyle/>
          <a:p>
            <a:pPr algn="l" eaLnBrk="1" hangingPunct="1">
              <a:lnSpc>
                <a:spcPct val="95000"/>
              </a:lnSpc>
              <a:spcBef>
                <a:spcPct val="0"/>
              </a:spcBef>
            </a:pPr>
            <a:endParaRPr lang="en-US" altLang="nl-NL" sz="2430" b="1" dirty="0">
              <a:solidFill>
                <a:srgbClr val="333399"/>
              </a:solidFill>
              <a:latin typeface="Arial" panose="020B0604020202020204" pitchFamily="34" charset="0"/>
            </a:endParaRPr>
          </a:p>
          <a:p>
            <a:pPr algn="l" eaLnBrk="1" hangingPunct="1">
              <a:lnSpc>
                <a:spcPct val="95000"/>
              </a:lnSpc>
              <a:spcBef>
                <a:spcPct val="0"/>
              </a:spcBef>
            </a:pPr>
            <a:endParaRPr lang="en-US" altLang="nl-NL" sz="2430" b="1" dirty="0">
              <a:solidFill>
                <a:srgbClr val="333399"/>
              </a:solidFill>
              <a:latin typeface="Arial" panose="020B0604020202020204" pitchFamily="34" charset="0"/>
            </a:endParaRPr>
          </a:p>
          <a:p>
            <a:pPr algn="l" eaLnBrk="1" hangingPunct="1">
              <a:lnSpc>
                <a:spcPct val="95000"/>
              </a:lnSpc>
              <a:spcBef>
                <a:spcPct val="0"/>
              </a:spcBef>
              <a:buClr>
                <a:srgbClr val="333399"/>
              </a:buClr>
            </a:pPr>
            <a:endParaRPr lang="en-US" altLang="nl-NL" sz="2430" b="1" dirty="0">
              <a:solidFill>
                <a:srgbClr val="333399"/>
              </a:solidFill>
              <a:latin typeface="Arial" panose="020B0604020202020204" pitchFamily="34"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0699FC64-BC13-4D41-9ABC-211D8643B2BE}" type="slidenum">
              <a:rPr lang="en-US" altLang="nl-NL" sz="945"/>
              <a:pPr>
                <a:spcBef>
                  <a:spcPct val="0"/>
                </a:spcBef>
                <a:buFontTx/>
                <a:buNone/>
              </a:pPr>
              <a:t>4</a:t>
            </a:fld>
            <a:endParaRPr lang="en-US" altLang="nl-NL" sz="945"/>
          </a:p>
        </p:txBody>
      </p:sp>
      <p:sp>
        <p:nvSpPr>
          <p:cNvPr id="19460" name="Text Box 5"/>
          <p:cNvSpPr txBox="1">
            <a:spLocks noChangeArrowheads="1"/>
          </p:cNvSpPr>
          <p:nvPr/>
        </p:nvSpPr>
        <p:spPr bwMode="auto">
          <a:xfrm>
            <a:off x="2049543" y="2323148"/>
            <a:ext cx="4529495" cy="284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430" b="1" dirty="0">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dirty="0">
              <a:solidFill>
                <a:srgbClr val="333399"/>
              </a:solidFill>
              <a:latin typeface="Arial" panose="020B0604020202020204" pitchFamily="34" charset="0"/>
            </a:endParaRPr>
          </a:p>
          <a:p>
            <a:pPr marL="85725" lvl="1" indent="0">
              <a:lnSpc>
                <a:spcPct val="95000"/>
              </a:lnSpc>
              <a:spcBef>
                <a:spcPct val="0"/>
              </a:spcBef>
              <a:buClr>
                <a:srgbClr val="333399"/>
              </a:buClr>
              <a:buNone/>
            </a:pPr>
            <a:r>
              <a:rPr lang="en-US" altLang="nl-NL" sz="2430" dirty="0">
                <a:latin typeface="Arial" panose="020B0604020202020204" pitchFamily="34" charset="0"/>
              </a:rPr>
              <a:t>Wat </a:t>
            </a:r>
            <a:r>
              <a:rPr lang="en-US" altLang="nl-NL" sz="2430" dirty="0" err="1">
                <a:latin typeface="Arial" panose="020B0604020202020204" pitchFamily="34" charset="0"/>
              </a:rPr>
              <a:t>zoek</a:t>
            </a:r>
            <a:r>
              <a:rPr lang="en-US" altLang="nl-NL" sz="2430" dirty="0">
                <a:latin typeface="Arial" panose="020B0604020202020204" pitchFamily="34" charset="0"/>
              </a:rPr>
              <a:t> </a:t>
            </a:r>
            <a:r>
              <a:rPr lang="en-US" altLang="nl-NL" sz="2430" dirty="0" err="1">
                <a:latin typeface="Arial" panose="020B0604020202020204" pitchFamily="34" charset="0"/>
              </a:rPr>
              <a:t>ik</a:t>
            </a:r>
            <a:r>
              <a:rPr lang="en-US" altLang="nl-NL" sz="2430" dirty="0">
                <a:latin typeface="Arial" panose="020B0604020202020204" pitchFamily="34" charset="0"/>
              </a:rPr>
              <a:t>?</a:t>
            </a:r>
            <a:endParaRPr lang="en-US" altLang="nl-NL" sz="1620" dirty="0">
              <a:latin typeface="Arial" panose="020B0604020202020204" pitchFamily="34" charset="0"/>
            </a:endParaRPr>
          </a:p>
          <a:p>
            <a:pPr marL="85725" lvl="1" indent="0">
              <a:lnSpc>
                <a:spcPct val="95000"/>
              </a:lnSpc>
              <a:spcBef>
                <a:spcPct val="0"/>
              </a:spcBef>
              <a:buClr>
                <a:srgbClr val="333399"/>
              </a:buClr>
              <a:buNone/>
            </a:pPr>
            <a:r>
              <a:rPr lang="en-US" altLang="nl-NL" sz="2430" dirty="0" err="1">
                <a:latin typeface="Arial" panose="020B0604020202020204" pitchFamily="34" charset="0"/>
              </a:rPr>
              <a:t>Waar</a:t>
            </a:r>
            <a:r>
              <a:rPr lang="en-US" altLang="nl-NL" sz="2430" dirty="0">
                <a:latin typeface="Arial" panose="020B0604020202020204" pitchFamily="34" charset="0"/>
              </a:rPr>
              <a:t> </a:t>
            </a:r>
            <a:r>
              <a:rPr lang="en-US" altLang="nl-NL" sz="2430" dirty="0" err="1">
                <a:latin typeface="Arial" panose="020B0604020202020204" pitchFamily="34" charset="0"/>
              </a:rPr>
              <a:t>en</a:t>
            </a:r>
            <a:r>
              <a:rPr lang="en-US" altLang="nl-NL" sz="2430" dirty="0">
                <a:latin typeface="Arial" panose="020B0604020202020204" pitchFamily="34" charset="0"/>
              </a:rPr>
              <a:t> hoe </a:t>
            </a:r>
            <a:r>
              <a:rPr lang="en-US" altLang="nl-NL" sz="2430" dirty="0" err="1">
                <a:latin typeface="Arial" panose="020B0604020202020204" pitchFamily="34" charset="0"/>
              </a:rPr>
              <a:t>zoek</a:t>
            </a:r>
            <a:r>
              <a:rPr lang="en-US" altLang="nl-NL" sz="2430" dirty="0">
                <a:latin typeface="Arial" panose="020B0604020202020204" pitchFamily="34" charset="0"/>
              </a:rPr>
              <a:t> </a:t>
            </a:r>
            <a:r>
              <a:rPr lang="en-US" altLang="nl-NL" sz="2430" dirty="0" err="1">
                <a:latin typeface="Arial" panose="020B0604020202020204" pitchFamily="34" charset="0"/>
              </a:rPr>
              <a:t>ik</a:t>
            </a:r>
            <a:r>
              <a:rPr lang="en-US" altLang="nl-NL" sz="2430" dirty="0">
                <a:latin typeface="Arial" panose="020B0604020202020204" pitchFamily="34" charset="0"/>
              </a:rPr>
              <a:t>? </a:t>
            </a:r>
            <a:endParaRPr lang="en-US" altLang="nl-NL" sz="1620" dirty="0">
              <a:latin typeface="Arial" panose="020B0604020202020204" pitchFamily="34" charset="0"/>
            </a:endParaRPr>
          </a:p>
          <a:p>
            <a:pPr marL="85725" lvl="1" indent="0">
              <a:lnSpc>
                <a:spcPct val="95000"/>
              </a:lnSpc>
              <a:spcBef>
                <a:spcPct val="0"/>
              </a:spcBef>
              <a:buClr>
                <a:srgbClr val="333399"/>
              </a:buClr>
              <a:buNone/>
            </a:pPr>
            <a:r>
              <a:rPr lang="en-US" altLang="nl-NL" sz="2430" dirty="0">
                <a:latin typeface="Arial" panose="020B0604020202020204" pitchFamily="34" charset="0"/>
              </a:rPr>
              <a:t>Wat </a:t>
            </a:r>
            <a:r>
              <a:rPr lang="en-US" altLang="nl-NL" sz="2430" dirty="0" err="1">
                <a:latin typeface="Arial" panose="020B0604020202020204" pitchFamily="34" charset="0"/>
              </a:rPr>
              <a:t>heb</a:t>
            </a:r>
            <a:r>
              <a:rPr lang="en-US" altLang="nl-NL" sz="2430" dirty="0">
                <a:latin typeface="Arial" panose="020B0604020202020204" pitchFamily="34" charset="0"/>
              </a:rPr>
              <a:t> </a:t>
            </a:r>
            <a:r>
              <a:rPr lang="en-US" altLang="nl-NL" sz="2430" dirty="0" err="1">
                <a:latin typeface="Arial" panose="020B0604020202020204" pitchFamily="34" charset="0"/>
              </a:rPr>
              <a:t>ik</a:t>
            </a:r>
            <a:r>
              <a:rPr lang="en-US" altLang="nl-NL" sz="2430" dirty="0">
                <a:latin typeface="Arial" panose="020B0604020202020204" pitchFamily="34" charset="0"/>
              </a:rPr>
              <a:t> </a:t>
            </a:r>
            <a:r>
              <a:rPr lang="en-US" altLang="nl-NL" sz="2430" dirty="0" err="1">
                <a:latin typeface="Arial" panose="020B0604020202020204" pitchFamily="34" charset="0"/>
              </a:rPr>
              <a:t>gevonden</a:t>
            </a:r>
            <a:r>
              <a:rPr lang="en-US" altLang="nl-NL" sz="2430" dirty="0">
                <a:latin typeface="Arial" panose="020B0604020202020204" pitchFamily="34" charset="0"/>
              </a:rPr>
              <a:t>?</a:t>
            </a:r>
            <a:endParaRPr lang="en-US" altLang="nl-NL" sz="1620" dirty="0">
              <a:latin typeface="Arial" panose="020B0604020202020204" pitchFamily="34" charset="0"/>
            </a:endParaRPr>
          </a:p>
          <a:p>
            <a:pPr marL="85725" lvl="1" indent="0">
              <a:lnSpc>
                <a:spcPct val="95000"/>
              </a:lnSpc>
              <a:spcBef>
                <a:spcPct val="0"/>
              </a:spcBef>
              <a:buClr>
                <a:srgbClr val="333399"/>
              </a:buClr>
              <a:buNone/>
            </a:pPr>
            <a:r>
              <a:rPr lang="en-US" altLang="nl-NL" sz="2430" dirty="0">
                <a:latin typeface="Arial" panose="020B0604020202020204" pitchFamily="34" charset="0"/>
              </a:rPr>
              <a:t>Wat doe </a:t>
            </a:r>
            <a:r>
              <a:rPr lang="en-US" altLang="nl-NL" sz="2430" dirty="0" err="1">
                <a:latin typeface="Arial" panose="020B0604020202020204" pitchFamily="34" charset="0"/>
              </a:rPr>
              <a:t>ik</a:t>
            </a:r>
            <a:r>
              <a:rPr lang="en-US" altLang="nl-NL" sz="2430" dirty="0">
                <a:latin typeface="Arial" panose="020B0604020202020204" pitchFamily="34" charset="0"/>
              </a:rPr>
              <a:t> </a:t>
            </a:r>
            <a:r>
              <a:rPr lang="en-US" altLang="nl-NL" sz="2430" dirty="0" err="1">
                <a:latin typeface="Arial" panose="020B0604020202020204" pitchFamily="34" charset="0"/>
              </a:rPr>
              <a:t>ermee</a:t>
            </a:r>
            <a:r>
              <a:rPr lang="en-US" altLang="nl-NL" sz="2430" dirty="0">
                <a:latin typeface="Arial" panose="020B0604020202020204" pitchFamily="34" charset="0"/>
              </a:rPr>
              <a:t>?</a:t>
            </a:r>
            <a:endParaRPr lang="en-US" altLang="nl-NL" sz="1620" dirty="0">
              <a:latin typeface="Arial" panose="020B0604020202020204" pitchFamily="34" charset="0"/>
            </a:endParaRPr>
          </a:p>
          <a:p>
            <a:pPr eaLnBrk="1" hangingPunct="1">
              <a:lnSpc>
                <a:spcPct val="95000"/>
              </a:lnSpc>
              <a:spcBef>
                <a:spcPct val="0"/>
              </a:spcBef>
              <a:buFontTx/>
              <a:buNone/>
            </a:pPr>
            <a:endParaRPr lang="en-US" altLang="nl-NL" sz="2430" b="1" dirty="0">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dirty="0">
              <a:solidFill>
                <a:srgbClr val="333399"/>
              </a:solidFill>
              <a:latin typeface="Arial" panose="020B0604020202020204" pitchFamily="34" charset="0"/>
            </a:endParaRPr>
          </a:p>
        </p:txBody>
      </p:sp>
      <p:sp>
        <p:nvSpPr>
          <p:cNvPr id="19462" name="Text Box 8"/>
          <p:cNvSpPr txBox="1">
            <a:spLocks noChangeArrowheads="1"/>
          </p:cNvSpPr>
          <p:nvPr/>
        </p:nvSpPr>
        <p:spPr bwMode="auto">
          <a:xfrm>
            <a:off x="1328381" y="2201097"/>
            <a:ext cx="2262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400" b="1" dirty="0">
                <a:solidFill>
                  <a:srgbClr val="7030A0"/>
                </a:solidFill>
                <a:latin typeface="+mj-lt"/>
              </a:rPr>
              <a:t>Altijd 4 stappen</a:t>
            </a:r>
            <a:r>
              <a:rPr lang="nl-NL" altLang="nl-NL" sz="2400" dirty="0">
                <a:solidFill>
                  <a:srgbClr val="7030A0"/>
                </a:solidFill>
                <a:latin typeface="+mj-lt"/>
              </a:rPr>
              <a:t> </a:t>
            </a:r>
          </a:p>
        </p:txBody>
      </p:sp>
      <p:sp>
        <p:nvSpPr>
          <p:cNvPr id="2" name="PIJL-RECHTS 1"/>
          <p:cNvSpPr/>
          <p:nvPr/>
        </p:nvSpPr>
        <p:spPr>
          <a:xfrm>
            <a:off x="1312528" y="3048323"/>
            <a:ext cx="733806" cy="363474"/>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076" y="120254"/>
            <a:ext cx="6858001"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7101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28228" y="1920625"/>
            <a:ext cx="4443461" cy="2127908"/>
          </a:xfrm>
        </p:spPr>
        <p:txBody>
          <a:bodyPr>
            <a:noAutofit/>
          </a:bodyPr>
          <a:lstStyle/>
          <a:p>
            <a:pPr marL="0" indent="0">
              <a:buNone/>
            </a:pPr>
            <a:r>
              <a:rPr lang="nl-NL" sz="1800" dirty="0"/>
              <a:t>Wat ga ik onderzoeken?</a:t>
            </a:r>
          </a:p>
          <a:p>
            <a:pPr marL="0" indent="0">
              <a:buNone/>
            </a:pPr>
            <a:r>
              <a:rPr lang="nl-NL" sz="1800" dirty="0"/>
              <a:t>Wat voor soort informatie heb ik nodig</a:t>
            </a:r>
          </a:p>
          <a:p>
            <a:pPr marL="0" indent="0">
              <a:buNone/>
            </a:pPr>
            <a:r>
              <a:rPr lang="nl-NL" sz="1800" dirty="0"/>
              <a:t>Wat weet ik al?</a:t>
            </a:r>
          </a:p>
          <a:p>
            <a:pPr marL="0" indent="0">
              <a:buNone/>
            </a:pPr>
            <a:r>
              <a:rPr lang="nl-NL" sz="1800" dirty="0"/>
              <a:t>Wat moet ik weten?</a:t>
            </a:r>
          </a:p>
          <a:p>
            <a:pPr marL="0" indent="0">
              <a:buNone/>
            </a:pPr>
            <a:r>
              <a:rPr lang="nl-NL" sz="1800" dirty="0"/>
              <a:t>Hoeveel informatie heb ik nodig?</a:t>
            </a:r>
          </a:p>
          <a:p>
            <a:pPr marL="0" indent="0">
              <a:buNone/>
            </a:pPr>
            <a:r>
              <a:rPr lang="nl-NL" sz="1800" dirty="0"/>
              <a:t>Hoe ga ik uitzoeken wat ik wil weten</a:t>
            </a:r>
            <a:r>
              <a:rPr lang="nl-NL" sz="1800" dirty="0" smtClean="0"/>
              <a:t>?</a:t>
            </a:r>
            <a:endParaRPr lang="nl-NL" sz="1800" dirty="0"/>
          </a:p>
        </p:txBody>
      </p:sp>
      <p:sp>
        <p:nvSpPr>
          <p:cNvPr id="4" name="AutoShape 4" descr="Afbeeldingsresultaat voor question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5" name="AutoShape 6" descr="Afbeeldingsresultaat voor questions"/>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076" y="120254"/>
            <a:ext cx="6858001"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JL-OMLAAG 4"/>
          <p:cNvSpPr>
            <a:spLocks noChangeArrowheads="1"/>
          </p:cNvSpPr>
          <p:nvPr/>
        </p:nvSpPr>
        <p:spPr bwMode="auto">
          <a:xfrm rot="10800000">
            <a:off x="2680820" y="677277"/>
            <a:ext cx="400765" cy="629007"/>
          </a:xfrm>
          <a:prstGeom prst="downArrow">
            <a:avLst>
              <a:gd name="adj1" fmla="val 50000"/>
              <a:gd name="adj2" fmla="val 49941"/>
            </a:avLst>
          </a:prstGeom>
          <a:solidFill>
            <a:schemeClr val="accent1"/>
          </a:solidFill>
          <a:ln w="9525" algn="ctr">
            <a:solidFill>
              <a:schemeClr val="accent1"/>
            </a:solidFill>
            <a:round/>
            <a:headEnd/>
            <a:tailEnd/>
          </a:ln>
        </p:spPr>
        <p:txBody>
          <a:bodyPr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3963392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FFD4DFEC-6B72-4D59-BA62-3745FA44D3F1}" type="slidenum">
              <a:rPr lang="nl-NL" altLang="nl-NL" sz="945">
                <a:latin typeface="Arial" panose="020B0604020202020204" pitchFamily="34" charset="0"/>
                <a:ea typeface="ＭＳ Ｐゴシック" panose="020B0600070205080204" pitchFamily="34" charset="-128"/>
              </a:rPr>
              <a:pPr>
                <a:spcBef>
                  <a:spcPct val="0"/>
                </a:spcBef>
                <a:buFontTx/>
                <a:buNone/>
              </a:pPr>
              <a:t>6</a:t>
            </a:fld>
            <a:endParaRPr lang="nl-NL" altLang="nl-NL" sz="945">
              <a:latin typeface="Arial" panose="020B0604020202020204" pitchFamily="34" charset="0"/>
              <a:ea typeface="ＭＳ Ｐゴシック" panose="020B0600070205080204" pitchFamily="34" charset="-128"/>
            </a:endParaRPr>
          </a:p>
        </p:txBody>
      </p:sp>
      <p:pic>
        <p:nvPicPr>
          <p:cNvPr id="22531"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960191" y="165659"/>
            <a:ext cx="6858000" cy="642938"/>
          </a:xfrm>
          <a:noFill/>
        </p:spPr>
      </p:pic>
      <p:sp>
        <p:nvSpPr>
          <p:cNvPr id="22532" name="PIJL-OMLAAG 4"/>
          <p:cNvSpPr>
            <a:spLocks noChangeArrowheads="1"/>
          </p:cNvSpPr>
          <p:nvPr/>
        </p:nvSpPr>
        <p:spPr bwMode="auto">
          <a:xfrm rot="10800000">
            <a:off x="2373396" y="594685"/>
            <a:ext cx="400765" cy="627936"/>
          </a:xfrm>
          <a:prstGeom prst="downArrow">
            <a:avLst>
              <a:gd name="adj1" fmla="val 50000"/>
              <a:gd name="adj2" fmla="val 49856"/>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22533" name="Rechthoek 1"/>
          <p:cNvSpPr>
            <a:spLocks noChangeArrowheads="1"/>
          </p:cNvSpPr>
          <p:nvPr/>
        </p:nvSpPr>
        <p:spPr bwMode="auto">
          <a:xfrm>
            <a:off x="2573779" y="845999"/>
            <a:ext cx="3285193"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700" b="1" dirty="0">
                <a:solidFill>
                  <a:srgbClr val="000099"/>
                </a:solidFill>
                <a:latin typeface="Arial" panose="020B0604020202020204" pitchFamily="34" charset="0"/>
                <a:cs typeface="Arial" panose="020B0604020202020204" pitchFamily="34" charset="0"/>
              </a:rPr>
              <a:t>   </a:t>
            </a:r>
            <a:r>
              <a:rPr lang="nl-NL" altLang="nl-NL" sz="2400" b="1" dirty="0">
                <a:solidFill>
                  <a:srgbClr val="7030A0"/>
                </a:solidFill>
                <a:latin typeface="Arial" panose="020B0604020202020204" pitchFamily="34" charset="0"/>
                <a:cs typeface="Arial" panose="020B0604020202020204" pitchFamily="34" charset="0"/>
              </a:rPr>
              <a:t>Noteer zoektermen </a:t>
            </a:r>
            <a:endParaRPr lang="nl-NL" altLang="nl-NL" sz="2400" dirty="0">
              <a:solidFill>
                <a:srgbClr val="7030A0"/>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1143000" y="946055"/>
            <a:ext cx="6515100" cy="3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None/>
              <a:defRPr/>
            </a:pPr>
            <a:r>
              <a:rPr lang="nl-NL" sz="2093" kern="0" dirty="0"/>
              <a:t/>
            </a:r>
            <a:br>
              <a:rPr lang="nl-NL" sz="2093" kern="0" dirty="0"/>
            </a:br>
            <a:r>
              <a:rPr lang="nl-NL" sz="2093" kern="0" dirty="0"/>
              <a:t>       </a:t>
            </a:r>
            <a:endParaRPr lang="nl-NL" sz="1890" kern="0" dirty="0">
              <a:solidFill>
                <a:srgbClr val="000099"/>
              </a:solidFill>
              <a:latin typeface="Arial" pitchFamily="34" charset="0"/>
              <a:cs typeface="Arial" pitchFamily="34" charset="0"/>
            </a:endParaRPr>
          </a:p>
          <a:p>
            <a:pPr marL="0" indent="0">
              <a:buNone/>
              <a:defRPr/>
            </a:pPr>
            <a:r>
              <a:rPr lang="nl-NL" sz="1800" kern="0" dirty="0">
                <a:latin typeface="Arial" pitchFamily="34" charset="0"/>
                <a:cs typeface="Arial" pitchFamily="34" charset="0"/>
              </a:rPr>
              <a:t> </a:t>
            </a:r>
            <a:r>
              <a:rPr lang="nl-NL" sz="1800" kern="0" dirty="0" smtClean="0">
                <a:latin typeface="Arial" pitchFamily="34" charset="0"/>
                <a:cs typeface="Arial" pitchFamily="34" charset="0"/>
              </a:rPr>
              <a:t>“primaire bronnen” ;“historische bronnen”; sources; bronnen;</a:t>
            </a:r>
          </a:p>
          <a:p>
            <a:pPr marL="0" indent="0">
              <a:buNone/>
              <a:defRPr/>
            </a:pPr>
            <a:r>
              <a:rPr lang="nl-NL" sz="1800" kern="0" dirty="0" smtClean="0">
                <a:latin typeface="Arial" pitchFamily="34" charset="0"/>
                <a:cs typeface="Arial" pitchFamily="34" charset="0"/>
              </a:rPr>
              <a:t>Bronnenrepertoria;  “historische documenten” </a:t>
            </a:r>
          </a:p>
          <a:p>
            <a:pPr marL="0" indent="0">
              <a:buNone/>
              <a:defRPr/>
            </a:pPr>
            <a:endParaRPr lang="nl-NL" sz="1800" kern="0" dirty="0">
              <a:latin typeface="Arial" pitchFamily="34" charset="0"/>
              <a:cs typeface="Arial" pitchFamily="34" charset="0"/>
            </a:endParaRPr>
          </a:p>
          <a:p>
            <a:pPr marL="0" indent="0">
              <a:buNone/>
              <a:defRPr/>
            </a:pPr>
            <a:r>
              <a:rPr lang="nl-NL" sz="1800" dirty="0">
                <a:latin typeface="Arial" pitchFamily="34" charset="0"/>
                <a:cs typeface="Arial" pitchFamily="34" charset="0"/>
              </a:rPr>
              <a:t>“historisch besef”, “</a:t>
            </a:r>
            <a:r>
              <a:rPr lang="nl-NL" sz="1800" dirty="0" err="1">
                <a:latin typeface="Arial" pitchFamily="34" charset="0"/>
                <a:cs typeface="Arial" pitchFamily="34" charset="0"/>
              </a:rPr>
              <a:t>historical</a:t>
            </a:r>
            <a:r>
              <a:rPr lang="nl-NL" sz="1800" dirty="0">
                <a:latin typeface="Arial" pitchFamily="34" charset="0"/>
                <a:cs typeface="Arial" pitchFamily="34" charset="0"/>
              </a:rPr>
              <a:t> thinking”, “</a:t>
            </a:r>
            <a:r>
              <a:rPr lang="nl-NL" sz="1800" dirty="0" err="1">
                <a:latin typeface="Arial" pitchFamily="34" charset="0"/>
                <a:cs typeface="Arial" pitchFamily="34" charset="0"/>
              </a:rPr>
              <a:t>historical</a:t>
            </a:r>
            <a:r>
              <a:rPr lang="nl-NL" sz="1800" dirty="0">
                <a:latin typeface="Arial" pitchFamily="34" charset="0"/>
                <a:cs typeface="Arial" pitchFamily="34" charset="0"/>
              </a:rPr>
              <a:t> awareness”, “</a:t>
            </a:r>
            <a:r>
              <a:rPr lang="nl-NL" sz="1800" dirty="0" err="1">
                <a:latin typeface="Arial" pitchFamily="34" charset="0"/>
                <a:cs typeface="Arial" pitchFamily="34" charset="0"/>
              </a:rPr>
              <a:t>historical</a:t>
            </a:r>
            <a:r>
              <a:rPr lang="nl-NL" sz="1800" dirty="0">
                <a:latin typeface="Arial" pitchFamily="34" charset="0"/>
                <a:cs typeface="Arial" pitchFamily="34" charset="0"/>
              </a:rPr>
              <a:t> </a:t>
            </a:r>
            <a:r>
              <a:rPr lang="nl-NL" sz="1800" dirty="0" err="1">
                <a:latin typeface="Arial" pitchFamily="34" charset="0"/>
                <a:cs typeface="Arial" pitchFamily="34" charset="0"/>
              </a:rPr>
              <a:t>consciousness</a:t>
            </a:r>
            <a:r>
              <a:rPr lang="nl-NL" sz="1800" dirty="0">
                <a:latin typeface="Arial" pitchFamily="34" charset="0"/>
                <a:cs typeface="Arial" pitchFamily="34" charset="0"/>
              </a:rPr>
              <a:t>”</a:t>
            </a:r>
          </a:p>
          <a:p>
            <a:pPr marL="0" indent="0">
              <a:buNone/>
              <a:defRPr/>
            </a:pPr>
            <a:endParaRPr lang="nl-NL" sz="1800" kern="0" dirty="0" smtClean="0">
              <a:latin typeface="Arial" pitchFamily="34" charset="0"/>
              <a:cs typeface="Arial" pitchFamily="34" charset="0"/>
            </a:endParaRPr>
          </a:p>
          <a:p>
            <a:pPr marL="0" indent="0">
              <a:buNone/>
              <a:defRPr/>
            </a:pPr>
            <a:r>
              <a:rPr lang="nl-NL" sz="1800" b="1" kern="0" dirty="0" smtClean="0">
                <a:latin typeface="Arial" pitchFamily="34" charset="0"/>
                <a:cs typeface="Arial" pitchFamily="34" charset="0"/>
              </a:rPr>
              <a:t>  </a:t>
            </a:r>
            <a:endParaRPr lang="nl-NL" sz="1800" b="1" kern="0" dirty="0">
              <a:latin typeface="Arial" pitchFamily="34" charset="0"/>
              <a:cs typeface="Arial" pitchFamily="34" charset="0"/>
            </a:endParaRPr>
          </a:p>
          <a:p>
            <a:pPr marL="0" indent="0">
              <a:buNone/>
              <a:defRPr/>
            </a:pPr>
            <a:r>
              <a:rPr lang="nl-NL" sz="1890" b="1" kern="0" dirty="0" smtClean="0">
                <a:latin typeface="Arial" pitchFamily="34" charset="0"/>
                <a:cs typeface="Arial" pitchFamily="34" charset="0"/>
              </a:rPr>
              <a:t>Auteurs:</a:t>
            </a:r>
            <a:endParaRPr lang="nl-NL" sz="1890" b="1" kern="0" dirty="0">
              <a:latin typeface="Arial" pitchFamily="34" charset="0"/>
              <a:cs typeface="Arial" pitchFamily="34" charset="0"/>
            </a:endParaRPr>
          </a:p>
          <a:p>
            <a:pPr marL="0" indent="0">
              <a:buNone/>
              <a:defRPr/>
            </a:pPr>
            <a:r>
              <a:rPr lang="nl-NL" sz="1890" b="1" kern="0" dirty="0" smtClean="0">
                <a:latin typeface="Arial" pitchFamily="34" charset="0"/>
                <a:cs typeface="Arial" pitchFamily="34" charset="0"/>
              </a:rPr>
              <a:t>Organisaties</a:t>
            </a:r>
            <a:r>
              <a:rPr lang="nl-NL" sz="1890" b="1" kern="0" dirty="0">
                <a:latin typeface="Arial" pitchFamily="34" charset="0"/>
                <a:cs typeface="Arial" pitchFamily="34" charset="0"/>
              </a:rPr>
              <a:t>: </a:t>
            </a:r>
            <a:endParaRPr lang="nl-NL" sz="1890" b="1" kern="0" dirty="0" smtClean="0">
              <a:latin typeface="Arial" pitchFamily="34" charset="0"/>
              <a:cs typeface="Arial" pitchFamily="34" charset="0"/>
            </a:endParaRPr>
          </a:p>
          <a:p>
            <a:pPr marL="0" indent="0">
              <a:buNone/>
              <a:defRPr/>
            </a:pPr>
            <a:r>
              <a:rPr lang="nl-NL" sz="1890" b="1" kern="0" dirty="0" smtClean="0">
                <a:latin typeface="Arial" pitchFamily="34" charset="0"/>
                <a:cs typeface="Arial" pitchFamily="34" charset="0"/>
              </a:rPr>
              <a:t>Literatuur </a:t>
            </a:r>
            <a:r>
              <a:rPr lang="nl-NL" sz="1890" b="1" kern="0" dirty="0">
                <a:latin typeface="Arial" pitchFamily="34" charset="0"/>
                <a:cs typeface="Arial" pitchFamily="34" charset="0"/>
              </a:rPr>
              <a:t>bij modules: </a:t>
            </a:r>
            <a:r>
              <a:rPr lang="nl-NL" sz="1890" kern="0" dirty="0">
                <a:latin typeface="Arial" pitchFamily="34" charset="0"/>
                <a:cs typeface="Arial" pitchFamily="34" charset="0"/>
              </a:rPr>
              <a:t>handboeken/tijdschriften … </a:t>
            </a:r>
          </a:p>
          <a:p>
            <a:pPr marL="0" indent="0">
              <a:buNone/>
              <a:defRPr/>
            </a:pPr>
            <a:r>
              <a:rPr lang="nl-NL" sz="1890" kern="0" dirty="0">
                <a:latin typeface="Arial" pitchFamily="34" charset="0"/>
                <a:cs typeface="Arial" pitchFamily="34" charset="0"/>
              </a:rPr>
              <a:t>      </a:t>
            </a:r>
            <a:endParaRPr lang="nl-NL" sz="2093" kern="0" dirty="0"/>
          </a:p>
          <a:p>
            <a:pPr>
              <a:buFont typeface="Wingdings" pitchFamily="2" charset="2"/>
              <a:buNone/>
              <a:defRPr/>
            </a:pPr>
            <a:endParaRPr lang="nl-NL" sz="2093" kern="0" dirty="0"/>
          </a:p>
        </p:txBody>
      </p:sp>
    </p:spTree>
    <p:extLst>
      <p:ext uri="{BB962C8B-B14F-4D97-AF65-F5344CB8AC3E}">
        <p14:creationId xmlns:p14="http://schemas.microsoft.com/office/powerpoint/2010/main" val="1738215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1558766" y="1111045"/>
            <a:ext cx="5829300" cy="634531"/>
          </a:xfrm>
        </p:spPr>
        <p:txBody>
          <a:bodyPr>
            <a:normAutofit/>
          </a:bodyPr>
          <a:lstStyle/>
          <a:p>
            <a:pPr algn="r"/>
            <a:r>
              <a:rPr lang="nl-NL" altLang="nl-NL" sz="2400" dirty="0">
                <a:solidFill>
                  <a:srgbClr val="7030A0"/>
                </a:solidFill>
                <a:latin typeface="Arial" panose="020B0604020202020204" pitchFamily="34" charset="0"/>
                <a:cs typeface="Arial" panose="020B0604020202020204" pitchFamily="34" charset="0"/>
              </a:rPr>
              <a:t>Zoektermen: blijf variëren </a:t>
            </a:r>
          </a:p>
        </p:txBody>
      </p:sp>
      <p:sp>
        <p:nvSpPr>
          <p:cNvPr id="25603" name="Tijdelijke aanduiding voor inhoud 2"/>
          <p:cNvSpPr>
            <a:spLocks noGrp="1"/>
          </p:cNvSpPr>
          <p:nvPr>
            <p:ph idx="1"/>
          </p:nvPr>
        </p:nvSpPr>
        <p:spPr>
          <a:xfrm>
            <a:off x="1655207" y="1745576"/>
            <a:ext cx="5829300" cy="3087171"/>
          </a:xfrm>
        </p:spPr>
        <p:txBody>
          <a:bodyPr>
            <a:normAutofit/>
          </a:bodyPr>
          <a:lstStyle/>
          <a:p>
            <a:r>
              <a:rPr lang="nl-NL" altLang="nl-NL" sz="1800" dirty="0">
                <a:latin typeface="Arial" panose="020B0604020202020204" pitchFamily="34" charset="0"/>
                <a:cs typeface="Arial" panose="020B0604020202020204" pitchFamily="34" charset="0"/>
              </a:rPr>
              <a:t>Gebruik de kernwoorden uit je kennisvraag</a:t>
            </a:r>
          </a:p>
          <a:p>
            <a:r>
              <a:rPr lang="nl-NL" altLang="nl-NL" sz="1800" dirty="0">
                <a:latin typeface="Arial" panose="020B0604020202020204" pitchFamily="34" charset="0"/>
                <a:cs typeface="Arial" panose="020B0604020202020204" pitchFamily="34" charset="0"/>
              </a:rPr>
              <a:t>Bedenk synoniemen en verwante termen</a:t>
            </a:r>
          </a:p>
          <a:p>
            <a:r>
              <a:rPr lang="nl-NL" altLang="nl-NL" sz="1800" dirty="0">
                <a:latin typeface="Arial" panose="020B0604020202020204" pitchFamily="34" charset="0"/>
                <a:cs typeface="Arial" panose="020B0604020202020204" pitchFamily="34" charset="0"/>
              </a:rPr>
              <a:t>Noteer de kernwoorden uit bronnen die je al hebt gevonden (literatuur modules) </a:t>
            </a:r>
          </a:p>
          <a:p>
            <a:r>
              <a:rPr lang="nl-NL" altLang="nl-NL" sz="1800" dirty="0">
                <a:latin typeface="Arial" panose="020B0604020202020204" pitchFamily="34" charset="0"/>
                <a:cs typeface="Arial" panose="020B0604020202020204" pitchFamily="34" charset="0"/>
              </a:rPr>
              <a:t>Bekijk de literatuurlijsten in bronnen die je al hebt gevonden </a:t>
            </a:r>
          </a:p>
          <a:p>
            <a:r>
              <a:rPr lang="nl-NL" altLang="nl-NL" sz="1800" dirty="0">
                <a:latin typeface="Arial" panose="020B0604020202020204" pitchFamily="34" charset="0"/>
                <a:cs typeface="Arial" panose="020B0604020202020204" pitchFamily="34" charset="0"/>
              </a:rPr>
              <a:t>Verzamel namen van auteurs, tijdschriften en organisaties (Google </a:t>
            </a:r>
            <a:r>
              <a:rPr lang="nl-NL" altLang="nl-NL" sz="1800" dirty="0" err="1">
                <a:latin typeface="Arial" panose="020B0604020202020204" pitchFamily="34" charset="0"/>
                <a:cs typeface="Arial" panose="020B0604020202020204" pitchFamily="34" charset="0"/>
              </a:rPr>
              <a:t>Scholar</a:t>
            </a:r>
            <a:r>
              <a:rPr lang="nl-NL" altLang="nl-NL" sz="1800" dirty="0">
                <a:latin typeface="Arial" panose="020B0604020202020204" pitchFamily="34" charset="0"/>
                <a:cs typeface="Arial" panose="020B0604020202020204" pitchFamily="34" charset="0"/>
              </a:rPr>
              <a:t>, Wie heeft dit artikel geciteerd?)</a:t>
            </a:r>
          </a:p>
          <a:p>
            <a:r>
              <a:rPr lang="nl-NL" altLang="nl-NL" sz="1800" dirty="0">
                <a:latin typeface="Arial" panose="020B0604020202020204" pitchFamily="34" charset="0"/>
                <a:cs typeface="Arial" panose="020B0604020202020204" pitchFamily="34" charset="0"/>
              </a:rPr>
              <a:t>Denk in ‘termen van’ het te vinden stuk </a:t>
            </a:r>
          </a:p>
          <a:p>
            <a:endParaRPr lang="nl-NL" altLang="nl-NL" dirty="0" smtClean="0"/>
          </a:p>
        </p:txBody>
      </p:sp>
      <p:sp>
        <p:nvSpPr>
          <p:cNvPr id="2560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6FF6FF43-BD35-4606-A849-0EEE942AA21F}" type="slidenum">
              <a:rPr lang="en-US" altLang="nl-NL" sz="945"/>
              <a:pPr>
                <a:spcBef>
                  <a:spcPct val="0"/>
                </a:spcBef>
                <a:buFontTx/>
                <a:buNone/>
              </a:pPr>
              <a:t>7</a:t>
            </a:fld>
            <a:endParaRPr lang="en-US" altLang="nl-NL" sz="945"/>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77" y="194548"/>
            <a:ext cx="6858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PIJL-OMLAAG 4"/>
          <p:cNvSpPr>
            <a:spLocks noChangeArrowheads="1"/>
          </p:cNvSpPr>
          <p:nvPr/>
        </p:nvSpPr>
        <p:spPr bwMode="auto">
          <a:xfrm rot="10800000">
            <a:off x="3161901" y="743125"/>
            <a:ext cx="400765" cy="627936"/>
          </a:xfrm>
          <a:prstGeom prst="downArrow">
            <a:avLst>
              <a:gd name="adj1" fmla="val 50000"/>
              <a:gd name="adj2" fmla="val 49856"/>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274540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78B70E4E-A1C5-44FF-81A6-2416771AB0D4}" type="slidenum">
              <a:rPr lang="en-US" altLang="nl-NL" sz="945"/>
              <a:pPr>
                <a:spcBef>
                  <a:spcPct val="0"/>
                </a:spcBef>
                <a:buFontTx/>
                <a:buNone/>
              </a:pPr>
              <a:t>8</a:t>
            </a:fld>
            <a:endParaRPr lang="en-US" altLang="nl-NL" sz="945"/>
          </a:p>
        </p:txBody>
      </p:sp>
      <p:sp>
        <p:nvSpPr>
          <p:cNvPr id="28675" name="Text Box 5"/>
          <p:cNvSpPr txBox="1">
            <a:spLocks noChangeArrowheads="1"/>
          </p:cNvSpPr>
          <p:nvPr/>
        </p:nvSpPr>
        <p:spPr bwMode="auto">
          <a:xfrm>
            <a:off x="1452640" y="2247714"/>
            <a:ext cx="6501170" cy="309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None/>
            </a:pPr>
            <a:endParaRPr lang="en-US" altLang="nl-NL" sz="2430" dirty="0">
              <a:latin typeface="Arial" panose="020B0604020202020204" pitchFamily="34" charset="0"/>
            </a:endParaRPr>
          </a:p>
          <a:p>
            <a:pPr>
              <a:lnSpc>
                <a:spcPct val="95000"/>
              </a:lnSpc>
              <a:spcBef>
                <a:spcPct val="0"/>
              </a:spcBef>
              <a:buNone/>
            </a:pPr>
            <a:r>
              <a:rPr lang="en-US" altLang="nl-NL" sz="2430" dirty="0">
                <a:latin typeface="Arial" panose="020B0604020202020204" pitchFamily="34" charset="0"/>
              </a:rPr>
              <a:t>Tips </a:t>
            </a:r>
            <a:r>
              <a:rPr lang="en-US" altLang="nl-NL" sz="2430" dirty="0" err="1">
                <a:latin typeface="Arial" panose="020B0604020202020204" pitchFamily="34" charset="0"/>
              </a:rPr>
              <a:t>en</a:t>
            </a:r>
            <a:r>
              <a:rPr lang="en-US" altLang="nl-NL" sz="2430" dirty="0">
                <a:latin typeface="Arial" panose="020B0604020202020204" pitchFamily="34" charset="0"/>
              </a:rPr>
              <a:t> </a:t>
            </a:r>
            <a:r>
              <a:rPr lang="en-US" altLang="nl-NL" sz="2430" dirty="0" err="1">
                <a:latin typeface="Arial" panose="020B0604020202020204" pitchFamily="34" charset="0"/>
              </a:rPr>
              <a:t>trucs</a:t>
            </a:r>
            <a:r>
              <a:rPr lang="en-US" altLang="nl-NL" sz="2430" dirty="0">
                <a:latin typeface="Arial" panose="020B0604020202020204" pitchFamily="34" charset="0"/>
              </a:rPr>
              <a:t> </a:t>
            </a:r>
            <a:r>
              <a:rPr lang="en-US" altLang="nl-NL" sz="2430" dirty="0" err="1">
                <a:latin typeface="Arial" panose="020B0604020202020204" pitchFamily="34" charset="0"/>
              </a:rPr>
              <a:t>voor</a:t>
            </a:r>
            <a:r>
              <a:rPr lang="en-US" altLang="nl-NL" sz="2430" dirty="0">
                <a:latin typeface="Arial" panose="020B0604020202020204" pitchFamily="34" charset="0"/>
              </a:rPr>
              <a:t> het </a:t>
            </a:r>
            <a:r>
              <a:rPr lang="en-US" altLang="nl-NL" sz="2430" dirty="0" err="1">
                <a:latin typeface="Arial" panose="020B0604020202020204" pitchFamily="34" charset="0"/>
              </a:rPr>
              <a:t>zoeken</a:t>
            </a:r>
            <a:endParaRPr lang="en-US" altLang="nl-NL" sz="2430" dirty="0"/>
          </a:p>
          <a:p>
            <a:pPr marL="342900" indent="-342900">
              <a:lnSpc>
                <a:spcPct val="95000"/>
              </a:lnSpc>
              <a:spcBef>
                <a:spcPct val="0"/>
              </a:spcBef>
            </a:pPr>
            <a:endParaRPr lang="en-US" altLang="nl-NL" sz="2430" dirty="0">
              <a:latin typeface="Arial" panose="020B0604020202020204" pitchFamily="34" charset="0"/>
            </a:endParaRPr>
          </a:p>
          <a:p>
            <a:pPr lvl="1">
              <a:lnSpc>
                <a:spcPct val="95000"/>
              </a:lnSpc>
              <a:spcBef>
                <a:spcPct val="0"/>
              </a:spcBef>
              <a:buFont typeface="Arial" panose="020B0604020202020204" pitchFamily="34" charset="0"/>
              <a:buChar char="•"/>
            </a:pPr>
            <a:r>
              <a:rPr lang="en-US" altLang="nl-NL" sz="1800" dirty="0" err="1">
                <a:latin typeface="Arial" panose="020B0604020202020204" pitchFamily="34" charset="0"/>
              </a:rPr>
              <a:t>gebruik</a:t>
            </a:r>
            <a:r>
              <a:rPr lang="en-US" altLang="nl-NL" sz="1800" dirty="0">
                <a:latin typeface="Arial" panose="020B0604020202020204" pitchFamily="34" charset="0"/>
              </a:rPr>
              <a:t> </a:t>
            </a:r>
            <a:r>
              <a:rPr lang="en-US" altLang="nl-NL" sz="1800" dirty="0" err="1">
                <a:latin typeface="Arial" panose="020B0604020202020204" pitchFamily="34" charset="0"/>
              </a:rPr>
              <a:t>altijd</a:t>
            </a:r>
            <a:r>
              <a:rPr lang="en-US" altLang="nl-NL" sz="1800" dirty="0">
                <a:latin typeface="Arial" panose="020B0604020202020204" pitchFamily="34" charset="0"/>
              </a:rPr>
              <a:t> </a:t>
            </a:r>
            <a:r>
              <a:rPr lang="en-US" altLang="nl-NL" sz="1800" dirty="0" err="1">
                <a:latin typeface="Arial" panose="020B0604020202020204" pitchFamily="34" charset="0"/>
              </a:rPr>
              <a:t>geavanceerd</a:t>
            </a:r>
            <a:r>
              <a:rPr lang="en-US" altLang="nl-NL" sz="1800" dirty="0">
                <a:latin typeface="Arial" panose="020B0604020202020204" pitchFamily="34" charset="0"/>
              </a:rPr>
              <a:t> </a:t>
            </a:r>
            <a:r>
              <a:rPr lang="en-US" altLang="nl-NL" sz="1800" dirty="0" err="1">
                <a:latin typeface="Arial" panose="020B0604020202020204" pitchFamily="34" charset="0"/>
              </a:rPr>
              <a:t>zoeken</a:t>
            </a:r>
            <a:endParaRPr lang="en-US" altLang="nl-NL" sz="1800" dirty="0"/>
          </a:p>
          <a:p>
            <a:pPr lvl="1">
              <a:lnSpc>
                <a:spcPct val="95000"/>
              </a:lnSpc>
              <a:spcBef>
                <a:spcPct val="0"/>
              </a:spcBef>
              <a:buFont typeface="Arial" panose="020B0604020202020204" pitchFamily="34" charset="0"/>
              <a:buChar char="•"/>
            </a:pPr>
            <a:r>
              <a:rPr lang="en-US" altLang="nl-NL" sz="1800" dirty="0">
                <a:latin typeface="Arial" panose="020B0604020202020204" pitchFamily="34" charset="0"/>
              </a:rPr>
              <a:t>leg </a:t>
            </a:r>
            <a:r>
              <a:rPr lang="en-US" altLang="nl-NL" sz="1800" dirty="0" err="1">
                <a:latin typeface="Arial" panose="020B0604020202020204" pitchFamily="34" charset="0"/>
              </a:rPr>
              <a:t>zoekplan</a:t>
            </a:r>
            <a:r>
              <a:rPr lang="en-US" altLang="nl-NL" sz="1800" dirty="0">
                <a:latin typeface="Arial" panose="020B0604020202020204" pitchFamily="34" charset="0"/>
              </a:rPr>
              <a:t> </a:t>
            </a:r>
            <a:r>
              <a:rPr lang="en-US" altLang="nl-NL" sz="1800" dirty="0" err="1">
                <a:latin typeface="Arial" panose="020B0604020202020204" pitchFamily="34" charset="0"/>
              </a:rPr>
              <a:t>en</a:t>
            </a:r>
            <a:r>
              <a:rPr lang="en-US" altLang="nl-NL" sz="1800" dirty="0">
                <a:latin typeface="Arial" panose="020B0604020202020204" pitchFamily="34" charset="0"/>
              </a:rPr>
              <a:t> </a:t>
            </a:r>
            <a:r>
              <a:rPr lang="en-US" altLang="nl-NL" sz="1800" dirty="0" err="1">
                <a:latin typeface="Arial" panose="020B0604020202020204" pitchFamily="34" charset="0"/>
              </a:rPr>
              <a:t>resultaten</a:t>
            </a:r>
            <a:r>
              <a:rPr lang="en-US" altLang="nl-NL" sz="1800" dirty="0">
                <a:latin typeface="Arial" panose="020B0604020202020204" pitchFamily="34" charset="0"/>
              </a:rPr>
              <a:t> vast </a:t>
            </a:r>
          </a:p>
          <a:p>
            <a:pPr lvl="1">
              <a:lnSpc>
                <a:spcPct val="95000"/>
              </a:lnSpc>
              <a:spcBef>
                <a:spcPct val="0"/>
              </a:spcBef>
              <a:buFont typeface="Arial" panose="020B0604020202020204" pitchFamily="34" charset="0"/>
              <a:buChar char="•"/>
            </a:pPr>
            <a:r>
              <a:rPr lang="en-US" altLang="nl-NL" sz="1800" dirty="0" err="1">
                <a:latin typeface="Arial" panose="020B0604020202020204" pitchFamily="34" charset="0"/>
              </a:rPr>
              <a:t>tijdsplanning</a:t>
            </a:r>
            <a:r>
              <a:rPr lang="en-US" altLang="nl-NL" sz="1800" dirty="0">
                <a:latin typeface="Arial" panose="020B0604020202020204" pitchFamily="34" charset="0"/>
              </a:rPr>
              <a:t> </a:t>
            </a:r>
          </a:p>
          <a:p>
            <a:pPr lvl="1">
              <a:lnSpc>
                <a:spcPct val="95000"/>
              </a:lnSpc>
              <a:spcBef>
                <a:spcPct val="0"/>
              </a:spcBef>
              <a:buFont typeface="Arial" panose="020B0604020202020204" pitchFamily="34" charset="0"/>
              <a:buChar char="•"/>
            </a:pPr>
            <a:r>
              <a:rPr lang="en-US" altLang="nl-NL" sz="1800" dirty="0" err="1">
                <a:latin typeface="Arial" panose="020B0604020202020204" pitchFamily="34" charset="0"/>
              </a:rPr>
              <a:t>kijk</a:t>
            </a:r>
            <a:r>
              <a:rPr lang="en-US" altLang="nl-NL" sz="1800" dirty="0">
                <a:latin typeface="Arial" panose="020B0604020202020204" pitchFamily="34" charset="0"/>
              </a:rPr>
              <a:t> in de </a:t>
            </a:r>
            <a:r>
              <a:rPr lang="en-US" altLang="nl-NL" sz="1800" dirty="0" err="1">
                <a:latin typeface="Arial" panose="020B0604020202020204" pitchFamily="34" charset="0"/>
              </a:rPr>
              <a:t>helpfunctie</a:t>
            </a:r>
            <a:endParaRPr lang="en-US" altLang="nl-NL" sz="1800" dirty="0">
              <a:latin typeface="Arial" panose="020B0604020202020204" pitchFamily="34" charset="0"/>
            </a:endParaRPr>
          </a:p>
          <a:p>
            <a:pPr lvl="1">
              <a:lnSpc>
                <a:spcPct val="95000"/>
              </a:lnSpc>
              <a:spcBef>
                <a:spcPct val="0"/>
              </a:spcBef>
              <a:buFont typeface="Arial" panose="020B0604020202020204" pitchFamily="34" charset="0"/>
              <a:buChar char="•"/>
            </a:pPr>
            <a:r>
              <a:rPr lang="en-US" altLang="nl-NL" sz="1800" dirty="0" err="1">
                <a:latin typeface="Arial" panose="020B0604020202020204" pitchFamily="34" charset="0"/>
              </a:rPr>
              <a:t>kies</a:t>
            </a:r>
            <a:r>
              <a:rPr lang="en-US" altLang="nl-NL" sz="1800" dirty="0">
                <a:latin typeface="Arial" panose="020B0604020202020204" pitchFamily="34" charset="0"/>
              </a:rPr>
              <a:t> de </a:t>
            </a:r>
            <a:r>
              <a:rPr lang="en-US" altLang="nl-NL" sz="1800" dirty="0" err="1">
                <a:latin typeface="Arial" panose="020B0604020202020204" pitchFamily="34" charset="0"/>
              </a:rPr>
              <a:t>juiste</a:t>
            </a:r>
            <a:r>
              <a:rPr lang="en-US" altLang="nl-NL" sz="1800" dirty="0">
                <a:latin typeface="Arial" panose="020B0604020202020204" pitchFamily="34" charset="0"/>
              </a:rPr>
              <a:t> </a:t>
            </a:r>
            <a:r>
              <a:rPr lang="en-US" altLang="nl-NL" sz="1800" dirty="0" err="1">
                <a:latin typeface="Arial" panose="020B0604020202020204" pitchFamily="34" charset="0"/>
              </a:rPr>
              <a:t>zoekstrategie</a:t>
            </a:r>
            <a:endParaRPr lang="en-US" altLang="nl-NL" sz="1800" dirty="0"/>
          </a:p>
          <a:p>
            <a:pPr marL="342900" indent="-342900">
              <a:lnSpc>
                <a:spcPct val="95000"/>
              </a:lnSpc>
              <a:spcBef>
                <a:spcPct val="0"/>
              </a:spcBef>
              <a:buFont typeface="Arial" panose="020B0604020202020204" pitchFamily="34" charset="0"/>
              <a:buChar char="•"/>
            </a:pPr>
            <a:endParaRPr lang="en-US" altLang="nl-NL" sz="2430" dirty="0">
              <a:latin typeface="Arial" panose="020B0604020202020204" pitchFamily="34" charset="0"/>
            </a:endParaRPr>
          </a:p>
          <a:p>
            <a:pPr marL="342900" indent="-342900">
              <a:lnSpc>
                <a:spcPct val="95000"/>
              </a:lnSpc>
              <a:spcBef>
                <a:spcPct val="0"/>
              </a:spcBef>
            </a:pPr>
            <a:endParaRPr lang="en-US" altLang="nl-NL" sz="2430" dirty="0">
              <a:latin typeface="Arial" panose="020B0604020202020204" pitchFamily="34" charset="0"/>
            </a:endParaRPr>
          </a:p>
        </p:txBody>
      </p:sp>
      <p:sp>
        <p:nvSpPr>
          <p:cNvPr id="28676" name="Text Box 6"/>
          <p:cNvSpPr txBox="1">
            <a:spLocks noChangeArrowheads="1"/>
          </p:cNvSpPr>
          <p:nvPr/>
        </p:nvSpPr>
        <p:spPr bwMode="auto">
          <a:xfrm>
            <a:off x="1472619" y="1598289"/>
            <a:ext cx="48006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nl-NL" sz="2400" b="1" u="sng" dirty="0" err="1" smtClean="0">
                <a:solidFill>
                  <a:srgbClr val="7030A0"/>
                </a:solidFill>
                <a:latin typeface="Arial" panose="020B0604020202020204" pitchFamily="34" charset="0"/>
              </a:rPr>
              <a:t>Waar</a:t>
            </a:r>
            <a:r>
              <a:rPr lang="en-US" altLang="nl-NL" sz="2400" b="1" u="sng" dirty="0" smtClean="0">
                <a:solidFill>
                  <a:srgbClr val="7030A0"/>
                </a:solidFill>
                <a:latin typeface="Arial" panose="020B0604020202020204" pitchFamily="34" charset="0"/>
              </a:rPr>
              <a:t> en hoe </a:t>
            </a:r>
            <a:r>
              <a:rPr lang="en-US" altLang="nl-NL" sz="2400" b="1" u="sng" dirty="0" err="1">
                <a:solidFill>
                  <a:srgbClr val="7030A0"/>
                </a:solidFill>
                <a:latin typeface="Arial" panose="020B0604020202020204" pitchFamily="34" charset="0"/>
              </a:rPr>
              <a:t>zoek</a:t>
            </a:r>
            <a:r>
              <a:rPr lang="en-US" altLang="nl-NL" sz="2400" b="1" u="sng" dirty="0">
                <a:solidFill>
                  <a:srgbClr val="7030A0"/>
                </a:solidFill>
                <a:latin typeface="Arial" panose="020B0604020202020204" pitchFamily="34" charset="0"/>
              </a:rPr>
              <a:t> </a:t>
            </a:r>
            <a:r>
              <a:rPr lang="en-US" altLang="nl-NL" sz="2400" b="1" u="sng" dirty="0" err="1">
                <a:solidFill>
                  <a:srgbClr val="7030A0"/>
                </a:solidFill>
                <a:latin typeface="Arial" panose="020B0604020202020204" pitchFamily="34" charset="0"/>
              </a:rPr>
              <a:t>ik</a:t>
            </a:r>
            <a:r>
              <a:rPr lang="en-US" altLang="nl-NL" sz="2400" b="1" u="sng" dirty="0">
                <a:solidFill>
                  <a:srgbClr val="7030A0"/>
                </a:solidFill>
                <a:latin typeface="Arial" panose="020B0604020202020204" pitchFamily="34" charset="0"/>
              </a:rPr>
              <a:t>?</a:t>
            </a:r>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43" y="185372"/>
            <a:ext cx="61454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PIJL-OMHOOG 7"/>
          <p:cNvSpPr>
            <a:spLocks noChangeArrowheads="1"/>
          </p:cNvSpPr>
          <p:nvPr/>
        </p:nvSpPr>
        <p:spPr bwMode="auto">
          <a:xfrm>
            <a:off x="4612024" y="684978"/>
            <a:ext cx="364331" cy="732949"/>
          </a:xfrm>
          <a:prstGeom prst="upArrow">
            <a:avLst>
              <a:gd name="adj1" fmla="val 50000"/>
              <a:gd name="adj2" fmla="val 49828"/>
            </a:avLst>
          </a:prstGeom>
          <a:solidFill>
            <a:schemeClr val="accent1"/>
          </a:solidFill>
          <a:ln w="9525" algn="ctr">
            <a:solidFill>
              <a:schemeClr val="accent1"/>
            </a:solidFill>
            <a:round/>
            <a:headEnd/>
            <a:tailEnd/>
          </a:ln>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350" b="1">
              <a:latin typeface="Arial" panose="020B0604020202020204" pitchFamily="34" charset="0"/>
            </a:endParaRPr>
          </a:p>
        </p:txBody>
      </p:sp>
    </p:spTree>
    <p:extLst>
      <p:ext uri="{BB962C8B-B14F-4D97-AF65-F5344CB8AC3E}">
        <p14:creationId xmlns:p14="http://schemas.microsoft.com/office/powerpoint/2010/main" val="52910071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78BBFBC7-ED43-46CA-B7ED-FAFC734E8692}" type="slidenum">
              <a:rPr lang="en-US" altLang="nl-NL" sz="945"/>
              <a:pPr>
                <a:spcBef>
                  <a:spcPct val="0"/>
                </a:spcBef>
                <a:buFontTx/>
                <a:buNone/>
              </a:pPr>
              <a:t>9</a:t>
            </a:fld>
            <a:endParaRPr lang="en-US" altLang="nl-NL" sz="945"/>
          </a:p>
        </p:txBody>
      </p:sp>
      <p:sp>
        <p:nvSpPr>
          <p:cNvPr id="30723" name="Text Box 4"/>
          <p:cNvSpPr txBox="1">
            <a:spLocks noChangeArrowheads="1"/>
          </p:cNvSpPr>
          <p:nvPr/>
        </p:nvSpPr>
        <p:spPr bwMode="auto">
          <a:xfrm>
            <a:off x="2409217" y="287515"/>
            <a:ext cx="474595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nl-NL" sz="2400" b="1" dirty="0">
                <a:solidFill>
                  <a:schemeClr val="bg1"/>
                </a:solidFill>
                <a:latin typeface="Arial" panose="020B0604020202020204" pitchFamily="34" charset="0"/>
                <a:ea typeface="ＭＳ Ｐゴシック" panose="020B0600070205080204" pitchFamily="34" charset="-128"/>
              </a:rPr>
              <a:t>Google </a:t>
            </a:r>
            <a:r>
              <a:rPr lang="en-US" altLang="nl-NL" sz="2400" b="1" dirty="0" err="1">
                <a:solidFill>
                  <a:schemeClr val="bg1"/>
                </a:solidFill>
                <a:latin typeface="Arial" panose="020B0604020202020204" pitchFamily="34" charset="0"/>
                <a:ea typeface="ＭＳ Ｐゴシック" panose="020B0600070205080204" pitchFamily="34" charset="-128"/>
              </a:rPr>
              <a:t>en</a:t>
            </a:r>
            <a:r>
              <a:rPr lang="en-US" altLang="nl-NL" sz="2400" b="1" dirty="0">
                <a:solidFill>
                  <a:schemeClr val="bg1"/>
                </a:solidFill>
                <a:latin typeface="Arial" panose="020B0604020202020204" pitchFamily="34" charset="0"/>
                <a:ea typeface="ＭＳ Ｐゴシック" panose="020B0600070205080204" pitchFamily="34" charset="-128"/>
              </a:rPr>
              <a:t> </a:t>
            </a:r>
            <a:r>
              <a:rPr lang="en-US" altLang="nl-NL" sz="2400" b="1" dirty="0" err="1">
                <a:solidFill>
                  <a:schemeClr val="bg1"/>
                </a:solidFill>
                <a:latin typeface="Arial" panose="020B0604020202020204" pitchFamily="34" charset="0"/>
                <a:ea typeface="ＭＳ Ｐゴシック" panose="020B0600070205080204" pitchFamily="34" charset="-128"/>
              </a:rPr>
              <a:t>bronnenonderzoek</a:t>
            </a:r>
            <a:r>
              <a:rPr lang="en-US" altLang="nl-NL" sz="2400" dirty="0">
                <a:solidFill>
                  <a:schemeClr val="bg1"/>
                </a:solidFill>
                <a:latin typeface="Arial" panose="020B0604020202020204" pitchFamily="34" charset="0"/>
                <a:ea typeface="ＭＳ Ｐゴシック" panose="020B0600070205080204" pitchFamily="34" charset="-128"/>
              </a:rPr>
              <a:t> </a:t>
            </a: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840" y="1465897"/>
            <a:ext cx="4353759" cy="32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53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angepast 1">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226E69C3B58419FE7586DFF5A9C50" ma:contentTypeVersion="3" ma:contentTypeDescription="Een nieuw document maken." ma:contentTypeScope="" ma:versionID="838b6c175cdb8e9821c36b98187213cf">
  <xsd:schema xmlns:xsd="http://www.w3.org/2001/XMLSchema" xmlns:xs="http://www.w3.org/2001/XMLSchema" xmlns:p="http://schemas.microsoft.com/office/2006/metadata/properties" xmlns:ns2="156c0861-0784-4a3d-ac88-778b2f64c3e1" targetNamespace="http://schemas.microsoft.com/office/2006/metadata/properties" ma:root="true" ma:fieldsID="a686e3dc2f6861c65f5071fcc5e0e20e" ns2:_="">
    <xsd:import namespace="156c0861-0784-4a3d-ac88-778b2f64c3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c0861-0784-4a3d-ac88-778b2f64c3e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56c0861-0784-4a3d-ac88-778b2f64c3e1">CUHAW3YNXYKH-3156-834</_dlc_DocId>
    <_dlc_DocIdUrl xmlns="156c0861-0784-4a3d-ac88-778b2f64c3e1">
      <Url>https://connect.fontys.nl/instituten/flot/sw/flotmedewerkers/Team%20Mediatheek/_layouts/15/DocIdRedir.aspx?ID=CUHAW3YNXYKH-3156-834</Url>
      <Description>CUHAW3YNXYKH-3156-834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21886B-9DFB-4C30-B741-56FFCE30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c0861-0784-4a3d-ac88-778b2f64c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3461C-FE4D-4009-A7A5-D12A750FECF7}">
  <ds:schemaRefs>
    <ds:schemaRef ds:uri="156c0861-0784-4a3d-ac88-778b2f64c3e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4.xml><?xml version="1.0" encoding="utf-8"?>
<ds:datastoreItem xmlns:ds="http://schemas.openxmlformats.org/officeDocument/2006/customXml" ds:itemID="{29C284C6-3EA8-4CAF-BD85-5606D6A0A85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412</Words>
  <Application>Microsoft Office PowerPoint</Application>
  <PresentationFormat>Diavoorstelling (16:9)</PresentationFormat>
  <Paragraphs>151</Paragraphs>
  <Slides>26</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ＭＳ Ｐゴシック</vt:lpstr>
      <vt:lpstr>Arial</vt:lpstr>
      <vt:lpstr>Calibri</vt:lpstr>
      <vt:lpstr>Symbol</vt:lpstr>
      <vt:lpstr>Times New Roman</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Zoektermen: blijf variëren </vt:lpstr>
      <vt:lpstr>PowerPoint-presentatie</vt:lpstr>
      <vt:lpstr>PowerPoint-presentatie</vt:lpstr>
      <vt:lpstr>PowerPoint-presentatie</vt:lpstr>
      <vt:lpstr>PowerPoint-presentatie</vt:lpstr>
      <vt:lpstr>      Scholar.google.nl</vt:lpstr>
      <vt:lpstr>Zoekwoorden</vt:lpstr>
      <vt:lpstr>Zoekresultaten vastleggen</vt:lpstr>
      <vt:lpstr>Mediatheek Moller    http://fontys.nl/Moller.htm </vt:lpstr>
      <vt:lpstr>PowerPoint-presentatie</vt:lpstr>
      <vt:lpstr> Gedigitaliseerde teksten uit Nederlandse kranten, boeken en tijdschriften die je allemaal woord voor woord kunt doorzoeken. De teksten komen uit de collecties van diverse wetenschappelijke instellingen, bibliotheken en erfgoedinstellingen.  Open access</vt:lpstr>
      <vt:lpstr>PowerPoint-presentatie</vt:lpstr>
      <vt:lpstr>Scripties online </vt:lpstr>
      <vt:lpstr>Fontys e-content Digitale historische tijdschriften  </vt:lpstr>
      <vt:lpstr>Koninklijke bibliotheek  Historische bronnen </vt:lpstr>
      <vt:lpstr>Nog veel meer……</vt:lpstr>
      <vt:lpstr>PowerPoint-presentatie</vt:lpstr>
      <vt:lpstr>PowerPoint-presentatie</vt:lpstr>
      <vt:lpstr> Literatuurhelpdesk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Knubben,Jos J.H.</cp:lastModifiedBy>
  <cp:revision>31</cp:revision>
  <dcterms:created xsi:type="dcterms:W3CDTF">2018-11-07T16:00:23Z</dcterms:created>
  <dcterms:modified xsi:type="dcterms:W3CDTF">2019-11-25T08:35:51Z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0x010100651226E69C3B58419FE7586DFF5A9C50</vt:lpwstr>
  </property>
  <property fmtid="{D5CDD505-2E9C-101B-9397-08002B2CF9AE}" pid="3" name="_dlc_DocIdItemGuid">
    <vt:lpwstr>ca7dcd58-9ac8-42c0-9ad6-3602672de915</vt:lpwstr>
  </property>
</Properties>
</file>