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2" r:id="rId6"/>
  </p:sldMasterIdLst>
  <p:notesMasterIdLst>
    <p:notesMasterId r:id="rId35"/>
  </p:notesMasterIdLst>
  <p:sldIdLst>
    <p:sldId id="260" r:id="rId7"/>
    <p:sldId id="261" r:id="rId8"/>
    <p:sldId id="291" r:id="rId9"/>
    <p:sldId id="263" r:id="rId10"/>
    <p:sldId id="292" r:id="rId11"/>
    <p:sldId id="265" r:id="rId12"/>
    <p:sldId id="266" r:id="rId13"/>
    <p:sldId id="267" r:id="rId14"/>
    <p:sldId id="268" r:id="rId15"/>
    <p:sldId id="269" r:id="rId16"/>
    <p:sldId id="270" r:id="rId17"/>
    <p:sldId id="271" r:id="rId18"/>
    <p:sldId id="272" r:id="rId19"/>
    <p:sldId id="273" r:id="rId20"/>
    <p:sldId id="293" r:id="rId21"/>
    <p:sldId id="276" r:id="rId22"/>
    <p:sldId id="277" r:id="rId23"/>
    <p:sldId id="278" r:id="rId24"/>
    <p:sldId id="280" r:id="rId25"/>
    <p:sldId id="281" r:id="rId26"/>
    <p:sldId id="282" r:id="rId27"/>
    <p:sldId id="294" r:id="rId28"/>
    <p:sldId id="284" r:id="rId29"/>
    <p:sldId id="285" r:id="rId30"/>
    <p:sldId id="286" r:id="rId31"/>
    <p:sldId id="288" r:id="rId32"/>
    <p:sldId id="289" r:id="rId33"/>
    <p:sldId id="290" r:id="rId34"/>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EB92BE-5C0D-28C5-761C-947495C962D2}" v="3" dt="2022-11-21T08:50:14.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32"/>
  </p:normalViewPr>
  <p:slideViewPr>
    <p:cSldViewPr snapToGrid="0" snapToObjects="1">
      <p:cViewPr varScale="1">
        <p:scale>
          <a:sx n="97" d="100"/>
          <a:sy n="97"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ubben,Jos J.H." userId="S::870085@fontys.nl::0fea64fe-bc9c-45c4-990f-120cf10ed442" providerId="AD" clId="Web-{D6EB92BE-5C0D-28C5-761C-947495C962D2}"/>
    <pc:docChg chg="modSld">
      <pc:chgData name="Knubben,Jos J.H." userId="S::870085@fontys.nl::0fea64fe-bc9c-45c4-990f-120cf10ed442" providerId="AD" clId="Web-{D6EB92BE-5C0D-28C5-761C-947495C962D2}" dt="2022-11-21T08:50:06.698" v="1" actId="20577"/>
      <pc:docMkLst>
        <pc:docMk/>
      </pc:docMkLst>
      <pc:sldChg chg="modSp">
        <pc:chgData name="Knubben,Jos J.H." userId="S::870085@fontys.nl::0fea64fe-bc9c-45c4-990f-120cf10ed442" providerId="AD" clId="Web-{D6EB92BE-5C0D-28C5-761C-947495C962D2}" dt="2022-11-21T08:50:06.698" v="1" actId="20577"/>
        <pc:sldMkLst>
          <pc:docMk/>
          <pc:sldMk cId="223974903" sldId="282"/>
        </pc:sldMkLst>
        <pc:spChg chg="mod">
          <ac:chgData name="Knubben,Jos J.H." userId="S::870085@fontys.nl::0fea64fe-bc9c-45c4-990f-120cf10ed442" providerId="AD" clId="Web-{D6EB92BE-5C0D-28C5-761C-947495C962D2}" dt="2022-11-21T08:50:06.698" v="1" actId="20577"/>
          <ac:spMkLst>
            <pc:docMk/>
            <pc:sldMk cId="223974903" sldId="28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27ED2-6024-418C-89AC-1CC73A27C4F1}" type="datetimeFigureOut">
              <a:rPr lang="nl-NL" smtClean="0"/>
              <a:t>21-11-2022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76CDB-CFF0-42BD-80B2-3AACEEB2F5ED}" type="slidenum">
              <a:rPr lang="nl-NL" smtClean="0"/>
              <a:t>‹nr.›</a:t>
            </a:fld>
            <a:endParaRPr lang="nl-NL"/>
          </a:p>
        </p:txBody>
      </p:sp>
    </p:spTree>
    <p:extLst>
      <p:ext uri="{BB962C8B-B14F-4D97-AF65-F5344CB8AC3E}">
        <p14:creationId xmlns:p14="http://schemas.microsoft.com/office/powerpoint/2010/main" val="2481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E999079-7AE2-4D96-B186-598F6105C47C}" type="slidenum">
              <a:rPr lang="nl-NL" smtClean="0"/>
              <a:t>1</a:t>
            </a:fld>
            <a:endParaRPr lang="nl-NL"/>
          </a:p>
        </p:txBody>
      </p:sp>
    </p:spTree>
    <p:extLst>
      <p:ext uri="{BB962C8B-B14F-4D97-AF65-F5344CB8AC3E}">
        <p14:creationId xmlns:p14="http://schemas.microsoft.com/office/powerpoint/2010/main" val="26926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Parafrase </a:t>
            </a:r>
          </a:p>
          <a:p>
            <a:r>
              <a:rPr lang="nl-NL" sz="1200" b="0" i="0" kern="1200" dirty="0">
                <a:solidFill>
                  <a:schemeClr val="tx1"/>
                </a:solidFill>
                <a:effectLst/>
                <a:latin typeface="+mn-lt"/>
                <a:ea typeface="+mn-ea"/>
                <a:cs typeface="+mn-cs"/>
              </a:rPr>
              <a:t>Een parafrase is het in eigen woorden weergeven van andermans werk.</a:t>
            </a:r>
            <a:r>
              <a:rPr lang="nl-NL" sz="1200" b="0" i="0" kern="1200" baseline="0" dirty="0">
                <a:solidFill>
                  <a:schemeClr val="tx1"/>
                </a:solidFill>
                <a:effectLst/>
                <a:latin typeface="+mn-lt"/>
                <a:ea typeface="+mn-ea"/>
                <a:cs typeface="+mn-cs"/>
              </a:rPr>
              <a:t> Zet de verwijzing in de tekst ook direct bij de alinea waarin je andermans werk beschrijft. Je noemt de auteur en het publicatiejaar. </a:t>
            </a:r>
          </a:p>
          <a:p>
            <a:endParaRPr lang="nl-NL" dirty="0"/>
          </a:p>
          <a:p>
            <a:r>
              <a:rPr lang="nl-NL" dirty="0"/>
              <a:t>Citaat </a:t>
            </a:r>
          </a:p>
          <a:p>
            <a:r>
              <a:rPr lang="nl-NL" dirty="0"/>
              <a:t>Letterlijk een</a:t>
            </a:r>
            <a:r>
              <a:rPr lang="nl-NL" baseline="0" dirty="0"/>
              <a:t> stuk test overnemen van iemand anders . In dit geval ook de naam van de auteur en het publicatiejaar en het paginanummer is verplicht. Het citaat ze je tussen dubbele aanhalingstekens </a:t>
            </a:r>
            <a:endParaRPr lang="nl-NL" dirty="0"/>
          </a:p>
          <a:p>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10</a:t>
            </a:fld>
            <a:endParaRPr lang="nl-NL"/>
          </a:p>
        </p:txBody>
      </p:sp>
    </p:spTree>
    <p:extLst>
      <p:ext uri="{BB962C8B-B14F-4D97-AF65-F5344CB8AC3E}">
        <p14:creationId xmlns:p14="http://schemas.microsoft.com/office/powerpoint/2010/main" val="39228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twee</a:t>
            </a:r>
            <a:r>
              <a:rPr lang="nl-NL" baseline="0" dirty="0"/>
              <a:t> voorbeelden hoe je parafraseren en citeren kunt weergeven. </a:t>
            </a:r>
          </a:p>
          <a:p>
            <a:r>
              <a:rPr lang="nl-NL" baseline="0" dirty="0"/>
              <a:t>Kijk in het document met de OSO </a:t>
            </a:r>
            <a:r>
              <a:rPr lang="nl-NL" baseline="0" dirty="0" err="1"/>
              <a:t>Apa</a:t>
            </a:r>
            <a:r>
              <a:rPr lang="nl-NL" baseline="0" dirty="0"/>
              <a:t> richtlijnen voor nog meer voorbeelden.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11</a:t>
            </a:fld>
            <a:endParaRPr lang="nl-NL"/>
          </a:p>
        </p:txBody>
      </p:sp>
    </p:spTree>
    <p:extLst>
      <p:ext uri="{BB962C8B-B14F-4D97-AF65-F5344CB8AC3E}">
        <p14:creationId xmlns:p14="http://schemas.microsoft.com/office/powerpoint/2010/main" val="2175092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12</a:t>
            </a:fld>
            <a:endParaRPr lang="nl-NL"/>
          </a:p>
        </p:txBody>
      </p:sp>
    </p:spTree>
    <p:extLst>
      <p:ext uri="{BB962C8B-B14F-4D97-AF65-F5344CB8AC3E}">
        <p14:creationId xmlns:p14="http://schemas.microsoft.com/office/powerpoint/2010/main" val="1039790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a:t>
            </a:r>
            <a:r>
              <a:rPr lang="nl-NL" baseline="0" dirty="0"/>
              <a:t> Word: inspringen: selecteer alles vanaf de tweede regel -&gt; Ctrl T. Soms nog wat bijwerken met Delete</a:t>
            </a:r>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13</a:t>
            </a:fld>
            <a:endParaRPr lang="nl-NL"/>
          </a:p>
        </p:txBody>
      </p:sp>
    </p:spTree>
    <p:extLst>
      <p:ext uri="{BB962C8B-B14F-4D97-AF65-F5344CB8AC3E}">
        <p14:creationId xmlns:p14="http://schemas.microsoft.com/office/powerpoint/2010/main" val="403053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14</a:t>
            </a:fld>
            <a:endParaRPr lang="nl-NL"/>
          </a:p>
        </p:txBody>
      </p:sp>
    </p:spTree>
    <p:extLst>
      <p:ext uri="{BB962C8B-B14F-4D97-AF65-F5344CB8AC3E}">
        <p14:creationId xmlns:p14="http://schemas.microsoft.com/office/powerpoint/2010/main" val="3495384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15</a:t>
            </a:fld>
            <a:endParaRPr lang="nl-NL"/>
          </a:p>
        </p:txBody>
      </p:sp>
    </p:spTree>
    <p:extLst>
      <p:ext uri="{BB962C8B-B14F-4D97-AF65-F5344CB8AC3E}">
        <p14:creationId xmlns:p14="http://schemas.microsoft.com/office/powerpoint/2010/main" val="4201433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Antwoord</a:t>
            </a:r>
          </a:p>
          <a:p>
            <a:r>
              <a:rPr lang="nl-NL" b="0" dirty="0"/>
              <a:t>Nee</a:t>
            </a:r>
          </a:p>
          <a:p>
            <a:endParaRPr lang="nl-NL" b="0" dirty="0"/>
          </a:p>
          <a:p>
            <a:r>
              <a:rPr lang="nl-NL" b="0" dirty="0"/>
              <a:t>Fout:</a:t>
            </a:r>
          </a:p>
          <a:p>
            <a:r>
              <a:rPr lang="nl-NL" b="0" dirty="0"/>
              <a:t>Geordend</a:t>
            </a:r>
            <a:r>
              <a:rPr lang="nl-NL" b="0" baseline="0" dirty="0"/>
              <a:t> op soort bron.</a:t>
            </a:r>
            <a:endParaRPr lang="nl-NL" b="0"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16</a:t>
            </a:fld>
            <a:endParaRPr lang="nl-NL"/>
          </a:p>
        </p:txBody>
      </p:sp>
    </p:spTree>
    <p:extLst>
      <p:ext uri="{BB962C8B-B14F-4D97-AF65-F5344CB8AC3E}">
        <p14:creationId xmlns:p14="http://schemas.microsoft.com/office/powerpoint/2010/main" val="938854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Antwoord</a:t>
            </a:r>
          </a:p>
          <a:p>
            <a:r>
              <a:rPr lang="nl-NL" b="0" dirty="0"/>
              <a:t>Nee</a:t>
            </a:r>
          </a:p>
          <a:p>
            <a:endParaRPr lang="nl-NL" b="0" dirty="0"/>
          </a:p>
          <a:p>
            <a:r>
              <a:rPr lang="nl-NL" b="0" dirty="0"/>
              <a:t>Geen bolletjes, maar inspringen vanaf de tweede regel</a:t>
            </a:r>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17</a:t>
            </a:fld>
            <a:endParaRPr lang="nl-NL"/>
          </a:p>
        </p:txBody>
      </p:sp>
    </p:spTree>
    <p:extLst>
      <p:ext uri="{BB962C8B-B14F-4D97-AF65-F5344CB8AC3E}">
        <p14:creationId xmlns:p14="http://schemas.microsoft.com/office/powerpoint/2010/main" val="3771853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18</a:t>
            </a:fld>
            <a:endParaRPr lang="nl-NL"/>
          </a:p>
        </p:txBody>
      </p:sp>
    </p:spTree>
    <p:extLst>
      <p:ext uri="{BB962C8B-B14F-4D97-AF65-F5344CB8AC3E}">
        <p14:creationId xmlns:p14="http://schemas.microsoft.com/office/powerpoint/2010/main" val="176492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19</a:t>
            </a:fld>
            <a:endParaRPr lang="nl-NL"/>
          </a:p>
        </p:txBody>
      </p:sp>
    </p:spTree>
    <p:extLst>
      <p:ext uri="{BB962C8B-B14F-4D97-AF65-F5344CB8AC3E}">
        <p14:creationId xmlns:p14="http://schemas.microsoft.com/office/powerpoint/2010/main" val="98307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Ik ga een overzicht geven van de basisregels zoals die gelden.</a:t>
            </a:r>
          </a:p>
          <a:p>
            <a:r>
              <a:rPr lang="nl-NL" dirty="0"/>
              <a:t> Aan de orde komt:</a:t>
            </a:r>
          </a:p>
          <a:p>
            <a:r>
              <a:rPr lang="nl-NL" dirty="0"/>
              <a:t>- Vind je eigen manier van samenstellen van de APA regels en wees  consequent.  </a:t>
            </a:r>
          </a:p>
          <a:p>
            <a:pPr marL="171450" indent="-171450">
              <a:buFontTx/>
              <a:buChar char="-"/>
            </a:pPr>
            <a:r>
              <a:rPr lang="nl-NL" dirty="0"/>
              <a:t>Hoe verwijs je naar de juiste bronnen in de tekst?  </a:t>
            </a:r>
          </a:p>
          <a:p>
            <a:pPr marL="171450" indent="-171450">
              <a:buFontTx/>
              <a:buChar char="-"/>
            </a:pPr>
            <a:r>
              <a:rPr lang="nl-NL" dirty="0"/>
              <a:t>Hoe  stel je de juiste bronnenlijst samen?</a:t>
            </a:r>
          </a:p>
          <a:p>
            <a:pPr marL="171450" indent="-171450">
              <a:buFontTx/>
              <a:buChar char="-"/>
            </a:pPr>
            <a:endParaRPr lang="nl-NL" dirty="0"/>
          </a:p>
          <a:p>
            <a:endParaRPr lang="nl-NL" b="1" dirty="0"/>
          </a:p>
          <a:p>
            <a:endParaRPr lang="nl-NL" b="1" dirty="0"/>
          </a:p>
          <a:p>
            <a:endParaRPr lang="nl-NL" b="1"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a:t>
            </a:fld>
            <a:endParaRPr lang="nl-NL"/>
          </a:p>
        </p:txBody>
      </p:sp>
    </p:spTree>
    <p:extLst>
      <p:ext uri="{BB962C8B-B14F-4D97-AF65-F5344CB8AC3E}">
        <p14:creationId xmlns:p14="http://schemas.microsoft.com/office/powerpoint/2010/main" val="2897872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20</a:t>
            </a:fld>
            <a:endParaRPr lang="nl-NL"/>
          </a:p>
        </p:txBody>
      </p:sp>
    </p:spTree>
    <p:extLst>
      <p:ext uri="{BB962C8B-B14F-4D97-AF65-F5344CB8AC3E}">
        <p14:creationId xmlns:p14="http://schemas.microsoft.com/office/powerpoint/2010/main" val="1291783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21</a:t>
            </a:fld>
            <a:endParaRPr lang="nl-NL"/>
          </a:p>
        </p:txBody>
      </p:sp>
    </p:spTree>
    <p:extLst>
      <p:ext uri="{BB962C8B-B14F-4D97-AF65-F5344CB8AC3E}">
        <p14:creationId xmlns:p14="http://schemas.microsoft.com/office/powerpoint/2010/main" val="1222053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Voorbeeld tabel uit boek</a:t>
            </a:r>
            <a:endParaRPr lang="nl-NL" sz="1200"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Tekst</a:t>
            </a:r>
            <a:br>
              <a:rPr lang="nl-NL" sz="1200" b="1" i="1"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in Tabel 1 is te zien dat …</a:t>
            </a:r>
            <a:br>
              <a:rPr lang="nl-NL" sz="1200" kern="1200" dirty="0">
                <a:solidFill>
                  <a:schemeClr val="tx1"/>
                </a:solidFill>
                <a:effectLst/>
                <a:latin typeface="+mn-lt"/>
                <a:ea typeface="+mn-ea"/>
                <a:cs typeface="+mn-cs"/>
              </a:rPr>
            </a:br>
            <a:r>
              <a:rPr lang="nl-NL" sz="1200" b="1" i="1" kern="1200" dirty="0">
                <a:solidFill>
                  <a:schemeClr val="tx1"/>
                </a:solidFill>
                <a:effectLst/>
                <a:latin typeface="+mn-lt"/>
                <a:ea typeface="+mn-ea"/>
                <a:cs typeface="+mn-cs"/>
              </a:rPr>
              <a:t>Onder afbeelding</a:t>
            </a:r>
            <a:br>
              <a:rPr lang="nl-NL" sz="1200"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Tabel 1</a:t>
            </a:r>
            <a:r>
              <a:rPr lang="nl-NL" sz="1200" kern="1200" dirty="0">
                <a:solidFill>
                  <a:schemeClr val="tx1"/>
                </a:solidFill>
                <a:effectLst/>
                <a:latin typeface="+mn-lt"/>
                <a:ea typeface="+mn-ea"/>
                <a:cs typeface="+mn-cs"/>
              </a:rPr>
              <a:t>. Indiceringsmethoden. Overgenomen (of: Aangepast overgenomen) uit </a:t>
            </a:r>
            <a:r>
              <a:rPr lang="nl-NL" sz="1200" i="1" kern="1200" dirty="0">
                <a:solidFill>
                  <a:schemeClr val="tx1"/>
                </a:solidFill>
                <a:effectLst/>
                <a:latin typeface="+mn-lt"/>
                <a:ea typeface="+mn-ea"/>
                <a:cs typeface="+mn-cs"/>
              </a:rPr>
              <a:t>Onderzoek doen! </a:t>
            </a:r>
            <a:r>
              <a:rPr lang="nl-NL" sz="1200" kern="1200" dirty="0">
                <a:solidFill>
                  <a:schemeClr val="tx1"/>
                </a:solidFill>
                <a:effectLst/>
                <a:latin typeface="+mn-lt"/>
                <a:ea typeface="+mn-ea"/>
                <a:cs typeface="+mn-cs"/>
              </a:rPr>
              <a:t>(p. 108) door T. Fischer en M. Julsing, 2014, Groningen: Noordhoff. Copyright 2014, Noordhoff Uitgevers. </a:t>
            </a:r>
            <a:br>
              <a:rPr lang="nl-NL" sz="1200" b="1" i="1" kern="1200" dirty="0">
                <a:solidFill>
                  <a:schemeClr val="tx1"/>
                </a:solidFill>
                <a:effectLst/>
                <a:latin typeface="+mn-lt"/>
                <a:ea typeface="+mn-ea"/>
                <a:cs typeface="+mn-cs"/>
              </a:rPr>
            </a:br>
            <a:r>
              <a:rPr lang="nl-NL" sz="1200" b="1" i="1" kern="1200" dirty="0">
                <a:solidFill>
                  <a:schemeClr val="tx1"/>
                </a:solidFill>
                <a:effectLst/>
                <a:latin typeface="+mn-lt"/>
                <a:ea typeface="+mn-ea"/>
                <a:cs typeface="+mn-cs"/>
              </a:rPr>
              <a:t>Bronnenlijst</a:t>
            </a:r>
            <a:br>
              <a:rPr lang="nl-NL" sz="1200" b="1" i="1"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Fischer, T., &amp; Julsing, M. (2014). </a:t>
            </a:r>
            <a:r>
              <a:rPr lang="nl-NL" sz="1200" i="1" kern="1200" dirty="0">
                <a:solidFill>
                  <a:schemeClr val="tx1"/>
                </a:solidFill>
                <a:effectLst/>
                <a:latin typeface="+mn-lt"/>
                <a:ea typeface="+mn-ea"/>
                <a:cs typeface="+mn-cs"/>
              </a:rPr>
              <a:t>Onderzoek doen! Kwantitatief en kwalitatief onderzoek</a:t>
            </a:r>
            <a:r>
              <a:rPr lang="nl-NL" sz="1200" kern="1200" dirty="0">
                <a:solidFill>
                  <a:schemeClr val="tx1"/>
                </a:solidFill>
                <a:effectLst/>
                <a:latin typeface="+mn-lt"/>
                <a:ea typeface="+mn-ea"/>
                <a:cs typeface="+mn-cs"/>
              </a:rPr>
              <a:t> (2e druk). Groningen: Noordhoff.</a:t>
            </a:r>
          </a:p>
          <a:p>
            <a:endParaRPr lang="nl-NL" b="0"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22</a:t>
            </a:fld>
            <a:endParaRPr lang="nl-NL"/>
          </a:p>
        </p:txBody>
      </p:sp>
    </p:spTree>
    <p:extLst>
      <p:ext uri="{BB962C8B-B14F-4D97-AF65-F5344CB8AC3E}">
        <p14:creationId xmlns:p14="http://schemas.microsoft.com/office/powerpoint/2010/main" val="3358318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23</a:t>
            </a:fld>
            <a:endParaRPr lang="nl-NL"/>
          </a:p>
        </p:txBody>
      </p:sp>
    </p:spTree>
    <p:extLst>
      <p:ext uri="{BB962C8B-B14F-4D97-AF65-F5344CB8AC3E}">
        <p14:creationId xmlns:p14="http://schemas.microsoft.com/office/powerpoint/2010/main" val="1491792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24</a:t>
            </a:fld>
            <a:endParaRPr lang="nl-NL"/>
          </a:p>
        </p:txBody>
      </p:sp>
    </p:spTree>
    <p:extLst>
      <p:ext uri="{BB962C8B-B14F-4D97-AF65-F5344CB8AC3E}">
        <p14:creationId xmlns:p14="http://schemas.microsoft.com/office/powerpoint/2010/main" val="2343082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Vraag hulp via de </a:t>
            </a:r>
            <a:r>
              <a:rPr lang="nl-NL" b="0" dirty="0" err="1"/>
              <a:t>literatuurhelpdesk</a:t>
            </a:r>
            <a:r>
              <a:rPr lang="nl-NL" b="0" dirty="0"/>
              <a:t>.</a:t>
            </a:r>
          </a:p>
          <a:p>
            <a:r>
              <a:rPr lang="nl-NL" b="0" dirty="0"/>
              <a:t>Word is populair.</a:t>
            </a:r>
            <a:r>
              <a:rPr lang="nl-NL" b="0" baseline="0" dirty="0"/>
              <a:t> Op dit moment verwijzen naar de website van de HAN: APA en Word 2013.</a:t>
            </a:r>
            <a:endParaRPr lang="nl-NL" b="0" dirty="0"/>
          </a:p>
          <a:p>
            <a:r>
              <a:rPr lang="nl-NL" b="0" dirty="0"/>
              <a:t>Hulpmiddelen:</a:t>
            </a:r>
            <a:r>
              <a:rPr lang="nl-NL" b="0" baseline="0" dirty="0"/>
              <a:t> controleer deze altijd met de richtlijnen.</a:t>
            </a:r>
            <a:endParaRPr lang="nl-NL" b="0"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25</a:t>
            </a:fld>
            <a:endParaRPr lang="nl-NL"/>
          </a:p>
        </p:txBody>
      </p:sp>
    </p:spTree>
    <p:extLst>
      <p:ext uri="{BB962C8B-B14F-4D97-AF65-F5344CB8AC3E}">
        <p14:creationId xmlns:p14="http://schemas.microsoft.com/office/powerpoint/2010/main" val="198173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Bronvermelding is verplicht.</a:t>
            </a:r>
          </a:p>
          <a:p>
            <a:r>
              <a:rPr lang="nl-NL" dirty="0"/>
              <a:t>Uniforme stijl maakt teksten en bronvermeldingen overal ter wereld herkenbaar. </a:t>
            </a:r>
          </a:p>
          <a:p>
            <a:r>
              <a:rPr lang="nl-NL" dirty="0"/>
              <a:t>Er zijn meerdere stijlen, maar bij TP wordt gebruik gemaakt van </a:t>
            </a:r>
          </a:p>
          <a:p>
            <a:r>
              <a:rPr lang="nl-NL" dirty="0"/>
              <a:t>De APA 6</a:t>
            </a:r>
            <a:r>
              <a:rPr lang="nl-NL" baseline="30000" dirty="0"/>
              <a:t>e</a:t>
            </a:r>
            <a:r>
              <a:rPr lang="nl-NL" dirty="0"/>
              <a:t> editie, dit in navolging van veel Nederlandse universiteiten en Hogescholen </a:t>
            </a:r>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a:t>
            </a:fld>
            <a:endParaRPr lang="nl-NL"/>
          </a:p>
        </p:txBody>
      </p:sp>
    </p:spTree>
    <p:extLst>
      <p:ext uri="{BB962C8B-B14F-4D97-AF65-F5344CB8AC3E}">
        <p14:creationId xmlns:p14="http://schemas.microsoft.com/office/powerpoint/2010/main" val="290372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Arial" panose="020B0604020202020204" pitchFamily="34" charset="0"/>
                <a:cs typeface="Arial" panose="020B0604020202020204" pitchFamily="34" charset="0"/>
              </a:rPr>
              <a:t>Welke delen van jouw product zijn overgenomen van een ander? Plagiaat</a:t>
            </a:r>
          </a:p>
          <a:p>
            <a:r>
              <a:rPr lang="nl-NL" sz="1200" dirty="0">
                <a:latin typeface="Arial" panose="020B0604020202020204" pitchFamily="34" charset="0"/>
                <a:cs typeface="Arial" panose="020B0604020202020204" pitchFamily="34" charset="0"/>
              </a:rPr>
              <a:t>  </a:t>
            </a:r>
          </a:p>
          <a:p>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Welke bronnen zijn gebruikt?  </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Zijn er gevarieerde bronnen gebruikt?</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Ontbreken er belangrijke bronnen?</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Zijn de  bronnen correct vermeld?</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a:t>
            </a:fld>
            <a:endParaRPr lang="nl-NL"/>
          </a:p>
        </p:txBody>
      </p:sp>
    </p:spTree>
    <p:extLst>
      <p:ext uri="{BB962C8B-B14F-4D97-AF65-F5344CB8AC3E}">
        <p14:creationId xmlns:p14="http://schemas.microsoft.com/office/powerpoint/2010/main" val="218909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5</a:t>
            </a:fld>
            <a:endParaRPr lang="nl-NL"/>
          </a:p>
        </p:txBody>
      </p:sp>
    </p:spTree>
    <p:extLst>
      <p:ext uri="{BB962C8B-B14F-4D97-AF65-F5344CB8AC3E}">
        <p14:creationId xmlns:p14="http://schemas.microsoft.com/office/powerpoint/2010/main" val="327703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a:t>
            </a:fld>
            <a:endParaRPr lang="nl-NL"/>
          </a:p>
        </p:txBody>
      </p:sp>
    </p:spTree>
    <p:extLst>
      <p:ext uri="{BB962C8B-B14F-4D97-AF65-F5344CB8AC3E}">
        <p14:creationId xmlns:p14="http://schemas.microsoft.com/office/powerpoint/2010/main" val="47299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altijd  volgens deze stappen te werk</a:t>
            </a:r>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7</a:t>
            </a:fld>
            <a:endParaRPr lang="nl-NL"/>
          </a:p>
        </p:txBody>
      </p:sp>
    </p:spTree>
    <p:extLst>
      <p:ext uri="{BB962C8B-B14F-4D97-AF65-F5344CB8AC3E}">
        <p14:creationId xmlns:p14="http://schemas.microsoft.com/office/powerpoint/2010/main" val="326646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Apa</a:t>
            </a:r>
            <a:r>
              <a:rPr lang="nl-NL" dirty="0"/>
              <a:t> heeft verschillende richtlijnen voor verschillende bronnen, dus het maakt uit of je een </a:t>
            </a:r>
            <a:r>
              <a:rPr lang="nl-NL" dirty="0" err="1"/>
              <a:t>youtube</a:t>
            </a:r>
            <a:r>
              <a:rPr lang="nl-NL" dirty="0"/>
              <a:t> filmpje als bron gebruikt of een online artikel uit een databank</a:t>
            </a:r>
            <a:r>
              <a:rPr lang="nl-NL" baseline="0" dirty="0"/>
              <a:t> of een bericht van de site van de NOS.</a:t>
            </a:r>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8</a:t>
            </a:fld>
            <a:endParaRPr lang="nl-NL"/>
          </a:p>
        </p:txBody>
      </p:sp>
    </p:spTree>
    <p:extLst>
      <p:ext uri="{BB962C8B-B14F-4D97-AF65-F5344CB8AC3E}">
        <p14:creationId xmlns:p14="http://schemas.microsoft.com/office/powerpoint/2010/main" val="396591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baseline="0" dirty="0"/>
              <a:t>Antwoord </a:t>
            </a:r>
          </a:p>
          <a:p>
            <a:r>
              <a:rPr lang="nl-NL" baseline="0" dirty="0"/>
              <a:t>Digitaal artikel: het staat je vrij om de naam van de databank tussen vierkante haken er bij te zetten.</a:t>
            </a:r>
            <a:endParaRPr lang="nl-NL" dirty="0"/>
          </a:p>
          <a:p>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9</a:t>
            </a:fld>
            <a:endParaRPr lang="nl-NL"/>
          </a:p>
        </p:txBody>
      </p:sp>
    </p:spTree>
    <p:extLst>
      <p:ext uri="{BB962C8B-B14F-4D97-AF65-F5344CB8AC3E}">
        <p14:creationId xmlns:p14="http://schemas.microsoft.com/office/powerpoint/2010/main" val="130137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43298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Universeel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7" y="0"/>
            <a:ext cx="9134076" cy="5143499"/>
          </a:xfrm>
          <a:prstGeom prst="rect">
            <a:avLst/>
          </a:prstGeom>
        </p:spPr>
      </p:pic>
      <p:sp>
        <p:nvSpPr>
          <p:cNvPr id="9" name="Tijdelijke aanduiding voor voettekst 5"/>
          <p:cNvSpPr>
            <a:spLocks noGrp="1"/>
          </p:cNvSpPr>
          <p:nvPr>
            <p:ph type="ftr" sz="quarter" idx="11"/>
          </p:nvPr>
        </p:nvSpPr>
        <p:spPr>
          <a:xfrm>
            <a:off x="1581807" y="4630341"/>
            <a:ext cx="6276776" cy="273844"/>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8046189" y="4641986"/>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492468" y="1400775"/>
            <a:ext cx="7383518" cy="857250"/>
          </a:xfrm>
        </p:spPr>
        <p:txBody>
          <a:bodyPr/>
          <a:lstStyle/>
          <a:p>
            <a:r>
              <a:rPr lang="nl-NL" dirty="0"/>
              <a:t>Titelstijl van model bewerken</a:t>
            </a:r>
          </a:p>
        </p:txBody>
      </p:sp>
      <p:sp>
        <p:nvSpPr>
          <p:cNvPr id="12" name="Tijdelijke aanduiding voor inhoud 2"/>
          <p:cNvSpPr>
            <a:spLocks noGrp="1"/>
          </p:cNvSpPr>
          <p:nvPr>
            <p:ph idx="1" hasCustomPrompt="1"/>
          </p:nvPr>
        </p:nvSpPr>
        <p:spPr>
          <a:xfrm>
            <a:off x="1492468" y="2221509"/>
            <a:ext cx="7383518" cy="2192807"/>
          </a:xfr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Tree>
    <p:extLst>
      <p:ext uri="{BB962C8B-B14F-4D97-AF65-F5344CB8AC3E}">
        <p14:creationId xmlns:p14="http://schemas.microsoft.com/office/powerpoint/2010/main" val="226337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62005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33044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769969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21-11-2022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19365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21-11-2022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751963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21-11-2022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9240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21-11-2022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6905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6801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16165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87C9BB0-B05C-F84F-A235-79E209284FE3}"/>
              </a:ext>
            </a:extLst>
          </p:cNvPr>
          <p:cNvSpPr/>
          <p:nvPr userDrawn="1"/>
        </p:nvSpPr>
        <p:spPr>
          <a:xfrm>
            <a:off x="0" y="0"/>
            <a:ext cx="9144000" cy="515432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Tijdelijke aanduiding voor inhoud 5">
            <a:extLst>
              <a:ext uri="{FF2B5EF4-FFF2-40B4-BE49-F238E27FC236}">
                <a16:creationId xmlns:a16="http://schemas.microsoft.com/office/drawing/2014/main" id="{B9C5BBAD-23E9-1A47-9154-A683A794B0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1"/>
          <p:cNvSpPr>
            <a:spLocks noGrp="1"/>
          </p:cNvSpPr>
          <p:nvPr>
            <p:ph type="title"/>
          </p:nvPr>
        </p:nvSpPr>
        <p:spPr>
          <a:xfrm>
            <a:off x="1209964" y="891310"/>
            <a:ext cx="7300624" cy="2530548"/>
          </a:xfrm>
        </p:spPr>
        <p:txBody>
          <a:bodyPr anchor="b"/>
          <a:lstStyle>
            <a:lvl1pPr>
              <a:defRPr sz="4500"/>
            </a:lvl1pPr>
          </a:lstStyle>
          <a:p>
            <a:r>
              <a:rPr lang="nl-NL" dirty="0"/>
              <a:t>Klik om stijl te bewerken</a:t>
            </a:r>
            <a:endParaRPr lang="en-US" dirty="0"/>
          </a:p>
        </p:txBody>
      </p:sp>
      <p:sp>
        <p:nvSpPr>
          <p:cNvPr id="3" name="Text Placeholder 2"/>
          <p:cNvSpPr>
            <a:spLocks noGrp="1"/>
          </p:cNvSpPr>
          <p:nvPr>
            <p:ph type="body" idx="1"/>
          </p:nvPr>
        </p:nvSpPr>
        <p:spPr>
          <a:xfrm>
            <a:off x="1209964" y="3442098"/>
            <a:ext cx="730062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4" name="Date Placeholder 3"/>
          <p:cNvSpPr>
            <a:spLocks noGrp="1"/>
          </p:cNvSpPr>
          <p:nvPr>
            <p:ph type="dt" sz="half" idx="10"/>
          </p:nvPr>
        </p:nvSpPr>
        <p:spPr>
          <a:xfrm>
            <a:off x="1209964" y="4767263"/>
            <a:ext cx="1476086" cy="273844"/>
          </a:xfrm>
        </p:spPr>
        <p:txBody>
          <a:bodyPr/>
          <a:lstStyle/>
          <a:p>
            <a:fld id="{7865E9C4-3B36-0A44-9CDD-251506ADEF32}"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
        <p:nvSpPr>
          <p:cNvPr id="10" name="Rechthoek 9">
            <a:extLst>
              <a:ext uri="{FF2B5EF4-FFF2-40B4-BE49-F238E27FC236}">
                <a16:creationId xmlns:a16="http://schemas.microsoft.com/office/drawing/2014/main" id="{5AA42D6A-4362-154B-ACAA-FFE4C6DC9D3B}"/>
              </a:ext>
            </a:extLst>
          </p:cNvPr>
          <p:cNvSpPr/>
          <p:nvPr userDrawn="1"/>
        </p:nvSpPr>
        <p:spPr>
          <a:xfrm>
            <a:off x="10822" y="0"/>
            <a:ext cx="993976" cy="5154321"/>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7" name="Tijdelijke aanduiding voor inhoud 5">
            <a:extLst>
              <a:ext uri="{FF2B5EF4-FFF2-40B4-BE49-F238E27FC236}">
                <a16:creationId xmlns:a16="http://schemas.microsoft.com/office/drawing/2014/main" id="{DE7A9FF6-EEC7-6D44-BA4E-08C7E8BD8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60" y="65649"/>
            <a:ext cx="824300" cy="1142125"/>
          </a:xfrm>
          <a:prstGeom prst="rect">
            <a:avLst/>
          </a:prstGeom>
        </p:spPr>
      </p:pic>
    </p:spTree>
    <p:extLst>
      <p:ext uri="{BB962C8B-B14F-4D97-AF65-F5344CB8AC3E}">
        <p14:creationId xmlns:p14="http://schemas.microsoft.com/office/powerpoint/2010/main" val="225703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21-11-2022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88152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21-11-2022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06450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21-11-2022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46205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21-11-2022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56707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62750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68883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jpg"/><Relationship Id="rId5" Type="http://schemas.openxmlformats.org/officeDocument/2006/relationships/slideLayout" Target="../slideLayouts/slideLayout15.xml"/><Relationship Id="rId10" Type="http://schemas.openxmlformats.org/officeDocument/2006/relationships/image" Target="../media/image1.jp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21-11-2022</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4293926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81" r:id="rId10"/>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21-11-2022</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1741055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5.xml"/><Relationship Id="rId7" Type="http://schemas.openxmlformats.org/officeDocument/2006/relationships/image" Target="../media/image23.jp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literatuurhelpdesk-mediatheek-stappegoor@fontys.n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hyperlink" Target="https://www.studystore.nl/p/9789072482235/de-apa-richtlijnen-uitgelegd-een-praktische-handleiding-voor-bronvermelding-in-het-hoger-onderwijs" TargetMode="External"/><Relationship Id="rId4" Type="http://schemas.openxmlformats.org/officeDocument/2006/relationships/hyperlink" Target="https://www.auteursrechten.nl/apa-richtlijn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ontys.nl/Stappegoor/Onze-diensten/Literatuurhelpdesk/Bronvermelding/APA-richtlijnen.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uteursrechten.nl/apa"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2400" dirty="0"/>
              <a:t>Bronvermelding in APA stijl De basis   </a:t>
            </a:r>
            <a:br>
              <a:rPr lang="nl-NL" sz="3600" dirty="0"/>
            </a:br>
            <a:endParaRPr lang="nl-NL" dirty="0"/>
          </a:p>
        </p:txBody>
      </p:sp>
      <p:sp>
        <p:nvSpPr>
          <p:cNvPr id="5" name="Ondertitel 4"/>
          <p:cNvSpPr>
            <a:spLocks noGrp="1"/>
          </p:cNvSpPr>
          <p:nvPr>
            <p:ph type="subTitle" idx="1"/>
          </p:nvPr>
        </p:nvSpPr>
        <p:spPr>
          <a:xfrm>
            <a:off x="3018502" y="98324"/>
            <a:ext cx="5257249" cy="1759974"/>
          </a:xfrm>
        </p:spPr>
        <p:txBody>
          <a:bodyPr>
            <a:normAutofit/>
          </a:bodyPr>
          <a:lstStyle/>
          <a:p>
            <a:r>
              <a:rPr lang="nl-NL" sz="2800" dirty="0">
                <a:solidFill>
                  <a:schemeClr val="bg1"/>
                </a:solidFill>
              </a:rPr>
              <a:t>Literatuurverwijzing volgens de APA-richtlijnen</a:t>
            </a:r>
          </a:p>
        </p:txBody>
      </p:sp>
      <p:pic>
        <p:nvPicPr>
          <p:cNvPr id="4" name="Afbeelding 3"/>
          <p:cNvPicPr>
            <a:picLocks noChangeAspect="1"/>
          </p:cNvPicPr>
          <p:nvPr/>
        </p:nvPicPr>
        <p:blipFill>
          <a:blip r:embed="rId3"/>
          <a:stretch>
            <a:fillRect/>
          </a:stretch>
        </p:blipFill>
        <p:spPr>
          <a:xfrm>
            <a:off x="3453977" y="2025445"/>
            <a:ext cx="2897662" cy="2905053"/>
          </a:xfrm>
          <a:prstGeom prst="rect">
            <a:avLst/>
          </a:prstGeom>
        </p:spPr>
      </p:pic>
    </p:spTree>
    <p:extLst>
      <p:ext uri="{BB962C8B-B14F-4D97-AF65-F5344CB8AC3E}">
        <p14:creationId xmlns:p14="http://schemas.microsoft.com/office/powerpoint/2010/main" val="2154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958429" y="1281051"/>
            <a:ext cx="5211000" cy="267300"/>
          </a:xfrm>
        </p:spPr>
        <p:txBody>
          <a:bodyPr>
            <a:normAutofit fontScale="90000"/>
          </a:bodyPr>
          <a:lstStyle/>
          <a:p>
            <a:br>
              <a:rPr lang="nl-NL" cap="none" dirty="0"/>
            </a:br>
            <a:endParaRPr lang="nl-NL" cap="none" dirty="0"/>
          </a:p>
        </p:txBody>
      </p:sp>
      <p:sp>
        <p:nvSpPr>
          <p:cNvPr id="5" name="Tekstvak 4"/>
          <p:cNvSpPr txBox="1"/>
          <p:nvPr/>
        </p:nvSpPr>
        <p:spPr>
          <a:xfrm>
            <a:off x="1958428" y="2526787"/>
            <a:ext cx="1972441" cy="923330"/>
          </a:xfrm>
          <a:prstGeom prst="rect">
            <a:avLst/>
          </a:prstGeom>
          <a:noFill/>
        </p:spPr>
        <p:txBody>
          <a:bodyPr wrap="square" rtlCol="0">
            <a:spAutoFit/>
          </a:bodyPr>
          <a:lstStyle/>
          <a:p>
            <a:r>
              <a:rPr lang="nl-NL" b="1" dirty="0">
                <a:latin typeface="Arial" panose="020B0604020202020204" pitchFamily="34" charset="0"/>
                <a:cs typeface="Arial" panose="020B0604020202020204" pitchFamily="34" charset="0"/>
              </a:rPr>
              <a:t>Parafrase</a:t>
            </a:r>
          </a:p>
          <a:p>
            <a:pPr marL="257175" indent="-257175">
              <a:buFont typeface="Arial" panose="020B0604020202020204" pitchFamily="34" charset="0"/>
              <a:buChar char="•"/>
            </a:pPr>
            <a:r>
              <a:rPr lang="nl-NL" dirty="0">
                <a:latin typeface="Arial" panose="020B0604020202020204" pitchFamily="34" charset="0"/>
                <a:cs typeface="Arial" panose="020B0604020202020204" pitchFamily="34" charset="0"/>
              </a:rPr>
              <a:t>auteur</a:t>
            </a:r>
          </a:p>
          <a:p>
            <a:pPr marL="257175" indent="-257175">
              <a:buFont typeface="Arial" panose="020B0604020202020204" pitchFamily="34" charset="0"/>
              <a:buChar char="•"/>
            </a:pPr>
            <a:r>
              <a:rPr lang="nl-NL" dirty="0">
                <a:latin typeface="Arial" panose="020B0604020202020204" pitchFamily="34" charset="0"/>
                <a:cs typeface="Arial" panose="020B0604020202020204" pitchFamily="34" charset="0"/>
              </a:rPr>
              <a:t>publicatiejaar</a:t>
            </a:r>
          </a:p>
        </p:txBody>
      </p:sp>
      <p:sp>
        <p:nvSpPr>
          <p:cNvPr id="9" name="Tekstvak 8"/>
          <p:cNvSpPr txBox="1"/>
          <p:nvPr/>
        </p:nvSpPr>
        <p:spPr>
          <a:xfrm>
            <a:off x="1890175" y="1809807"/>
            <a:ext cx="5205569" cy="517193"/>
          </a:xfrm>
          <a:prstGeom prst="rect">
            <a:avLst/>
          </a:prstGeom>
          <a:noFill/>
        </p:spPr>
        <p:txBody>
          <a:bodyPr wrap="square" rtlCol="0">
            <a:spAutoFit/>
          </a:bodyPr>
          <a:lstStyle/>
          <a:p>
            <a:pPr>
              <a:lnSpc>
                <a:spcPct val="150000"/>
              </a:lnSpc>
            </a:pPr>
            <a:r>
              <a:rPr lang="nl-NL" sz="2100" dirty="0">
                <a:latin typeface="Arial" panose="020B0604020202020204" pitchFamily="34" charset="0"/>
                <a:cs typeface="Arial" panose="020B0604020202020204" pitchFamily="34" charset="0"/>
              </a:rPr>
              <a:t>Verwijzen in de tekst kan op 2 manieren</a:t>
            </a:r>
          </a:p>
        </p:txBody>
      </p:sp>
      <p:sp>
        <p:nvSpPr>
          <p:cNvPr id="15" name="Tekstvak 14"/>
          <p:cNvSpPr txBox="1"/>
          <p:nvPr/>
        </p:nvSpPr>
        <p:spPr>
          <a:xfrm>
            <a:off x="4788024" y="2499935"/>
            <a:ext cx="3462597" cy="1685077"/>
          </a:xfrm>
          <a:prstGeom prst="rect">
            <a:avLst/>
          </a:prstGeom>
          <a:noFill/>
        </p:spPr>
        <p:txBody>
          <a:bodyPr wrap="square" rtlCol="0">
            <a:spAutoFit/>
          </a:bodyPr>
          <a:lstStyle/>
          <a:p>
            <a:r>
              <a:rPr lang="nl-NL" b="1" dirty="0">
                <a:latin typeface="Arial" panose="020B0604020202020204" pitchFamily="34" charset="0"/>
                <a:cs typeface="Arial" panose="020B0604020202020204" pitchFamily="34" charset="0"/>
              </a:rPr>
              <a:t>Citaat</a:t>
            </a:r>
          </a:p>
          <a:p>
            <a:pPr marL="257175" indent="-257175">
              <a:buFont typeface="Arial" panose="020B0604020202020204" pitchFamily="34" charset="0"/>
              <a:buChar char="•"/>
            </a:pPr>
            <a:r>
              <a:rPr lang="nl-NL" dirty="0">
                <a:latin typeface="Arial" panose="020B0604020202020204" pitchFamily="34" charset="0"/>
                <a:cs typeface="Arial" panose="020B0604020202020204" pitchFamily="34" charset="0"/>
              </a:rPr>
              <a:t>auteur</a:t>
            </a:r>
          </a:p>
          <a:p>
            <a:pPr marL="257175" indent="-257175">
              <a:buFont typeface="Arial" panose="020B0604020202020204" pitchFamily="34" charset="0"/>
              <a:buChar char="•"/>
            </a:pPr>
            <a:r>
              <a:rPr lang="nl-NL" dirty="0">
                <a:latin typeface="Arial" panose="020B0604020202020204" pitchFamily="34" charset="0"/>
                <a:cs typeface="Arial" panose="020B0604020202020204" pitchFamily="34" charset="0"/>
              </a:rPr>
              <a:t>publicatiejaar</a:t>
            </a:r>
          </a:p>
          <a:p>
            <a:pPr marL="257175" indent="-257175">
              <a:buFont typeface="Arial" panose="020B0604020202020204" pitchFamily="34" charset="0"/>
              <a:buChar char="•"/>
            </a:pPr>
            <a:r>
              <a:rPr lang="nl-NL" dirty="0">
                <a:latin typeface="Arial" panose="020B0604020202020204" pitchFamily="34" charset="0"/>
                <a:cs typeface="Arial" panose="020B0604020202020204" pitchFamily="34" charset="0"/>
              </a:rPr>
              <a:t>paginanummer</a:t>
            </a:r>
          </a:p>
          <a:p>
            <a:pPr marL="257175" indent="-257175">
              <a:buFont typeface="Arial" panose="020B0604020202020204" pitchFamily="34" charset="0"/>
              <a:buChar char="•"/>
            </a:pPr>
            <a:r>
              <a:rPr lang="nl-NL" dirty="0">
                <a:latin typeface="Arial" panose="020B0604020202020204" pitchFamily="34" charset="0"/>
                <a:cs typeface="Arial" panose="020B0604020202020204" pitchFamily="34" charset="0"/>
              </a:rPr>
              <a:t>quotes “ “ </a:t>
            </a:r>
          </a:p>
          <a:p>
            <a:pPr marL="257175" indent="-257175">
              <a:buFont typeface="Arial" panose="020B0604020202020204" pitchFamily="34" charset="0"/>
              <a:buChar char="•"/>
            </a:pPr>
            <a:endParaRPr lang="nl-NL" sz="1350"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10</a:t>
            </a:fld>
            <a:endParaRPr lang="nl-NL"/>
          </a:p>
        </p:txBody>
      </p:sp>
      <p:sp>
        <p:nvSpPr>
          <p:cNvPr id="2" name="Rechthoek 1"/>
          <p:cNvSpPr/>
          <p:nvPr/>
        </p:nvSpPr>
        <p:spPr>
          <a:xfrm>
            <a:off x="2241755" y="329467"/>
            <a:ext cx="5299587" cy="461665"/>
          </a:xfrm>
          <a:prstGeom prst="rect">
            <a:avLst/>
          </a:prstGeom>
        </p:spPr>
        <p:txBody>
          <a:bodyPr wrap="square">
            <a:spAutoFit/>
          </a:bodyPr>
          <a:lstStyle/>
          <a:p>
            <a:r>
              <a:rPr lang="nl-NL" sz="2400" b="1" dirty="0">
                <a:solidFill>
                  <a:schemeClr val="bg1"/>
                </a:solidFill>
                <a:latin typeface="Arial" panose="020B0604020202020204" pitchFamily="34" charset="0"/>
                <a:cs typeface="Arial" panose="020B0604020202020204" pitchFamily="34" charset="0"/>
              </a:rPr>
              <a:t>2. Verwijzing in de tekst</a:t>
            </a:r>
          </a:p>
        </p:txBody>
      </p:sp>
    </p:spTree>
    <p:custDataLst>
      <p:tags r:id="rId1"/>
    </p:custDataLst>
    <p:extLst>
      <p:ext uri="{BB962C8B-B14F-4D97-AF65-F5344CB8AC3E}">
        <p14:creationId xmlns:p14="http://schemas.microsoft.com/office/powerpoint/2010/main" val="155519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5329" y="506617"/>
            <a:ext cx="6172200" cy="857250"/>
          </a:xfrm>
        </p:spPr>
        <p:txBody>
          <a:bodyPr>
            <a:normAutofit fontScale="90000"/>
          </a:bodyPr>
          <a:lstStyle/>
          <a:p>
            <a:br>
              <a:rPr lang="nl-NL" sz="3100" dirty="0">
                <a:solidFill>
                  <a:srgbClr val="7030A0"/>
                </a:solidFill>
              </a:rPr>
            </a:br>
            <a:br>
              <a:rPr lang="nl-NL" sz="3100" dirty="0">
                <a:solidFill>
                  <a:srgbClr val="7030A0"/>
                </a:solidFill>
              </a:rPr>
            </a:br>
            <a:br>
              <a:rPr lang="nl-NL" sz="3100" dirty="0">
                <a:solidFill>
                  <a:srgbClr val="7030A0"/>
                </a:solidFill>
              </a:rPr>
            </a:br>
            <a:br>
              <a:rPr lang="nl-NL" sz="3100" dirty="0">
                <a:solidFill>
                  <a:srgbClr val="7030A0"/>
                </a:solidFill>
              </a:rPr>
            </a:br>
            <a:br>
              <a:rPr lang="nl-NL" sz="3100" dirty="0">
                <a:solidFill>
                  <a:srgbClr val="7030A0"/>
                </a:solidFill>
              </a:rPr>
            </a:br>
            <a:br>
              <a:rPr lang="nl-NL" sz="3100" dirty="0">
                <a:solidFill>
                  <a:srgbClr val="7030A0"/>
                </a:solidFill>
              </a:rPr>
            </a:br>
            <a:r>
              <a:rPr lang="nl-NL" sz="2700" dirty="0">
                <a:solidFill>
                  <a:schemeClr val="tx1"/>
                </a:solidFill>
              </a:rPr>
              <a:t>Tekst citeren (een stukje van de tekst letterlijk overnemen)</a:t>
            </a:r>
            <a:br>
              <a:rPr lang="nl-NL" sz="2700" dirty="0">
                <a:solidFill>
                  <a:srgbClr val="7030A0"/>
                </a:solidFill>
              </a:rPr>
            </a:br>
            <a:endParaRPr lang="nl-NL" sz="2700" dirty="0">
              <a:solidFill>
                <a:srgbClr val="7030A0"/>
              </a:solidFill>
            </a:endParaRPr>
          </a:p>
        </p:txBody>
      </p:sp>
      <p:sp>
        <p:nvSpPr>
          <p:cNvPr id="3" name="Tijdelijke aanduiding voor inhoud 2"/>
          <p:cNvSpPr>
            <a:spLocks noGrp="1"/>
          </p:cNvSpPr>
          <p:nvPr>
            <p:ph idx="1"/>
          </p:nvPr>
        </p:nvSpPr>
        <p:spPr>
          <a:xfrm>
            <a:off x="1547664" y="2595715"/>
            <a:ext cx="6867674" cy="3187039"/>
          </a:xfrm>
        </p:spPr>
        <p:txBody>
          <a:bodyPr/>
          <a:lstStyle/>
          <a:p>
            <a:pPr marL="0" indent="0">
              <a:buNone/>
            </a:pPr>
            <a:endParaRPr lang="nl-NL" sz="1200" dirty="0"/>
          </a:p>
          <a:p>
            <a:pPr marL="0" indent="0">
              <a:buNone/>
            </a:pPr>
            <a:endParaRPr lang="nl-NL" sz="1500" dirty="0"/>
          </a:p>
          <a:p>
            <a:pPr marL="0" indent="0">
              <a:buNone/>
            </a:pPr>
            <a:r>
              <a:rPr lang="nl-NL" sz="1500" dirty="0"/>
              <a:t>“De eerste stap die je neemt, is in feite een probleemanalyse”</a:t>
            </a:r>
            <a:r>
              <a:rPr lang="nl-NL" sz="1500" dirty="0">
                <a:solidFill>
                  <a:srgbClr val="FF0000"/>
                </a:solidFill>
              </a:rPr>
              <a:t> </a:t>
            </a:r>
            <a:r>
              <a:rPr lang="nl-NL" sz="1500" dirty="0"/>
              <a:t>(</a:t>
            </a:r>
            <a:r>
              <a:rPr lang="nl-NL" sz="1500" dirty="0" err="1"/>
              <a:t>Migchelbrink</a:t>
            </a:r>
            <a:r>
              <a:rPr lang="nl-NL" sz="1500" dirty="0"/>
              <a:t>, 2006, p. 68)</a:t>
            </a:r>
            <a:br>
              <a:rPr lang="nl-NL" sz="1500" dirty="0">
                <a:solidFill>
                  <a:srgbClr val="FF0000"/>
                </a:solidFill>
              </a:rPr>
            </a:br>
            <a:endParaRPr lang="nl-NL" sz="1500" dirty="0">
              <a:solidFill>
                <a:srgbClr val="FF0000"/>
              </a:solidFill>
            </a:endParaRPr>
          </a:p>
          <a:p>
            <a:pPr marL="0" indent="0">
              <a:buNone/>
            </a:pPr>
            <a:r>
              <a:rPr lang="nl-NL" sz="1500" dirty="0" err="1">
                <a:solidFill>
                  <a:srgbClr val="FF0000"/>
                </a:solidFill>
              </a:rPr>
              <a:t>Migchelbrink</a:t>
            </a:r>
            <a:r>
              <a:rPr lang="nl-NL" sz="1500" dirty="0">
                <a:solidFill>
                  <a:srgbClr val="FF0000"/>
                </a:solidFill>
              </a:rPr>
              <a:t> (2006) </a:t>
            </a:r>
            <a:r>
              <a:rPr lang="nl-NL" sz="1500" dirty="0"/>
              <a:t>zegt: </a:t>
            </a:r>
            <a:r>
              <a:rPr lang="nl-NL" sz="1500" dirty="0">
                <a:solidFill>
                  <a:srgbClr val="FF0000"/>
                </a:solidFill>
              </a:rPr>
              <a:t>“</a:t>
            </a:r>
            <a:r>
              <a:rPr lang="nl-NL" sz="1500" dirty="0"/>
              <a:t>De eerste stap die je neemt, is in feite een probleem- en situatieanalyse</a:t>
            </a:r>
            <a:r>
              <a:rPr lang="nl-NL" sz="1500" dirty="0">
                <a:solidFill>
                  <a:srgbClr val="FF0000"/>
                </a:solidFill>
              </a:rPr>
              <a:t>” (p. 68)</a:t>
            </a:r>
            <a:br>
              <a:rPr lang="nl-NL" sz="1500" dirty="0">
                <a:solidFill>
                  <a:srgbClr val="FF0000"/>
                </a:solidFill>
              </a:rPr>
            </a:br>
            <a:endParaRPr lang="nl-NL" sz="1200" dirty="0"/>
          </a:p>
          <a:p>
            <a:endParaRPr lang="nl-NL" sz="1200"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11</a:t>
            </a:fld>
            <a:endParaRPr lang="nl-NL"/>
          </a:p>
        </p:txBody>
      </p:sp>
    </p:spTree>
    <p:extLst>
      <p:ext uri="{BB962C8B-B14F-4D97-AF65-F5344CB8AC3E}">
        <p14:creationId xmlns:p14="http://schemas.microsoft.com/office/powerpoint/2010/main" val="71357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3150" y="379483"/>
            <a:ext cx="6172200" cy="2488789"/>
          </a:xfrm>
        </p:spPr>
        <p:txBody>
          <a:bodyPr>
            <a:normAutofit/>
          </a:bodyPr>
          <a:lstStyle/>
          <a:p>
            <a:r>
              <a:rPr lang="nl-NL" sz="2400" dirty="0">
                <a:solidFill>
                  <a:schemeClr val="tx1"/>
                </a:solidFill>
              </a:rPr>
              <a:t>Parafraseren</a:t>
            </a:r>
            <a:br>
              <a:rPr lang="nl-NL" b="1" dirty="0">
                <a:solidFill>
                  <a:schemeClr val="tx1"/>
                </a:solidFill>
              </a:rPr>
            </a:br>
            <a:r>
              <a:rPr lang="nl-NL" dirty="0">
                <a:solidFill>
                  <a:schemeClr val="tx1"/>
                </a:solidFill>
              </a:rPr>
              <a:t> </a:t>
            </a:r>
            <a:r>
              <a:rPr lang="nl-NL" b="1" i="1" dirty="0">
                <a:solidFill>
                  <a:schemeClr val="tx1"/>
                </a:solidFill>
              </a:rPr>
              <a:t> </a:t>
            </a:r>
            <a:r>
              <a:rPr lang="nl-NL" sz="2325" dirty="0">
                <a:solidFill>
                  <a:schemeClr val="tx1"/>
                </a:solidFill>
              </a:rPr>
              <a:t>(in eigen woorden weergeven)</a:t>
            </a:r>
            <a:br>
              <a:rPr lang="nl-NL" sz="2325" dirty="0">
                <a:solidFill>
                  <a:schemeClr val="tx1"/>
                </a:solidFill>
              </a:rPr>
            </a:br>
            <a:endParaRPr lang="nl-NL" sz="2325" dirty="0">
              <a:solidFill>
                <a:schemeClr val="tx1"/>
              </a:solidFill>
            </a:endParaRPr>
          </a:p>
        </p:txBody>
      </p:sp>
      <p:sp>
        <p:nvSpPr>
          <p:cNvPr id="3" name="Tijdelijke aanduiding voor inhoud 2"/>
          <p:cNvSpPr>
            <a:spLocks noGrp="1"/>
          </p:cNvSpPr>
          <p:nvPr>
            <p:ph idx="1"/>
          </p:nvPr>
        </p:nvSpPr>
        <p:spPr>
          <a:xfrm>
            <a:off x="628650" y="1691148"/>
            <a:ext cx="7886700" cy="2941574"/>
          </a:xfrm>
        </p:spPr>
        <p:txBody>
          <a:bodyPr>
            <a:normAutofit fontScale="92500" lnSpcReduction="20000"/>
          </a:bodyPr>
          <a:lstStyle/>
          <a:p>
            <a:pPr marL="0" indent="0">
              <a:buNone/>
            </a:pPr>
            <a:endParaRPr lang="nl-NL" sz="1200" b="1" dirty="0"/>
          </a:p>
          <a:p>
            <a:pPr marL="0" indent="0">
              <a:buNone/>
            </a:pPr>
            <a:r>
              <a:rPr lang="nl-NL" sz="1200" b="1" dirty="0"/>
              <a:t> </a:t>
            </a:r>
          </a:p>
          <a:p>
            <a:pPr marL="0" indent="0">
              <a:buNone/>
            </a:pPr>
            <a:r>
              <a:rPr lang="nl-NL" sz="1700" b="1" dirty="0"/>
              <a:t>Nooit</a:t>
            </a:r>
            <a:r>
              <a:rPr lang="nl-NL" sz="1700" dirty="0"/>
              <a:t> tussen “aanhalingstekens”</a:t>
            </a:r>
          </a:p>
          <a:p>
            <a:pPr marL="0" indent="0">
              <a:buNone/>
            </a:pPr>
            <a:r>
              <a:rPr lang="nl-NL" sz="1700" dirty="0"/>
              <a:t> Tussen haakjes (Achternaam auteur(s), jaartal, [p. X])</a:t>
            </a:r>
          </a:p>
          <a:p>
            <a:pPr marL="0" indent="0">
              <a:buNone/>
            </a:pPr>
            <a:r>
              <a:rPr lang="nl-NL" sz="1700" dirty="0"/>
              <a:t> Paginanummer is niet verplicht </a:t>
            </a:r>
          </a:p>
          <a:p>
            <a:pPr marL="0" indent="0">
              <a:buNone/>
            </a:pPr>
            <a:r>
              <a:rPr lang="nl-NL" sz="1700" dirty="0"/>
              <a:t> </a:t>
            </a:r>
            <a:endParaRPr lang="nl-NL" sz="1200" dirty="0"/>
          </a:p>
          <a:p>
            <a:pPr marL="0" indent="0">
              <a:buNone/>
            </a:pPr>
            <a:r>
              <a:rPr lang="nl-NL" sz="1500" dirty="0"/>
              <a:t>Voorbeelden:</a:t>
            </a:r>
          </a:p>
          <a:p>
            <a:endParaRPr lang="nl-NL" sz="1500" dirty="0"/>
          </a:p>
          <a:p>
            <a:r>
              <a:rPr lang="nl-NL" sz="1500" dirty="0"/>
              <a:t>Voor het onderzoek wordt aangeraden eerst het probleem of de situatie te analyseren </a:t>
            </a:r>
            <a:r>
              <a:rPr lang="nl-NL" sz="1500" dirty="0">
                <a:solidFill>
                  <a:srgbClr val="FF0000"/>
                </a:solidFill>
              </a:rPr>
              <a:t>(</a:t>
            </a:r>
            <a:r>
              <a:rPr lang="nl-NL" sz="1500" dirty="0" err="1">
                <a:solidFill>
                  <a:srgbClr val="FF0000"/>
                </a:solidFill>
              </a:rPr>
              <a:t>Migchelbrink</a:t>
            </a:r>
            <a:r>
              <a:rPr lang="nl-NL" sz="1500" dirty="0">
                <a:solidFill>
                  <a:srgbClr val="FF0000"/>
                </a:solidFill>
              </a:rPr>
              <a:t>, 2006, p.68)</a:t>
            </a:r>
          </a:p>
          <a:p>
            <a:r>
              <a:rPr lang="nl-NL" sz="1500" dirty="0"/>
              <a:t>In praktijkgericht onderzoek voor zorg en welzijn wordt voor het onderzoek aangeraden om eerst het probleem te analyseren (</a:t>
            </a:r>
            <a:r>
              <a:rPr lang="nl-NL" sz="1500" dirty="0" err="1">
                <a:solidFill>
                  <a:srgbClr val="FF0000"/>
                </a:solidFill>
              </a:rPr>
              <a:t>Migchelbrink</a:t>
            </a:r>
            <a:r>
              <a:rPr lang="nl-NL" sz="1500" dirty="0">
                <a:solidFill>
                  <a:srgbClr val="FF0000"/>
                </a:solidFill>
              </a:rPr>
              <a:t>, 2006) </a:t>
            </a:r>
            <a:r>
              <a:rPr lang="nl-NL" sz="1500" dirty="0"/>
              <a:t>en daarna…  </a:t>
            </a:r>
          </a:p>
          <a:p>
            <a:endParaRPr lang="nl-NL" sz="1200"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12</a:t>
            </a:fld>
            <a:endParaRPr lang="nl-NL"/>
          </a:p>
        </p:txBody>
      </p:sp>
    </p:spTree>
    <p:extLst>
      <p:ext uri="{BB962C8B-B14F-4D97-AF65-F5344CB8AC3E}">
        <p14:creationId xmlns:p14="http://schemas.microsoft.com/office/powerpoint/2010/main" val="329948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632154" y="98324"/>
            <a:ext cx="5083277" cy="788662"/>
          </a:xfrm>
        </p:spPr>
        <p:txBody>
          <a:bodyPr>
            <a:noAutofit/>
          </a:bodyPr>
          <a:lstStyle/>
          <a:p>
            <a:r>
              <a:rPr lang="nl-NL" sz="2400" dirty="0"/>
              <a:t>           </a:t>
            </a:r>
            <a:br>
              <a:rPr lang="nl-NL" sz="2400" dirty="0"/>
            </a:br>
            <a:r>
              <a:rPr lang="nl-NL" sz="2400" dirty="0"/>
              <a:t>           3. Literatuurlijst</a:t>
            </a:r>
            <a:br>
              <a:rPr lang="nl-NL" sz="2400" cap="none" dirty="0"/>
            </a:br>
            <a:endParaRPr lang="nl-NL" sz="2400" cap="none" dirty="0"/>
          </a:p>
        </p:txBody>
      </p:sp>
      <p:sp>
        <p:nvSpPr>
          <p:cNvPr id="9" name="Tekstvak 2"/>
          <p:cNvSpPr txBox="1"/>
          <p:nvPr/>
        </p:nvSpPr>
        <p:spPr>
          <a:xfrm>
            <a:off x="1828393" y="1366193"/>
            <a:ext cx="5556797" cy="3277820"/>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Kenmerken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literatuurlijst</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err="1">
                <a:latin typeface="Arial" panose="020B0604020202020204" pitchFamily="34" charset="0"/>
                <a:cs typeface="Arial" panose="020B0604020202020204" pitchFamily="34" charset="0"/>
              </a:rPr>
              <a:t>Alle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bronnen</a:t>
            </a:r>
            <a:r>
              <a:rPr lang="en-US" dirty="0">
                <a:latin typeface="Arial" panose="020B0604020202020204" pitchFamily="34" charset="0"/>
                <a:cs typeface="Arial" panose="020B0604020202020204" pitchFamily="34" charset="0"/>
              </a:rPr>
              <a:t> die je in je rapport </a:t>
            </a:r>
            <a:r>
              <a:rPr lang="en-US" dirty="0" err="1">
                <a:latin typeface="Arial" panose="020B0604020202020204" pitchFamily="34" charset="0"/>
                <a:cs typeface="Arial" panose="020B0604020202020204" pitchFamily="34" charset="0"/>
              </a:rPr>
              <a:t>hebt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gebruikt</a:t>
            </a:r>
            <a:endParaRPr lang="en-US"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err="1">
                <a:latin typeface="Arial" panose="020B0604020202020204" pitchFamily="34" charset="0"/>
                <a:cs typeface="Arial" panose="020B0604020202020204" pitchFamily="34" charset="0"/>
              </a:rPr>
              <a:t>Aan</a:t>
            </a:r>
            <a:r>
              <a:rPr lang="en-US" dirty="0">
                <a:latin typeface="Arial" panose="020B0604020202020204" pitchFamily="34" charset="0"/>
                <a:cs typeface="Arial" panose="020B0604020202020204" pitchFamily="34" charset="0"/>
              </a:rPr>
              <a:t> het </a:t>
            </a:r>
            <a:r>
              <a:rPr lang="en-US" dirty="0" err="1">
                <a:latin typeface="Arial" panose="020B0604020202020204" pitchFamily="34" charset="0"/>
                <a:cs typeface="Arial" panose="020B0604020202020204" pitchFamily="34" charset="0"/>
              </a:rPr>
              <a:t>einde</a:t>
            </a:r>
            <a:r>
              <a:rPr lang="en-US" dirty="0">
                <a:latin typeface="Arial" panose="020B0604020202020204" pitchFamily="34" charset="0"/>
                <a:cs typeface="Arial" panose="020B0604020202020204" pitchFamily="34" charset="0"/>
              </a:rPr>
              <a:t> van je rapport</a:t>
            </a:r>
          </a:p>
          <a:p>
            <a:pPr marL="257175" indent="-257175">
              <a:buFont typeface="Arial" panose="020B0604020202020204" pitchFamily="34" charset="0"/>
              <a:buChar char="•"/>
            </a:pPr>
            <a:r>
              <a:rPr lang="en-US" dirty="0">
                <a:latin typeface="Arial" panose="020B0604020202020204" pitchFamily="34" charset="0"/>
                <a:cs typeface="Arial" panose="020B0604020202020204" pitchFamily="34" charset="0"/>
              </a:rPr>
              <a:t>Op </a:t>
            </a:r>
            <a:r>
              <a:rPr lang="en-US" dirty="0" err="1">
                <a:latin typeface="Arial" panose="020B0604020202020204" pitchFamily="34" charset="0"/>
                <a:cs typeface="Arial" panose="020B0604020202020204" pitchFamily="34" charset="0"/>
              </a:rPr>
              <a:t>alfabetische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volgorde</a:t>
            </a:r>
            <a:r>
              <a:rPr lang="en-US" dirty="0">
                <a:latin typeface="Arial" panose="020B0604020202020204" pitchFamily="34" charset="0"/>
                <a:cs typeface="Arial" panose="020B0604020202020204" pitchFamily="34" charset="0"/>
              </a:rPr>
              <a:t> van auteur</a:t>
            </a:r>
          </a:p>
          <a:p>
            <a:pPr marL="257175" indent="-257175">
              <a:buFont typeface="Arial" panose="020B0604020202020204" pitchFamily="34" charset="0"/>
              <a:buChar char="•"/>
            </a:pPr>
            <a:r>
              <a:rPr lang="en-US" dirty="0" err="1">
                <a:latin typeface="Arial" panose="020B0604020202020204" pitchFamily="34" charset="0"/>
                <a:cs typeface="Arial" panose="020B0604020202020204" pitchFamily="34" charset="0"/>
              </a:rPr>
              <a:t>Gebruik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geen</a:t>
            </a:r>
            <a:r>
              <a:rPr lang="en-US" dirty="0">
                <a:latin typeface="Arial" panose="020B0604020202020204" pitchFamily="34" charset="0"/>
                <a:cs typeface="Arial" panose="020B0604020202020204" pitchFamily="34" charset="0"/>
              </a:rPr>
              <a:t> – </a:t>
            </a:r>
          </a:p>
          <a:p>
            <a:pPr lvl="1"/>
            <a:r>
              <a:rPr lang="en-US" dirty="0">
                <a:latin typeface="Arial" panose="020B0604020202020204" pitchFamily="34" charset="0"/>
                <a:cs typeface="Arial" panose="020B0604020202020204" pitchFamily="34" charset="0"/>
                <a:sym typeface="Symbol" panose="05050102010706020507" pitchFamily="18" charset="2"/>
              </a:rPr>
              <a:t>		  </a:t>
            </a:r>
          </a:p>
          <a:p>
            <a:pPr lvl="1"/>
            <a:r>
              <a:rPr lang="en-US" dirty="0">
                <a:latin typeface="Arial" panose="020B0604020202020204" pitchFamily="34" charset="0"/>
                <a:cs typeface="Arial" panose="020B0604020202020204" pitchFamily="34" charset="0"/>
                <a:sym typeface="Symbol" panose="05050102010706020507" pitchFamily="18" charset="2"/>
              </a:rPr>
              <a:t>		  ■</a:t>
            </a:r>
          </a:p>
          <a:p>
            <a:pPr lvl="1"/>
            <a:r>
              <a:rPr lang="en-US" dirty="0">
                <a:latin typeface="Arial" panose="020B0604020202020204" pitchFamily="34" charset="0"/>
                <a:cs typeface="Arial" panose="020B0604020202020204" pitchFamily="34" charset="0"/>
                <a:sym typeface="Symbol" panose="05050102010706020507" pitchFamily="18" charset="2"/>
              </a:rPr>
              <a:t>                        </a:t>
            </a:r>
            <a:r>
              <a:rPr lang="en-US" dirty="0" err="1">
                <a:latin typeface="Arial" panose="020B0604020202020204" pitchFamily="34" charset="0"/>
                <a:cs typeface="Arial" panose="020B0604020202020204" pitchFamily="34" charset="0"/>
                <a:sym typeface="Symbol" panose="05050102010706020507" pitchFamily="18" charset="2"/>
              </a:rPr>
              <a:t>voor</a:t>
            </a:r>
            <a:r>
              <a:rPr lang="en-US" dirty="0">
                <a:latin typeface="Arial" panose="020B0604020202020204" pitchFamily="34" charset="0"/>
                <a:cs typeface="Arial" panose="020B0604020202020204" pitchFamily="34" charset="0"/>
                <a:sym typeface="Symbol" panose="05050102010706020507" pitchFamily="18" charset="2"/>
              </a:rPr>
              <a:t> de auteur</a:t>
            </a:r>
            <a:endParaRPr lang="en-US"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err="1">
                <a:latin typeface="Arial" panose="020B0604020202020204" pitchFamily="34" charset="0"/>
                <a:cs typeface="Arial" panose="020B0604020202020204" pitchFamily="34" charset="0"/>
              </a:rPr>
              <a:t>Tweede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volgende</a:t>
            </a:r>
            <a:r>
              <a:rPr lang="en-US" dirty="0">
                <a:latin typeface="Arial" panose="020B0604020202020204" pitchFamily="34" charset="0"/>
                <a:cs typeface="Arial" panose="020B0604020202020204" pitchFamily="34" charset="0"/>
              </a:rPr>
              <a:t> regel </a:t>
            </a:r>
            <a:r>
              <a:rPr lang="en-US" dirty="0" err="1">
                <a:latin typeface="Arial" panose="020B0604020202020204" pitchFamily="34" charset="0"/>
                <a:cs typeface="Arial" panose="020B0604020202020204" pitchFamily="34" charset="0"/>
              </a:rPr>
              <a:t>inspringen</a:t>
            </a:r>
            <a:r>
              <a:rPr lang="en-US" dirty="0">
                <a:latin typeface="Arial" panose="020B0604020202020204" pitchFamily="34" charset="0"/>
                <a:cs typeface="Arial" panose="020B0604020202020204" pitchFamily="34" charset="0"/>
              </a:rPr>
              <a:t> </a:t>
            </a:r>
          </a:p>
          <a:p>
            <a:endParaRPr lang="en-US" sz="1350" dirty="0"/>
          </a:p>
          <a:p>
            <a:endParaRPr lang="en-US" sz="1350"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13</a:t>
            </a:fld>
            <a:endParaRPr lang="nl-NL"/>
          </a:p>
        </p:txBody>
      </p:sp>
    </p:spTree>
    <p:custDataLst>
      <p:tags r:id="rId1"/>
    </p:custDataLst>
    <p:extLst>
      <p:ext uri="{BB962C8B-B14F-4D97-AF65-F5344CB8AC3E}">
        <p14:creationId xmlns:p14="http://schemas.microsoft.com/office/powerpoint/2010/main" val="126153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399070" y="0"/>
            <a:ext cx="4218039" cy="914400"/>
          </a:xfrm>
        </p:spPr>
        <p:txBody>
          <a:bodyPr>
            <a:noAutofit/>
          </a:bodyPr>
          <a:lstStyle/>
          <a:p>
            <a:br>
              <a:rPr lang="nl-NL" sz="2400" cap="none" dirty="0"/>
            </a:br>
            <a:br>
              <a:rPr lang="nl-NL" sz="2400" dirty="0"/>
            </a:br>
            <a:r>
              <a:rPr lang="nl-NL" sz="2400" dirty="0"/>
              <a:t>                                   		</a:t>
            </a:r>
            <a:r>
              <a:rPr lang="nl-NL" sz="2400" cap="none" dirty="0"/>
              <a:t>3. Literatuurlijst</a:t>
            </a:r>
            <a:br>
              <a:rPr lang="nl-NL" sz="2400" cap="none" dirty="0"/>
            </a:br>
            <a:endParaRPr lang="nl-NL" sz="2400" cap="none" dirty="0"/>
          </a:p>
        </p:txBody>
      </p:sp>
      <p:sp>
        <p:nvSpPr>
          <p:cNvPr id="8" name="Tekstvak 7"/>
          <p:cNvSpPr txBox="1"/>
          <p:nvPr/>
        </p:nvSpPr>
        <p:spPr>
          <a:xfrm>
            <a:off x="1943100" y="2220655"/>
            <a:ext cx="5572125" cy="1569660"/>
          </a:xfrm>
          <a:prstGeom prst="rect">
            <a:avLst/>
          </a:prstGeom>
          <a:noFill/>
        </p:spPr>
        <p:txBody>
          <a:bodyPr wrap="square" rtlCol="0">
            <a:spAutoFit/>
          </a:bodyPr>
          <a:lstStyle/>
          <a:p>
            <a:r>
              <a:rPr lang="nl-NL" sz="1600" dirty="0">
                <a:latin typeface="Arial" panose="020B0604020202020204" pitchFamily="34" charset="0"/>
                <a:cs typeface="Arial" panose="020B0604020202020204" pitchFamily="34" charset="0"/>
              </a:rPr>
              <a:t>Een volledige omschrijving bevat 4 elementen:</a:t>
            </a:r>
          </a:p>
          <a:p>
            <a:endParaRPr lang="nl-NL" sz="1600" dirty="0">
              <a:latin typeface="Arial" panose="020B0604020202020204" pitchFamily="34" charset="0"/>
              <a:cs typeface="Arial" panose="020B0604020202020204" pitchFamily="34" charset="0"/>
            </a:endParaRPr>
          </a:p>
          <a:p>
            <a:pPr marL="257175" indent="-257175">
              <a:buFont typeface="+mj-lt"/>
              <a:buAutoNum type="arabicPeriod"/>
            </a:pPr>
            <a:r>
              <a:rPr lang="nl-NL" sz="1600" dirty="0">
                <a:latin typeface="Arial" panose="020B0604020202020204" pitchFamily="34" charset="0"/>
                <a:cs typeface="Arial" panose="020B0604020202020204" pitchFamily="34" charset="0"/>
              </a:rPr>
              <a:t>Auteur</a:t>
            </a:r>
          </a:p>
          <a:p>
            <a:pPr marL="257175" indent="-257175">
              <a:buFont typeface="+mj-lt"/>
              <a:buAutoNum type="arabicPeriod"/>
            </a:pPr>
            <a:r>
              <a:rPr lang="nl-NL" sz="1600" dirty="0">
                <a:latin typeface="Arial" panose="020B0604020202020204" pitchFamily="34" charset="0"/>
                <a:cs typeface="Arial" panose="020B0604020202020204" pitchFamily="34" charset="0"/>
              </a:rPr>
              <a:t>Publicatiedatum</a:t>
            </a:r>
          </a:p>
          <a:p>
            <a:pPr marL="257175" indent="-257175">
              <a:buFont typeface="+mj-lt"/>
              <a:buAutoNum type="arabicPeriod"/>
            </a:pPr>
            <a:r>
              <a:rPr lang="nl-NL" sz="1600" dirty="0">
                <a:latin typeface="Arial" panose="020B0604020202020204" pitchFamily="34" charset="0"/>
                <a:cs typeface="Arial" panose="020B0604020202020204" pitchFamily="34" charset="0"/>
              </a:rPr>
              <a:t>Titel</a:t>
            </a:r>
          </a:p>
          <a:p>
            <a:pPr marL="257175" indent="-257175">
              <a:buFont typeface="+mj-lt"/>
              <a:buAutoNum type="arabicPeriod"/>
            </a:pPr>
            <a:r>
              <a:rPr lang="nl-NL" sz="1600" dirty="0">
                <a:latin typeface="Arial" panose="020B0604020202020204" pitchFamily="34" charset="0"/>
                <a:cs typeface="Arial" panose="020B0604020202020204" pitchFamily="34" charset="0"/>
              </a:rPr>
              <a:t>Publicatie-informatie/ locatie op internet</a:t>
            </a:r>
          </a:p>
        </p:txBody>
      </p:sp>
      <p:pic>
        <p:nvPicPr>
          <p:cNvPr id="4" name="Afbeelding 3"/>
          <p:cNvPicPr>
            <a:picLocks noChangeAspect="1"/>
          </p:cNvPicPr>
          <p:nvPr/>
        </p:nvPicPr>
        <p:blipFill>
          <a:blip r:embed="rId4"/>
          <a:stretch>
            <a:fillRect/>
          </a:stretch>
        </p:blipFill>
        <p:spPr>
          <a:xfrm>
            <a:off x="1814998" y="984598"/>
            <a:ext cx="5828328" cy="1026114"/>
          </a:xfrm>
          <a:prstGeom prst="rect">
            <a:avLst/>
          </a:prstGeom>
        </p:spPr>
      </p:pic>
    </p:spTree>
    <p:custDataLst>
      <p:tags r:id="rId1"/>
    </p:custDataLst>
    <p:extLst>
      <p:ext uri="{BB962C8B-B14F-4D97-AF65-F5344CB8AC3E}">
        <p14:creationId xmlns:p14="http://schemas.microsoft.com/office/powerpoint/2010/main" val="2294281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9574" y="70766"/>
            <a:ext cx="6145776" cy="857250"/>
          </a:xfrm>
        </p:spPr>
        <p:txBody>
          <a:bodyPr>
            <a:normAutofit/>
          </a:bodyPr>
          <a:lstStyle/>
          <a:p>
            <a:r>
              <a:rPr lang="nl-NL" sz="2400" dirty="0"/>
              <a:t>Voorbeelden bronnenlijst </a:t>
            </a:r>
          </a:p>
        </p:txBody>
      </p:sp>
      <p:sp>
        <p:nvSpPr>
          <p:cNvPr id="5" name="Rechthoek 4"/>
          <p:cNvSpPr/>
          <p:nvPr/>
        </p:nvSpPr>
        <p:spPr>
          <a:xfrm>
            <a:off x="1446218" y="2029552"/>
            <a:ext cx="6048672" cy="715581"/>
          </a:xfrm>
          <a:prstGeom prst="rect">
            <a:avLst/>
          </a:prstGeom>
        </p:spPr>
        <p:txBody>
          <a:bodyPr wrap="square">
            <a:spAutoFit/>
          </a:bodyPr>
          <a:lstStyle/>
          <a:p>
            <a:r>
              <a:rPr lang="nl-NL" sz="1350" b="1" i="1" dirty="0">
                <a:latin typeface="Arial" panose="020B0604020202020204" pitchFamily="34" charset="0"/>
                <a:cs typeface="Arial" panose="020B0604020202020204" pitchFamily="34" charset="0"/>
              </a:rPr>
              <a:t>Boek</a:t>
            </a:r>
            <a:br>
              <a:rPr lang="nl-NL" sz="1350" i="1" dirty="0">
                <a:latin typeface="Arial" panose="020B0604020202020204" pitchFamily="34" charset="0"/>
                <a:cs typeface="Arial" panose="020B0604020202020204" pitchFamily="34" charset="0"/>
              </a:rPr>
            </a:br>
            <a:r>
              <a:rPr lang="nl-NL" sz="1350" dirty="0">
                <a:latin typeface="Arial" panose="020B0604020202020204" pitchFamily="34" charset="0"/>
                <a:cs typeface="Arial" panose="020B0604020202020204" pitchFamily="34" charset="0"/>
              </a:rPr>
              <a:t>Auteur, A. (jaar van uitgave). </a:t>
            </a:r>
            <a:r>
              <a:rPr lang="nl-NL" sz="1350" i="1" dirty="0">
                <a:latin typeface="Arial" panose="020B0604020202020204" pitchFamily="34" charset="0"/>
                <a:cs typeface="Arial" panose="020B0604020202020204" pitchFamily="34" charset="0"/>
              </a:rPr>
              <a:t>Titel van het boek</a:t>
            </a:r>
            <a:r>
              <a:rPr lang="nl-NL" sz="1350">
                <a:latin typeface="Arial" panose="020B0604020202020204" pitchFamily="34" charset="0"/>
                <a:cs typeface="Arial" panose="020B0604020202020204" pitchFamily="34" charset="0"/>
              </a:rPr>
              <a:t>. Uitgeverij</a:t>
            </a:r>
            <a:r>
              <a:rPr lang="nl-NL" sz="1350" dirty="0">
                <a:latin typeface="Arial" panose="020B0604020202020204" pitchFamily="34" charset="0"/>
                <a:cs typeface="Arial" panose="020B0604020202020204" pitchFamily="34" charset="0"/>
              </a:rPr>
              <a:t>.</a:t>
            </a:r>
          </a:p>
          <a:p>
            <a:r>
              <a:rPr lang="nl-NL" sz="1350" dirty="0"/>
              <a:t> </a:t>
            </a:r>
          </a:p>
        </p:txBody>
      </p:sp>
      <p:sp>
        <p:nvSpPr>
          <p:cNvPr id="6" name="Rechthoek 5"/>
          <p:cNvSpPr/>
          <p:nvPr/>
        </p:nvSpPr>
        <p:spPr>
          <a:xfrm>
            <a:off x="1413536" y="2911265"/>
            <a:ext cx="6285405" cy="923330"/>
          </a:xfrm>
          <a:prstGeom prst="rect">
            <a:avLst/>
          </a:prstGeom>
        </p:spPr>
        <p:txBody>
          <a:bodyPr wrap="square">
            <a:spAutoFit/>
          </a:bodyPr>
          <a:lstStyle/>
          <a:p>
            <a:r>
              <a:rPr lang="nl-NL" sz="1350" b="1" i="1" dirty="0">
                <a:latin typeface="Arial" panose="020B0604020202020204" pitchFamily="34" charset="0"/>
                <a:cs typeface="Arial" panose="020B0604020202020204" pitchFamily="34" charset="0"/>
              </a:rPr>
              <a:t>Tijdschriftartikel</a:t>
            </a:r>
            <a:br>
              <a:rPr lang="nl-NL" sz="1350" i="1" dirty="0">
                <a:latin typeface="Arial" panose="020B0604020202020204" pitchFamily="34" charset="0"/>
                <a:cs typeface="Arial" panose="020B0604020202020204" pitchFamily="34" charset="0"/>
              </a:rPr>
            </a:br>
            <a:r>
              <a:rPr lang="nl-NL" sz="1350" dirty="0">
                <a:latin typeface="Arial" panose="020B0604020202020204" pitchFamily="34" charset="0"/>
                <a:cs typeface="Arial" panose="020B0604020202020204" pitchFamily="34" charset="0"/>
              </a:rPr>
              <a:t>Auteur, A. (jaar van uitgave). Titel van het artikel. </a:t>
            </a:r>
            <a:r>
              <a:rPr lang="nl-NL" sz="1350" i="1" dirty="0">
                <a:latin typeface="Arial" panose="020B0604020202020204" pitchFamily="34" charset="0"/>
                <a:cs typeface="Arial" panose="020B0604020202020204" pitchFamily="34" charset="0"/>
              </a:rPr>
              <a:t>Naam tijdschrift, </a:t>
            </a:r>
            <a:r>
              <a:rPr lang="nl-NL" sz="1350" dirty="0">
                <a:latin typeface="Arial" panose="020B0604020202020204" pitchFamily="34" charset="0"/>
                <a:cs typeface="Arial" panose="020B0604020202020204" pitchFamily="34" charset="0"/>
              </a:rPr>
              <a:t>jaargang  	(nummer), xx-xx.</a:t>
            </a:r>
            <a:br>
              <a:rPr lang="nl-NL" sz="1350" dirty="0">
                <a:latin typeface="Arial" panose="020B0604020202020204" pitchFamily="34" charset="0"/>
                <a:cs typeface="Arial" panose="020B0604020202020204" pitchFamily="34" charset="0"/>
              </a:rPr>
            </a:br>
            <a:endParaRPr lang="nl-NL" sz="1350" dirty="0">
              <a:latin typeface="Arial" panose="020B0604020202020204" pitchFamily="34" charset="0"/>
              <a:cs typeface="Arial" panose="020B0604020202020204" pitchFamily="34" charset="0"/>
            </a:endParaRPr>
          </a:p>
        </p:txBody>
      </p:sp>
      <p:sp>
        <p:nvSpPr>
          <p:cNvPr id="7" name="Rechthoek 6"/>
          <p:cNvSpPr/>
          <p:nvPr/>
        </p:nvSpPr>
        <p:spPr>
          <a:xfrm>
            <a:off x="1439033" y="4000727"/>
            <a:ext cx="6210690" cy="715581"/>
          </a:xfrm>
          <a:prstGeom prst="rect">
            <a:avLst/>
          </a:prstGeom>
        </p:spPr>
        <p:txBody>
          <a:bodyPr wrap="square">
            <a:spAutoFit/>
          </a:bodyPr>
          <a:lstStyle/>
          <a:p>
            <a:r>
              <a:rPr lang="nl-NL" sz="1350" b="1" i="1" dirty="0">
                <a:latin typeface="Arial" panose="020B0604020202020204" pitchFamily="34" charset="0"/>
                <a:cs typeface="Arial" panose="020B0604020202020204" pitchFamily="34" charset="0"/>
              </a:rPr>
              <a:t>Internetbronnen (websites, weblogs, sociale media, databanken)</a:t>
            </a:r>
            <a:br>
              <a:rPr lang="nl-NL" sz="1350" i="1" dirty="0">
                <a:latin typeface="Arial" panose="020B0604020202020204" pitchFamily="34" charset="0"/>
                <a:cs typeface="Arial" panose="020B0604020202020204" pitchFamily="34" charset="0"/>
              </a:rPr>
            </a:br>
            <a:r>
              <a:rPr lang="nl-NL" sz="1350" dirty="0">
                <a:latin typeface="Arial" panose="020B0604020202020204" pitchFamily="34" charset="0"/>
                <a:cs typeface="Arial" panose="020B0604020202020204" pitchFamily="34" charset="0"/>
              </a:rPr>
              <a:t>Auteur, A. (jaar van uitgave).</a:t>
            </a:r>
            <a:r>
              <a:rPr lang="nl-NL" sz="1350" i="1" dirty="0">
                <a:latin typeface="Arial" panose="020B0604020202020204" pitchFamily="34" charset="0"/>
                <a:cs typeface="Arial" panose="020B0604020202020204" pitchFamily="34" charset="0"/>
              </a:rPr>
              <a:t>Titel van het document</a:t>
            </a:r>
            <a:r>
              <a:rPr lang="nl-NL" sz="1350" dirty="0">
                <a:latin typeface="Arial" panose="020B0604020202020204" pitchFamily="34" charset="0"/>
                <a:cs typeface="Arial" panose="020B0604020202020204" pitchFamily="34" charset="0"/>
              </a:rPr>
              <a:t>. Titel van de website. 	Geraadpleegd op dag maand jaar, van http://url</a:t>
            </a:r>
          </a:p>
        </p:txBody>
      </p:sp>
      <p:sp>
        <p:nvSpPr>
          <p:cNvPr id="3" name="Tijdelijke aanduiding voor dianummer 2"/>
          <p:cNvSpPr>
            <a:spLocks noGrp="1"/>
          </p:cNvSpPr>
          <p:nvPr>
            <p:ph type="sldNum" sz="quarter" idx="12"/>
          </p:nvPr>
        </p:nvSpPr>
        <p:spPr/>
        <p:txBody>
          <a:bodyPr/>
          <a:lstStyle/>
          <a:p>
            <a:fld id="{C6149A4C-FF88-4BD5-9F00-E822CED6800F}" type="slidenum">
              <a:rPr lang="nl-NL" smtClean="0"/>
              <a:t>15</a:t>
            </a:fld>
            <a:endParaRPr lang="nl-NL"/>
          </a:p>
        </p:txBody>
      </p:sp>
      <p:pic>
        <p:nvPicPr>
          <p:cNvPr id="8" name="Afbeelding 7"/>
          <p:cNvPicPr>
            <a:picLocks noChangeAspect="1"/>
          </p:cNvPicPr>
          <p:nvPr/>
        </p:nvPicPr>
        <p:blipFill>
          <a:blip r:embed="rId3"/>
          <a:stretch>
            <a:fillRect/>
          </a:stretch>
        </p:blipFill>
        <p:spPr>
          <a:xfrm>
            <a:off x="1666562" y="1003438"/>
            <a:ext cx="5828328" cy="1026114"/>
          </a:xfrm>
          <a:prstGeom prst="rect">
            <a:avLst/>
          </a:prstGeom>
        </p:spPr>
      </p:pic>
    </p:spTree>
    <p:extLst>
      <p:ext uri="{BB962C8B-B14F-4D97-AF65-F5344CB8AC3E}">
        <p14:creationId xmlns:p14="http://schemas.microsoft.com/office/powerpoint/2010/main" val="56421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515909" y="0"/>
            <a:ext cx="5934051" cy="971693"/>
          </a:xfrm>
        </p:spPr>
        <p:txBody>
          <a:bodyPr>
            <a:noAutofit/>
          </a:bodyPr>
          <a:lstStyle/>
          <a:p>
            <a:br>
              <a:rPr lang="nl-NL" sz="2400" dirty="0"/>
            </a:br>
            <a:r>
              <a:rPr lang="nl-NL" sz="2400" dirty="0"/>
              <a:t>       Quiz</a:t>
            </a:r>
            <a:br>
              <a:rPr lang="nl-NL" sz="2800" dirty="0"/>
            </a:br>
            <a:endParaRPr lang="nl-NL" sz="2800" dirty="0"/>
          </a:p>
        </p:txBody>
      </p:sp>
      <p:sp>
        <p:nvSpPr>
          <p:cNvPr id="12" name="Rectangle 4"/>
          <p:cNvSpPr/>
          <p:nvPr/>
        </p:nvSpPr>
        <p:spPr>
          <a:xfrm>
            <a:off x="2470034" y="1248697"/>
            <a:ext cx="3979926"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Is </a:t>
            </a:r>
            <a:r>
              <a:rPr lang="en-US" sz="1400" b="1" dirty="0" err="1">
                <a:latin typeface="Arial" panose="020B0604020202020204" pitchFamily="34" charset="0"/>
                <a:cs typeface="Arial" panose="020B0604020202020204" pitchFamily="34" charset="0"/>
              </a:rPr>
              <a:t>deze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literatuurlijst</a:t>
            </a:r>
            <a:r>
              <a:rPr lang="en-US" sz="1400" b="1" dirty="0">
                <a:latin typeface="Arial" panose="020B0604020202020204" pitchFamily="34" charset="0"/>
                <a:cs typeface="Arial" panose="020B0604020202020204" pitchFamily="34" charset="0"/>
              </a:rPr>
              <a:t> correct?</a:t>
            </a:r>
          </a:p>
        </p:txBody>
      </p:sp>
      <p:sp>
        <p:nvSpPr>
          <p:cNvPr id="9" name="Tekstvak 1"/>
          <p:cNvSpPr txBox="1"/>
          <p:nvPr/>
        </p:nvSpPr>
        <p:spPr>
          <a:xfrm>
            <a:off x="2281084" y="1946788"/>
            <a:ext cx="4798142" cy="2031325"/>
          </a:xfrm>
          <a:prstGeom prst="rect">
            <a:avLst/>
          </a:prstGeom>
          <a:noFill/>
          <a:ln>
            <a:solidFill>
              <a:schemeClr val="accent4"/>
            </a:solidFill>
          </a:ln>
        </p:spPr>
        <p:txBody>
          <a:bodyPr wrap="square" rtlCol="0">
            <a:spAutoFit/>
          </a:bodyPr>
          <a:lstStyle/>
          <a:p>
            <a:r>
              <a:rPr lang="nl-NL" sz="1050" b="1" dirty="0">
                <a:latin typeface="Arial" panose="020B0604020202020204" pitchFamily="34" charset="0"/>
                <a:cs typeface="Arial" panose="020B0604020202020204" pitchFamily="34" charset="0"/>
              </a:rPr>
              <a:t>Literatuurlijst</a:t>
            </a:r>
          </a:p>
          <a:p>
            <a:r>
              <a:rPr lang="nl-NL" sz="1050" b="1" dirty="0">
                <a:latin typeface="Arial" panose="020B0604020202020204" pitchFamily="34" charset="0"/>
                <a:cs typeface="Arial" panose="020B0604020202020204" pitchFamily="34" charset="0"/>
              </a:rPr>
              <a:t> </a:t>
            </a:r>
          </a:p>
          <a:p>
            <a:r>
              <a:rPr lang="nl-NL" sz="1050" b="1" dirty="0">
                <a:latin typeface="Arial" panose="020B0604020202020204" pitchFamily="34" charset="0"/>
                <a:cs typeface="Arial" panose="020B0604020202020204" pitchFamily="34" charset="0"/>
              </a:rPr>
              <a:t>Boeken</a:t>
            </a:r>
          </a:p>
          <a:p>
            <a:r>
              <a:rPr lang="nl-NL" sz="1050" dirty="0" err="1">
                <a:latin typeface="Arial" panose="020B0604020202020204" pitchFamily="34" charset="0"/>
                <a:cs typeface="Arial" panose="020B0604020202020204" pitchFamily="34" charset="0"/>
              </a:rPr>
              <a:t>Chaney</a:t>
            </a:r>
            <a:r>
              <a:rPr lang="nl-NL" sz="1050" dirty="0">
                <a:latin typeface="Arial" panose="020B0604020202020204" pitchFamily="34" charset="0"/>
                <a:cs typeface="Arial" panose="020B0604020202020204" pitchFamily="34" charset="0"/>
              </a:rPr>
              <a:t>, L. H., &amp; Martin, J. S. (2014). </a:t>
            </a:r>
            <a:r>
              <a:rPr lang="nl-NL" sz="1050" i="1" dirty="0" err="1">
                <a:latin typeface="Arial" panose="020B0604020202020204" pitchFamily="34" charset="0"/>
                <a:cs typeface="Arial" panose="020B0604020202020204" pitchFamily="34" charset="0"/>
              </a:rPr>
              <a:t>Intercultural</a:t>
            </a:r>
            <a:r>
              <a:rPr lang="nl-NL" sz="1050" i="1" dirty="0">
                <a:latin typeface="Arial" panose="020B0604020202020204" pitchFamily="34" charset="0"/>
                <a:cs typeface="Arial" panose="020B0604020202020204" pitchFamily="34" charset="0"/>
              </a:rPr>
              <a:t> business </a:t>
            </a:r>
          </a:p>
          <a:p>
            <a:r>
              <a:rPr lang="nl-NL" sz="1050" i="1" dirty="0">
                <a:latin typeface="Arial" panose="020B0604020202020204" pitchFamily="34" charset="0"/>
                <a:cs typeface="Arial" panose="020B0604020202020204" pitchFamily="34" charset="0"/>
              </a:rPr>
              <a:t>    </a:t>
            </a:r>
            <a:r>
              <a:rPr lang="nl-NL" sz="1050" i="1" dirty="0" err="1">
                <a:latin typeface="Arial" panose="020B0604020202020204" pitchFamily="34" charset="0"/>
                <a:cs typeface="Arial" panose="020B0604020202020204" pitchFamily="34" charset="0"/>
              </a:rPr>
              <a:t>communication</a:t>
            </a:r>
            <a:r>
              <a:rPr lang="nl-NL" sz="1050" i="1" dirty="0">
                <a:latin typeface="Arial" panose="020B0604020202020204" pitchFamily="34" charset="0"/>
                <a:cs typeface="Arial" panose="020B0604020202020204" pitchFamily="34" charset="0"/>
              </a:rPr>
              <a:t>. </a:t>
            </a:r>
            <a:r>
              <a:rPr lang="nl-NL" sz="1050" dirty="0" err="1">
                <a:latin typeface="Arial" panose="020B0604020202020204" pitchFamily="34" charset="0"/>
                <a:cs typeface="Arial" panose="020B0604020202020204" pitchFamily="34" charset="0"/>
              </a:rPr>
              <a:t>Upper</a:t>
            </a:r>
            <a:r>
              <a:rPr lang="nl-NL" sz="1050" dirty="0">
                <a:latin typeface="Arial" panose="020B0604020202020204" pitchFamily="34" charset="0"/>
                <a:cs typeface="Arial" panose="020B0604020202020204" pitchFamily="34" charset="0"/>
              </a:rPr>
              <a:t> </a:t>
            </a:r>
            <a:r>
              <a:rPr lang="nl-NL" sz="1050" dirty="0" err="1">
                <a:latin typeface="Arial" panose="020B0604020202020204" pitchFamily="34" charset="0"/>
                <a:cs typeface="Arial" panose="020B0604020202020204" pitchFamily="34" charset="0"/>
              </a:rPr>
              <a:t>Saddle</a:t>
            </a:r>
            <a:r>
              <a:rPr lang="nl-NL" sz="1050" dirty="0">
                <a:latin typeface="Arial" panose="020B0604020202020204" pitchFamily="34" charset="0"/>
                <a:cs typeface="Arial" panose="020B0604020202020204" pitchFamily="34" charset="0"/>
              </a:rPr>
              <a:t> River: Pearson.</a:t>
            </a:r>
          </a:p>
          <a:p>
            <a:r>
              <a:rPr lang="nl-NL" sz="1050" dirty="0">
                <a:latin typeface="Arial" panose="020B0604020202020204" pitchFamily="34" charset="0"/>
                <a:cs typeface="Arial" panose="020B0604020202020204" pitchFamily="34" charset="0"/>
              </a:rPr>
              <a:t>Jones, L., &amp; Alexander, R. (2008). </a:t>
            </a:r>
            <a:r>
              <a:rPr lang="nl-NL" sz="1050" i="1" dirty="0">
                <a:latin typeface="Arial" panose="020B0604020202020204" pitchFamily="34" charset="0"/>
                <a:cs typeface="Arial" panose="020B0604020202020204" pitchFamily="34" charset="0"/>
              </a:rPr>
              <a:t>New International business </a:t>
            </a:r>
          </a:p>
          <a:p>
            <a:r>
              <a:rPr lang="nl-NL" sz="1050" i="1" dirty="0">
                <a:latin typeface="Arial" panose="020B0604020202020204" pitchFamily="34" charset="0"/>
                <a:cs typeface="Arial" panose="020B0604020202020204" pitchFamily="34" charset="0"/>
              </a:rPr>
              <a:t>    English</a:t>
            </a:r>
            <a:r>
              <a:rPr lang="nl-NL" sz="1050" dirty="0">
                <a:latin typeface="Arial" panose="020B0604020202020204" pitchFamily="34" charset="0"/>
                <a:cs typeface="Arial" panose="020B0604020202020204" pitchFamily="34" charset="0"/>
              </a:rPr>
              <a:t>. Cambridge University Press.</a:t>
            </a:r>
          </a:p>
          <a:p>
            <a:r>
              <a:rPr lang="nl-NL" sz="1050" dirty="0">
                <a:latin typeface="Arial" panose="020B0604020202020204" pitchFamily="34" charset="0"/>
                <a:cs typeface="Arial" panose="020B0604020202020204" pitchFamily="34" charset="0"/>
              </a:rPr>
              <a:t> </a:t>
            </a:r>
          </a:p>
          <a:p>
            <a:r>
              <a:rPr lang="nl-NL" sz="1050" b="1" dirty="0">
                <a:latin typeface="Arial" panose="020B0604020202020204" pitchFamily="34" charset="0"/>
                <a:cs typeface="Arial" panose="020B0604020202020204" pitchFamily="34" charset="0"/>
              </a:rPr>
              <a:t>Websites</a:t>
            </a:r>
          </a:p>
          <a:p>
            <a:r>
              <a:rPr lang="nl-NL" sz="1050" dirty="0">
                <a:latin typeface="Arial" panose="020B0604020202020204" pitchFamily="34" charset="0"/>
                <a:cs typeface="Arial" panose="020B0604020202020204" pitchFamily="34" charset="0"/>
              </a:rPr>
              <a:t>Office </a:t>
            </a:r>
            <a:r>
              <a:rPr lang="nl-NL" sz="1050" dirty="0" err="1">
                <a:latin typeface="Arial" panose="020B0604020202020204" pitchFamily="34" charset="0"/>
                <a:cs typeface="Arial" panose="020B0604020202020204" pitchFamily="34" charset="0"/>
              </a:rPr>
              <a:t>for</a:t>
            </a:r>
            <a:r>
              <a:rPr lang="nl-NL" sz="1050" dirty="0">
                <a:latin typeface="Arial" panose="020B0604020202020204" pitchFamily="34" charset="0"/>
                <a:cs typeface="Arial" panose="020B0604020202020204" pitchFamily="34" charset="0"/>
              </a:rPr>
              <a:t> National </a:t>
            </a:r>
            <a:r>
              <a:rPr lang="nl-NL" sz="1050" dirty="0" err="1">
                <a:latin typeface="Arial" panose="020B0604020202020204" pitchFamily="34" charset="0"/>
                <a:cs typeface="Arial" panose="020B0604020202020204" pitchFamily="34" charset="0"/>
              </a:rPr>
              <a:t>Statistics</a:t>
            </a:r>
            <a:r>
              <a:rPr lang="nl-NL" sz="1050" dirty="0">
                <a:latin typeface="Arial" panose="020B0604020202020204" pitchFamily="34" charset="0"/>
                <a:cs typeface="Arial" panose="020B0604020202020204" pitchFamily="34" charset="0"/>
              </a:rPr>
              <a:t>. (2015). </a:t>
            </a:r>
            <a:r>
              <a:rPr lang="nl-NL" sz="1050" i="1" dirty="0">
                <a:latin typeface="Arial" panose="020B0604020202020204" pitchFamily="34" charset="0"/>
                <a:cs typeface="Arial" panose="020B0604020202020204" pitchFamily="34" charset="0"/>
              </a:rPr>
              <a:t>Internet users</a:t>
            </a:r>
            <a:r>
              <a:rPr lang="nl-NL" sz="1050" dirty="0">
                <a:latin typeface="Arial" panose="020B0604020202020204" pitchFamily="34" charset="0"/>
                <a:cs typeface="Arial" panose="020B0604020202020204" pitchFamily="34" charset="0"/>
              </a:rPr>
              <a:t>. </a:t>
            </a:r>
          </a:p>
          <a:p>
            <a:r>
              <a:rPr lang="nl-NL" sz="1050" dirty="0">
                <a:latin typeface="Arial" panose="020B0604020202020204" pitchFamily="34" charset="0"/>
                <a:cs typeface="Arial" panose="020B0604020202020204" pitchFamily="34" charset="0"/>
              </a:rPr>
              <a:t>    Geraadpleegd op 8 januari 2017, van </a:t>
            </a:r>
          </a:p>
          <a:p>
            <a:r>
              <a:rPr lang="nl-NL" sz="1050" dirty="0">
                <a:latin typeface="Arial" panose="020B0604020202020204" pitchFamily="34" charset="0"/>
                <a:cs typeface="Arial" panose="020B0604020202020204" pitchFamily="34" charset="0"/>
              </a:rPr>
              <a:t>    </a:t>
            </a:r>
            <a:r>
              <a:rPr lang="nl-NL" sz="1050" u="sng" dirty="0">
                <a:latin typeface="Arial" panose="020B0604020202020204" pitchFamily="34" charset="0"/>
                <a:cs typeface="Arial" panose="020B0604020202020204" pitchFamily="34" charset="0"/>
              </a:rPr>
              <a:t>http://www.ons.gov.uk/ons/178-404497.pdf </a:t>
            </a:r>
            <a:endParaRPr lang="en-US" sz="1050" u="sng"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0188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153264" y="483891"/>
            <a:ext cx="4316361" cy="45719"/>
          </a:xfrm>
        </p:spPr>
        <p:txBody>
          <a:bodyPr>
            <a:normAutofit fontScale="90000"/>
          </a:bodyPr>
          <a:lstStyle/>
          <a:p>
            <a:br>
              <a:rPr lang="nl-NL" cap="none" dirty="0"/>
            </a:br>
            <a:r>
              <a:rPr lang="nl-NL" sz="2700" dirty="0"/>
              <a:t>Quiz</a:t>
            </a:r>
            <a:endParaRPr lang="nl-NL" sz="2700" cap="none" dirty="0"/>
          </a:p>
        </p:txBody>
      </p:sp>
      <p:sp>
        <p:nvSpPr>
          <p:cNvPr id="12" name="Rectangle 4"/>
          <p:cNvSpPr/>
          <p:nvPr/>
        </p:nvSpPr>
        <p:spPr>
          <a:xfrm>
            <a:off x="2607470" y="1032387"/>
            <a:ext cx="3557355" cy="307777"/>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Is </a:t>
            </a:r>
            <a:r>
              <a:rPr lang="en-US" sz="1400" b="1" dirty="0" err="1">
                <a:latin typeface="Arial" panose="020B0604020202020204" pitchFamily="34" charset="0"/>
                <a:cs typeface="Arial" panose="020B0604020202020204" pitchFamily="34" charset="0"/>
              </a:rPr>
              <a:t>deze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literatuurlijst</a:t>
            </a:r>
            <a:r>
              <a:rPr lang="en-US" sz="1400" b="1" dirty="0">
                <a:latin typeface="Arial" panose="020B0604020202020204" pitchFamily="34" charset="0"/>
                <a:cs typeface="Arial" panose="020B0604020202020204" pitchFamily="34" charset="0"/>
              </a:rPr>
              <a:t> correct?</a:t>
            </a:r>
          </a:p>
        </p:txBody>
      </p:sp>
      <p:sp>
        <p:nvSpPr>
          <p:cNvPr id="9" name="Tekstvak 1"/>
          <p:cNvSpPr txBox="1"/>
          <p:nvPr/>
        </p:nvSpPr>
        <p:spPr>
          <a:xfrm>
            <a:off x="2607470" y="2326814"/>
            <a:ext cx="4167598" cy="1546577"/>
          </a:xfrm>
          <a:prstGeom prst="rect">
            <a:avLst/>
          </a:prstGeom>
          <a:noFill/>
          <a:ln>
            <a:solidFill>
              <a:schemeClr val="accent4"/>
            </a:solidFill>
          </a:ln>
        </p:spPr>
        <p:txBody>
          <a:bodyPr wrap="square" rtlCol="0">
            <a:spAutoFit/>
          </a:bodyPr>
          <a:lstStyle/>
          <a:p>
            <a:r>
              <a:rPr lang="nl-NL" sz="1050" b="1" dirty="0">
                <a:latin typeface="Arial" panose="020B0604020202020204" pitchFamily="34" charset="0"/>
                <a:cs typeface="Arial" panose="020B0604020202020204" pitchFamily="34" charset="0"/>
              </a:rPr>
              <a:t>Literatuurlijst</a:t>
            </a:r>
          </a:p>
          <a:p>
            <a:r>
              <a:rPr lang="nl-NL" sz="1050" b="1" dirty="0">
                <a:latin typeface="Arial" panose="020B0604020202020204" pitchFamily="34" charset="0"/>
                <a:cs typeface="Arial" panose="020B0604020202020204" pitchFamily="34" charset="0"/>
              </a:rPr>
              <a:t> </a:t>
            </a:r>
          </a:p>
          <a:p>
            <a:pPr marL="160735" indent="-160735">
              <a:buFont typeface="Arial" panose="020B0604020202020204" pitchFamily="34" charset="0"/>
              <a:buChar char="•"/>
            </a:pPr>
            <a:r>
              <a:rPr lang="nl-NL" sz="1050" dirty="0" err="1">
                <a:latin typeface="Arial" panose="020B0604020202020204" pitchFamily="34" charset="0"/>
                <a:cs typeface="Arial" panose="020B0604020202020204" pitchFamily="34" charset="0"/>
              </a:rPr>
              <a:t>Chaney</a:t>
            </a:r>
            <a:r>
              <a:rPr lang="nl-NL" sz="1050" dirty="0">
                <a:latin typeface="Arial" panose="020B0604020202020204" pitchFamily="34" charset="0"/>
                <a:cs typeface="Arial" panose="020B0604020202020204" pitchFamily="34" charset="0"/>
              </a:rPr>
              <a:t>, L. H., &amp; Martin, J. S. (2014). </a:t>
            </a:r>
            <a:r>
              <a:rPr lang="nl-NL" sz="1050" i="1" dirty="0" err="1">
                <a:latin typeface="Arial" panose="020B0604020202020204" pitchFamily="34" charset="0"/>
                <a:cs typeface="Arial" panose="020B0604020202020204" pitchFamily="34" charset="0"/>
              </a:rPr>
              <a:t>Intercultural</a:t>
            </a:r>
            <a:r>
              <a:rPr lang="nl-NL" sz="1050" i="1" dirty="0">
                <a:latin typeface="Arial" panose="020B0604020202020204" pitchFamily="34" charset="0"/>
                <a:cs typeface="Arial" panose="020B0604020202020204" pitchFamily="34" charset="0"/>
              </a:rPr>
              <a:t> business </a:t>
            </a:r>
          </a:p>
          <a:p>
            <a:r>
              <a:rPr lang="nl-NL" sz="1050" i="1" dirty="0">
                <a:latin typeface="Arial" panose="020B0604020202020204" pitchFamily="34" charset="0"/>
                <a:cs typeface="Arial" panose="020B0604020202020204" pitchFamily="34" charset="0"/>
              </a:rPr>
              <a:t>    </a:t>
            </a:r>
            <a:r>
              <a:rPr lang="nl-NL" sz="1050" i="1" dirty="0" err="1">
                <a:latin typeface="Arial" panose="020B0604020202020204" pitchFamily="34" charset="0"/>
                <a:cs typeface="Arial" panose="020B0604020202020204" pitchFamily="34" charset="0"/>
              </a:rPr>
              <a:t>communication</a:t>
            </a:r>
            <a:r>
              <a:rPr lang="nl-NL" sz="1050" i="1" dirty="0">
                <a:latin typeface="Arial" panose="020B0604020202020204" pitchFamily="34" charset="0"/>
                <a:cs typeface="Arial" panose="020B0604020202020204" pitchFamily="34" charset="0"/>
              </a:rPr>
              <a:t>. </a:t>
            </a:r>
            <a:r>
              <a:rPr lang="nl-NL" sz="1050" dirty="0">
                <a:latin typeface="Arial" panose="020B0604020202020204" pitchFamily="34" charset="0"/>
                <a:cs typeface="Arial" panose="020B0604020202020204" pitchFamily="34" charset="0"/>
              </a:rPr>
              <a:t>Pearson.</a:t>
            </a:r>
          </a:p>
          <a:p>
            <a:pPr marL="160735" indent="-160735">
              <a:buFont typeface="Arial" panose="020B0604020202020204" pitchFamily="34" charset="0"/>
              <a:buChar char="•"/>
            </a:pPr>
            <a:r>
              <a:rPr lang="nl-NL" sz="1050" dirty="0">
                <a:latin typeface="Arial" panose="020B0604020202020204" pitchFamily="34" charset="0"/>
                <a:cs typeface="Arial" panose="020B0604020202020204" pitchFamily="34" charset="0"/>
              </a:rPr>
              <a:t>Jones, L., &amp; Alexander, R. (2008). </a:t>
            </a:r>
            <a:r>
              <a:rPr lang="nl-NL" sz="1050" i="1" dirty="0">
                <a:latin typeface="Arial" panose="020B0604020202020204" pitchFamily="34" charset="0"/>
                <a:cs typeface="Arial" panose="020B0604020202020204" pitchFamily="34" charset="0"/>
              </a:rPr>
              <a:t>New </a:t>
            </a:r>
            <a:r>
              <a:rPr lang="nl-NL" sz="1050" i="1" dirty="0" err="1">
                <a:latin typeface="Arial" panose="020B0604020202020204" pitchFamily="34" charset="0"/>
                <a:cs typeface="Arial" panose="020B0604020202020204" pitchFamily="34" charset="0"/>
              </a:rPr>
              <a:t>international</a:t>
            </a:r>
            <a:r>
              <a:rPr lang="nl-NL" sz="1050" i="1" dirty="0">
                <a:latin typeface="Arial" panose="020B0604020202020204" pitchFamily="34" charset="0"/>
                <a:cs typeface="Arial" panose="020B0604020202020204" pitchFamily="34" charset="0"/>
              </a:rPr>
              <a:t> business English</a:t>
            </a:r>
            <a:r>
              <a:rPr lang="nl-NL" sz="1050" dirty="0">
                <a:latin typeface="Arial" panose="020B0604020202020204" pitchFamily="34" charset="0"/>
                <a:cs typeface="Arial" panose="020B0604020202020204" pitchFamily="34" charset="0"/>
              </a:rPr>
              <a:t>. Cambridge University Press.</a:t>
            </a:r>
          </a:p>
          <a:p>
            <a:pPr marL="160735" indent="-160735">
              <a:buFont typeface="Arial" panose="020B0604020202020204" pitchFamily="34" charset="0"/>
              <a:buChar char="•"/>
            </a:pPr>
            <a:r>
              <a:rPr lang="nl-NL" sz="1050" dirty="0">
                <a:latin typeface="Arial" panose="020B0604020202020204" pitchFamily="34" charset="0"/>
                <a:cs typeface="Arial" panose="020B0604020202020204" pitchFamily="34" charset="0"/>
              </a:rPr>
              <a:t>Office </a:t>
            </a:r>
            <a:r>
              <a:rPr lang="nl-NL" sz="1050" dirty="0" err="1">
                <a:latin typeface="Arial" panose="020B0604020202020204" pitchFamily="34" charset="0"/>
                <a:cs typeface="Arial" panose="020B0604020202020204" pitchFamily="34" charset="0"/>
              </a:rPr>
              <a:t>for</a:t>
            </a:r>
            <a:r>
              <a:rPr lang="nl-NL" sz="1050" dirty="0">
                <a:latin typeface="Arial" panose="020B0604020202020204" pitchFamily="34" charset="0"/>
                <a:cs typeface="Arial" panose="020B0604020202020204" pitchFamily="34" charset="0"/>
              </a:rPr>
              <a:t> National </a:t>
            </a:r>
            <a:r>
              <a:rPr lang="nl-NL" sz="1050" dirty="0" err="1">
                <a:latin typeface="Arial" panose="020B0604020202020204" pitchFamily="34" charset="0"/>
                <a:cs typeface="Arial" panose="020B0604020202020204" pitchFamily="34" charset="0"/>
              </a:rPr>
              <a:t>Statistics</a:t>
            </a:r>
            <a:r>
              <a:rPr lang="nl-NL" sz="1050" dirty="0">
                <a:latin typeface="Arial" panose="020B0604020202020204" pitchFamily="34" charset="0"/>
                <a:cs typeface="Arial" panose="020B0604020202020204" pitchFamily="34" charset="0"/>
              </a:rPr>
              <a:t>. (2015). </a:t>
            </a:r>
            <a:r>
              <a:rPr lang="nl-NL" sz="1050" i="1" dirty="0">
                <a:latin typeface="Arial" panose="020B0604020202020204" pitchFamily="34" charset="0"/>
                <a:cs typeface="Arial" panose="020B0604020202020204" pitchFamily="34" charset="0"/>
              </a:rPr>
              <a:t>Internet users</a:t>
            </a:r>
            <a:r>
              <a:rPr lang="nl-NL" sz="1050" dirty="0">
                <a:latin typeface="Arial" panose="020B0604020202020204" pitchFamily="34" charset="0"/>
                <a:cs typeface="Arial" panose="020B0604020202020204" pitchFamily="34" charset="0"/>
              </a:rPr>
              <a:t>. </a:t>
            </a:r>
          </a:p>
          <a:p>
            <a:r>
              <a:rPr lang="nl-NL" sz="1050" dirty="0">
                <a:latin typeface="Arial" panose="020B0604020202020204" pitchFamily="34" charset="0"/>
                <a:cs typeface="Arial" panose="020B0604020202020204" pitchFamily="34" charset="0"/>
              </a:rPr>
              <a:t>    Geraadpleegd op 8 januari  2017, van </a:t>
            </a:r>
          </a:p>
          <a:p>
            <a:r>
              <a:rPr lang="nl-NL" sz="1050" dirty="0">
                <a:latin typeface="Arial" panose="020B0604020202020204" pitchFamily="34" charset="0"/>
                <a:cs typeface="Arial" panose="020B0604020202020204" pitchFamily="34" charset="0"/>
              </a:rPr>
              <a:t>    </a:t>
            </a:r>
            <a:r>
              <a:rPr lang="nl-NL" sz="1050" u="sng" dirty="0">
                <a:latin typeface="Arial" panose="020B0604020202020204" pitchFamily="34" charset="0"/>
                <a:cs typeface="Arial" panose="020B0604020202020204" pitchFamily="34" charset="0"/>
              </a:rPr>
              <a:t>http://www.ons.gov.uk/ons/178-404497.pdf </a:t>
            </a:r>
            <a:endParaRPr lang="en-US" sz="1050" u="sng"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391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71874" y="953728"/>
            <a:ext cx="7243476" cy="3687097"/>
          </a:xfrm>
        </p:spPr>
        <p:txBody>
          <a:bodyPr>
            <a:normAutofit fontScale="85000" lnSpcReduction="20000"/>
          </a:bodyPr>
          <a:lstStyle/>
          <a:p>
            <a:pPr marL="0" indent="0">
              <a:buNone/>
            </a:pPr>
            <a:endParaRPr lang="nl-NL" sz="2600" b="1" dirty="0">
              <a:solidFill>
                <a:srgbClr val="7030A0"/>
              </a:solidFill>
            </a:endParaRPr>
          </a:p>
          <a:p>
            <a:pPr marL="0" indent="0">
              <a:buNone/>
            </a:pPr>
            <a:r>
              <a:rPr lang="nl-NL" sz="2800" dirty="0"/>
              <a:t>Hoe wordt in de tekst verwezen naar een bron waarin een andere bron genoemd wordt?</a:t>
            </a:r>
          </a:p>
          <a:p>
            <a:pPr marL="0" indent="0">
              <a:buNone/>
            </a:pPr>
            <a:endParaRPr lang="nl-NL" b="1" dirty="0">
              <a:solidFill>
                <a:srgbClr val="7030A0"/>
              </a:solidFill>
            </a:endParaRPr>
          </a:p>
          <a:p>
            <a:pPr marL="0" indent="0">
              <a:buNone/>
            </a:pPr>
            <a:r>
              <a:rPr lang="nl-NL" sz="1350" b="1" dirty="0"/>
              <a:t>		</a:t>
            </a:r>
            <a:r>
              <a:rPr lang="nl-NL" sz="1500" b="1" dirty="0"/>
              <a:t>Parafrase: </a:t>
            </a:r>
          </a:p>
          <a:p>
            <a:pPr marL="0" indent="0">
              <a:buNone/>
            </a:pPr>
            <a:r>
              <a:rPr lang="nl-NL" sz="1500" dirty="0"/>
              <a:t>		In de tekst wordt verwezen naar de bron waarin de </a:t>
            </a:r>
          </a:p>
          <a:p>
            <a:pPr marL="0" indent="0">
              <a:buNone/>
            </a:pPr>
            <a:r>
              <a:rPr lang="nl-NL" sz="1500" dirty="0"/>
              <a:t>		informatie gevonden is.</a:t>
            </a:r>
          </a:p>
          <a:p>
            <a:pPr marL="0" indent="0">
              <a:buNone/>
            </a:pPr>
            <a:endParaRPr lang="nl-NL" sz="1500" b="1" dirty="0"/>
          </a:p>
          <a:p>
            <a:pPr marL="0" indent="0">
              <a:buNone/>
            </a:pPr>
            <a:r>
              <a:rPr lang="nl-NL" sz="1500" b="1" dirty="0"/>
              <a:t>		Bronnenlijst:</a:t>
            </a:r>
            <a:br>
              <a:rPr lang="nl-NL" sz="1500" b="1" dirty="0"/>
            </a:br>
            <a:br>
              <a:rPr lang="nl-NL" sz="1500" b="1" dirty="0"/>
            </a:br>
            <a:r>
              <a:rPr lang="nl-NL" sz="1500" b="1" dirty="0"/>
              <a:t>		</a:t>
            </a:r>
            <a:r>
              <a:rPr lang="nl-NL" sz="1500" dirty="0"/>
              <a:t>In de bronnenlijst wordt alleen de titel opgenomen die</a:t>
            </a:r>
            <a:br>
              <a:rPr lang="nl-NL" sz="1500" dirty="0"/>
            </a:br>
            <a:r>
              <a:rPr lang="nl-NL" sz="1500" dirty="0"/>
              <a:t> 		geraadpleegd is.</a:t>
            </a:r>
          </a:p>
          <a:p>
            <a:pPr marL="0" indent="0">
              <a:buNone/>
            </a:pPr>
            <a:r>
              <a:rPr lang="nl-NL" sz="1500" b="1" dirty="0"/>
              <a:t>		Voorbeeld:</a:t>
            </a:r>
          </a:p>
          <a:p>
            <a:pPr marL="0" indent="0">
              <a:buNone/>
            </a:pPr>
            <a:r>
              <a:rPr lang="nl-NL" sz="1500" dirty="0"/>
              <a:t>		Volgens </a:t>
            </a:r>
            <a:r>
              <a:rPr lang="nl-NL" sz="1500" dirty="0" err="1"/>
              <a:t>Mecheler</a:t>
            </a:r>
            <a:r>
              <a:rPr lang="nl-NL" sz="1500" dirty="0"/>
              <a:t> (in Berk, 2011) kan een kind van drie jaar zonder 			steunwielen fietsen…</a:t>
            </a:r>
          </a:p>
        </p:txBody>
      </p:sp>
      <p:sp>
        <p:nvSpPr>
          <p:cNvPr id="2" name="Tijdelijke aanduiding voor dianummer 1"/>
          <p:cNvSpPr>
            <a:spLocks noGrp="1"/>
          </p:cNvSpPr>
          <p:nvPr>
            <p:ph type="sldNum" sz="quarter" idx="12"/>
          </p:nvPr>
        </p:nvSpPr>
        <p:spPr/>
        <p:txBody>
          <a:bodyPr/>
          <a:lstStyle/>
          <a:p>
            <a:fld id="{C6149A4C-FF88-4BD5-9F00-E822CED6800F}" type="slidenum">
              <a:rPr lang="nl-NL" smtClean="0"/>
              <a:t>18</a:t>
            </a:fld>
            <a:endParaRPr lang="nl-NL"/>
          </a:p>
        </p:txBody>
      </p:sp>
    </p:spTree>
    <p:extLst>
      <p:ext uri="{BB962C8B-B14F-4D97-AF65-F5344CB8AC3E}">
        <p14:creationId xmlns:p14="http://schemas.microsoft.com/office/powerpoint/2010/main" val="2268604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8271" y="78658"/>
            <a:ext cx="4319498" cy="825911"/>
          </a:xfrm>
        </p:spPr>
        <p:txBody>
          <a:bodyPr>
            <a:normAutofit/>
          </a:bodyPr>
          <a:lstStyle/>
          <a:p>
            <a:pPr algn="l"/>
            <a:r>
              <a:rPr lang="nl-NL" sz="2400" dirty="0"/>
              <a:t>Voorvoegsels </a:t>
            </a:r>
          </a:p>
        </p:txBody>
      </p:sp>
      <p:sp>
        <p:nvSpPr>
          <p:cNvPr id="3" name="Tijdelijke aanduiding voor inhoud 2"/>
          <p:cNvSpPr>
            <a:spLocks noGrp="1"/>
          </p:cNvSpPr>
          <p:nvPr>
            <p:ph idx="1"/>
          </p:nvPr>
        </p:nvSpPr>
        <p:spPr>
          <a:xfrm>
            <a:off x="2101225" y="1628473"/>
            <a:ext cx="4785350" cy="2651280"/>
          </a:xfrm>
        </p:spPr>
        <p:txBody>
          <a:bodyPr>
            <a:normAutofit fontScale="70000" lnSpcReduction="20000"/>
          </a:bodyPr>
          <a:lstStyle/>
          <a:p>
            <a:pPr marL="0" indent="0">
              <a:buNone/>
            </a:pPr>
            <a:r>
              <a:rPr lang="nl-NL" b="1" dirty="0"/>
              <a:t>Bronnenlijst</a:t>
            </a:r>
          </a:p>
          <a:p>
            <a:pPr marL="0" indent="0">
              <a:buNone/>
            </a:pPr>
            <a:r>
              <a:rPr lang="nl-NL" dirty="0"/>
              <a:t>- Alfabetiseren op voorvoegsel</a:t>
            </a:r>
          </a:p>
          <a:p>
            <a:pPr marL="0" indent="0">
              <a:buNone/>
            </a:pPr>
            <a:r>
              <a:rPr lang="nl-NL" dirty="0"/>
              <a:t>- Voorvoegsels met  hoofdletter</a:t>
            </a:r>
          </a:p>
          <a:p>
            <a:pPr marL="0" indent="0">
              <a:buNone/>
            </a:pPr>
            <a:endParaRPr lang="nl-NL" dirty="0"/>
          </a:p>
          <a:p>
            <a:r>
              <a:rPr lang="nl-NL" dirty="0"/>
              <a:t>Van der Linden, G. (2011)</a:t>
            </a:r>
          </a:p>
          <a:p>
            <a:r>
              <a:rPr lang="nl-NL" dirty="0"/>
              <a:t>Van der Linden, G. &amp; Van der Velde, J. (2013)</a:t>
            </a:r>
          </a:p>
          <a:p>
            <a:pPr marL="0" indent="0">
              <a:buNone/>
            </a:pPr>
            <a:endParaRPr lang="nl-NL" dirty="0"/>
          </a:p>
          <a:p>
            <a:pPr marL="0" indent="0">
              <a:buNone/>
            </a:pPr>
            <a:r>
              <a:rPr lang="nl-NL" b="1" dirty="0"/>
              <a:t>Parafrase  </a:t>
            </a:r>
          </a:p>
          <a:p>
            <a:r>
              <a:rPr lang="nl-NL" dirty="0"/>
              <a:t>Van der Linden (2013) geeft aan dat….</a:t>
            </a:r>
          </a:p>
          <a:p>
            <a:r>
              <a:rPr lang="nl-NL" dirty="0"/>
              <a:t>Zoals in Van der Linden &amp; Van der Velde (2013)</a:t>
            </a:r>
            <a:endParaRPr lang="nl-NL" b="1" dirty="0"/>
          </a:p>
          <a:p>
            <a:endParaRPr lang="nl-NL"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19</a:t>
            </a:fld>
            <a:endParaRPr lang="nl-NL"/>
          </a:p>
        </p:txBody>
      </p:sp>
    </p:spTree>
    <p:extLst>
      <p:ext uri="{BB962C8B-B14F-4D97-AF65-F5344CB8AC3E}">
        <p14:creationId xmlns:p14="http://schemas.microsoft.com/office/powerpoint/2010/main" val="415214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a:t>Inhoud</a:t>
            </a:r>
          </a:p>
        </p:txBody>
      </p:sp>
      <p:sp>
        <p:nvSpPr>
          <p:cNvPr id="3" name="Tijdelijke aanduiding voor inhoud 2"/>
          <p:cNvSpPr>
            <a:spLocks noGrp="1"/>
          </p:cNvSpPr>
          <p:nvPr>
            <p:ph idx="1"/>
          </p:nvPr>
        </p:nvSpPr>
        <p:spPr>
          <a:xfrm>
            <a:off x="1295248" y="1335138"/>
            <a:ext cx="5889917" cy="3098941"/>
          </a:xfrm>
        </p:spPr>
        <p:txBody>
          <a:bodyPr>
            <a:normAutofit fontScale="92500" lnSpcReduction="10000"/>
          </a:bodyPr>
          <a:lstStyle/>
          <a:p>
            <a:pPr marL="0" indent="0">
              <a:buNone/>
            </a:pPr>
            <a:r>
              <a:rPr lang="nl-NL" sz="1900" dirty="0"/>
              <a:t>Waar vind je handleidingen?</a:t>
            </a:r>
          </a:p>
          <a:p>
            <a:pPr marL="0" indent="0">
              <a:buNone/>
            </a:pPr>
            <a:r>
              <a:rPr lang="nl-NL" sz="1900" dirty="0"/>
              <a:t>Hoe ga je te werk? </a:t>
            </a:r>
          </a:p>
          <a:p>
            <a:pPr marL="0" indent="0">
              <a:buNone/>
            </a:pPr>
            <a:r>
              <a:rPr lang="nl-NL" sz="1900" dirty="0"/>
              <a:t>       </a:t>
            </a:r>
          </a:p>
          <a:p>
            <a:pPr marL="0" indent="0">
              <a:buNone/>
            </a:pPr>
            <a:r>
              <a:rPr lang="nl-NL" sz="1900" dirty="0"/>
              <a:t>Overzicht APA basis regels</a:t>
            </a:r>
          </a:p>
          <a:p>
            <a:pPr marL="0" indent="0">
              <a:buNone/>
            </a:pPr>
            <a:endParaRPr lang="nl-NL" sz="1900" dirty="0"/>
          </a:p>
          <a:p>
            <a:pPr marL="0" indent="0">
              <a:buNone/>
            </a:pPr>
            <a:r>
              <a:rPr lang="nl-NL" sz="1900" dirty="0"/>
              <a:t>         1. Bepaal het soort bron </a:t>
            </a:r>
            <a:br>
              <a:rPr lang="nl-NL" sz="1900" dirty="0"/>
            </a:br>
            <a:r>
              <a:rPr lang="nl-NL" sz="1900" dirty="0"/>
              <a:t>         2. Verwijzingen in de tekst</a:t>
            </a:r>
            <a:br>
              <a:rPr lang="nl-NL" sz="1900" dirty="0"/>
            </a:br>
            <a:r>
              <a:rPr lang="nl-NL" sz="1900" dirty="0"/>
              <a:t>         3. Bronnenlijst </a:t>
            </a:r>
          </a:p>
          <a:p>
            <a:pPr marL="0" indent="0">
              <a:buNone/>
            </a:pPr>
            <a:r>
              <a:rPr lang="nl-NL" sz="1950" dirty="0"/>
              <a:t>       </a:t>
            </a:r>
          </a:p>
          <a:p>
            <a:pPr marL="0" indent="0">
              <a:buNone/>
            </a:pPr>
            <a:r>
              <a:rPr lang="nl-NL" sz="1950" dirty="0"/>
              <a:t>       </a:t>
            </a:r>
          </a:p>
          <a:p>
            <a:endParaRPr lang="nl-NL" b="1" dirty="0">
              <a:solidFill>
                <a:schemeClr val="accent1">
                  <a:lumMod val="75000"/>
                </a:schemeClr>
              </a:solidFill>
            </a:endParaRPr>
          </a:p>
          <a:p>
            <a:endParaRPr lang="nl-NL" b="1" dirty="0">
              <a:solidFill>
                <a:schemeClr val="accent1">
                  <a:lumMod val="75000"/>
                </a:schemeClr>
              </a:solidFill>
            </a:endParaRP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2</a:t>
            </a:fld>
            <a:endParaRPr lang="nl-NL"/>
          </a:p>
        </p:txBody>
      </p:sp>
      <p:pic>
        <p:nvPicPr>
          <p:cNvPr id="5" name="Afbeelding 4"/>
          <p:cNvPicPr>
            <a:picLocks noChangeAspect="1"/>
          </p:cNvPicPr>
          <p:nvPr/>
        </p:nvPicPr>
        <p:blipFill>
          <a:blip r:embed="rId3"/>
          <a:stretch>
            <a:fillRect/>
          </a:stretch>
        </p:blipFill>
        <p:spPr>
          <a:xfrm>
            <a:off x="6098579" y="1290830"/>
            <a:ext cx="2573222" cy="2855119"/>
          </a:xfrm>
          <a:prstGeom prst="rect">
            <a:avLst/>
          </a:prstGeom>
        </p:spPr>
      </p:pic>
    </p:spTree>
    <p:extLst>
      <p:ext uri="{BB962C8B-B14F-4D97-AF65-F5344CB8AC3E}">
        <p14:creationId xmlns:p14="http://schemas.microsoft.com/office/powerpoint/2010/main" val="448768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2141730" y="112974"/>
            <a:ext cx="5757729" cy="1782198"/>
          </a:xfrm>
          <a:prstGeom prst="rect">
            <a:avLst/>
          </a:prstGeom>
        </p:spPr>
        <p:txBody>
          <a:bodyPr vert="horz" lIns="51435" tIns="25718" rIns="51435" bIns="25718"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500" b="1" dirty="0">
                <a:solidFill>
                  <a:schemeClr val="bg1"/>
                </a:solidFill>
                <a:latin typeface="Arial" panose="020B0604020202020204" pitchFamily="34" charset="0"/>
                <a:cs typeface="Arial" panose="020B0604020202020204" pitchFamily="34" charset="0"/>
              </a:rPr>
              <a:t>Internetbronnen (websites, weblogs, sociale media, databanken…)</a:t>
            </a:r>
          </a:p>
          <a:p>
            <a:pPr algn="l"/>
            <a:br>
              <a:rPr lang="nl-NL" sz="2550" b="1" dirty="0">
                <a:solidFill>
                  <a:srgbClr val="002060"/>
                </a:solidFill>
                <a:latin typeface="Arial" panose="020B0604020202020204" pitchFamily="34" charset="0"/>
                <a:cs typeface="Arial" panose="020B0604020202020204" pitchFamily="34" charset="0"/>
              </a:rPr>
            </a:br>
            <a:r>
              <a:rPr lang="nl-NL" sz="1600" dirty="0">
                <a:latin typeface="Arial" panose="020B0604020202020204" pitchFamily="34" charset="0"/>
                <a:cs typeface="Arial" panose="020B0604020202020204" pitchFamily="34" charset="0"/>
              </a:rPr>
              <a:t>Auteur, A. (jaar van uitgave). </a:t>
            </a:r>
            <a:r>
              <a:rPr lang="nl-NL" sz="1600" i="1" dirty="0">
                <a:latin typeface="Arial" panose="020B0604020202020204" pitchFamily="34" charset="0"/>
                <a:cs typeface="Arial" panose="020B0604020202020204" pitchFamily="34" charset="0"/>
              </a:rPr>
              <a:t>Titel van het document</a:t>
            </a:r>
            <a:r>
              <a:rPr lang="nl-NL" sz="1600" dirty="0">
                <a:latin typeface="Arial" panose="020B0604020202020204" pitchFamily="34" charset="0"/>
                <a:cs typeface="Arial" panose="020B0604020202020204" pitchFamily="34" charset="0"/>
              </a:rPr>
              <a:t>. Naam van de 	website. Geraadpleegd op dag maand jaar, van http://url</a:t>
            </a:r>
            <a:br>
              <a:rPr lang="nl-NL" sz="1600" dirty="0">
                <a:latin typeface="Arial" panose="020B0604020202020204" pitchFamily="34" charset="0"/>
                <a:cs typeface="Arial" panose="020B0604020202020204" pitchFamily="34" charset="0"/>
              </a:rPr>
            </a:br>
            <a:endParaRPr lang="nl-NL" sz="1600" dirty="0">
              <a:latin typeface="Arial" panose="020B0604020202020204" pitchFamily="34" charset="0"/>
              <a:cs typeface="Arial" panose="020B0604020202020204" pitchFamily="34" charset="0"/>
            </a:endParaRPr>
          </a:p>
        </p:txBody>
      </p:sp>
      <p:sp>
        <p:nvSpPr>
          <p:cNvPr id="6" name="Tekstvak 5"/>
          <p:cNvSpPr txBox="1"/>
          <p:nvPr/>
        </p:nvSpPr>
        <p:spPr>
          <a:xfrm>
            <a:off x="2141730" y="1890106"/>
            <a:ext cx="4658018" cy="3100849"/>
          </a:xfrm>
          <a:prstGeom prst="rect">
            <a:avLst/>
          </a:prstGeom>
          <a:noFill/>
        </p:spPr>
        <p:txBody>
          <a:bodyPr wrap="square" rtlCol="0">
            <a:spAutoFit/>
          </a:bodyPr>
          <a:lstStyle/>
          <a:p>
            <a:r>
              <a:rPr lang="nl-NL" sz="1400" dirty="0">
                <a:latin typeface="Arial" panose="020B0604020202020204" pitchFamily="34" charset="0"/>
                <a:cs typeface="Arial" panose="020B0604020202020204" pitchFamily="34" charset="0"/>
              </a:rPr>
              <a:t>Let op:</a:t>
            </a:r>
          </a:p>
          <a:p>
            <a:pPr marL="160735" indent="-160735">
              <a:buFontTx/>
              <a:buChar char="-"/>
            </a:pPr>
            <a:r>
              <a:rPr lang="nl-NL" sz="1400" dirty="0">
                <a:latin typeface="Arial" panose="020B0604020202020204" pitchFamily="34" charset="0"/>
                <a:cs typeface="Arial" panose="020B0604020202020204" pitchFamily="34" charset="0"/>
              </a:rPr>
              <a:t>Als je </a:t>
            </a:r>
            <a:r>
              <a:rPr lang="nl-NL" sz="1400" b="1" dirty="0">
                <a:latin typeface="Arial" panose="020B0604020202020204" pitchFamily="34" charset="0"/>
                <a:cs typeface="Arial" panose="020B0604020202020204" pitchFamily="34" charset="0"/>
              </a:rPr>
              <a:t>naam van de auteur onbekend </a:t>
            </a:r>
            <a:r>
              <a:rPr lang="nl-NL" sz="1400" dirty="0">
                <a:latin typeface="Arial" panose="020B0604020202020204" pitchFamily="34" charset="0"/>
                <a:cs typeface="Arial" panose="020B0604020202020204" pitchFamily="34" charset="0"/>
              </a:rPr>
              <a:t>is gebruik je de naam van de organisatie</a:t>
            </a:r>
          </a:p>
          <a:p>
            <a:pPr marL="160735" indent="-160735">
              <a:buFontTx/>
              <a:buChar char="-"/>
            </a:pPr>
            <a:endParaRPr lang="nl-NL" sz="1400" dirty="0">
              <a:latin typeface="Arial" panose="020B0604020202020204" pitchFamily="34" charset="0"/>
              <a:cs typeface="Arial" panose="020B0604020202020204" pitchFamily="34" charset="0"/>
            </a:endParaRPr>
          </a:p>
          <a:p>
            <a:pPr marL="160735" indent="-160735">
              <a:buFontTx/>
              <a:buChar char="-"/>
            </a:pPr>
            <a:r>
              <a:rPr lang="nl-NL" sz="1400" dirty="0">
                <a:latin typeface="Arial" panose="020B0604020202020204" pitchFamily="34" charset="0"/>
                <a:cs typeface="Arial" panose="020B0604020202020204" pitchFamily="34" charset="0"/>
              </a:rPr>
              <a:t>Als zowel </a:t>
            </a:r>
            <a:r>
              <a:rPr lang="nl-NL" sz="1400" b="1" dirty="0">
                <a:latin typeface="Arial" panose="020B0604020202020204" pitchFamily="34" charset="0"/>
                <a:cs typeface="Arial" panose="020B0604020202020204" pitchFamily="34" charset="0"/>
              </a:rPr>
              <a:t>auteur als organisatie onbekend </a:t>
            </a:r>
            <a:r>
              <a:rPr lang="nl-NL" sz="1400" dirty="0">
                <a:latin typeface="Arial" panose="020B0604020202020204" pitchFamily="34" charset="0"/>
                <a:cs typeface="Arial" panose="020B0604020202020204" pitchFamily="34" charset="0"/>
              </a:rPr>
              <a:t>is gebruik je de titel van de webpagina. (parafrase: eerste woorden van de titel)</a:t>
            </a:r>
          </a:p>
          <a:p>
            <a:pPr marL="160735" indent="-160735">
              <a:buFontTx/>
              <a:buChar char="-"/>
            </a:pPr>
            <a:endParaRPr lang="nl-NL" sz="1400" dirty="0">
              <a:latin typeface="Arial" panose="020B0604020202020204" pitchFamily="34" charset="0"/>
              <a:cs typeface="Arial" panose="020B0604020202020204" pitchFamily="34" charset="0"/>
            </a:endParaRPr>
          </a:p>
          <a:p>
            <a:pPr marL="160735" indent="-160735">
              <a:buFontTx/>
              <a:buChar char="-"/>
            </a:pPr>
            <a:r>
              <a:rPr lang="nl-NL" sz="1400" dirty="0">
                <a:latin typeface="Arial" panose="020B0604020202020204" pitchFamily="34" charset="0"/>
                <a:cs typeface="Arial" panose="020B0604020202020204" pitchFamily="34" charset="0"/>
              </a:rPr>
              <a:t>Als de </a:t>
            </a:r>
            <a:r>
              <a:rPr lang="nl-NL" sz="1400" b="1" dirty="0">
                <a:latin typeface="Arial" panose="020B0604020202020204" pitchFamily="34" charset="0"/>
                <a:cs typeface="Arial" panose="020B0604020202020204" pitchFamily="34" charset="0"/>
              </a:rPr>
              <a:t>datum onbekend </a:t>
            </a:r>
            <a:r>
              <a:rPr lang="nl-NL" sz="1400" dirty="0">
                <a:latin typeface="Arial" panose="020B0604020202020204" pitchFamily="34" charset="0"/>
                <a:cs typeface="Arial" panose="020B0604020202020204" pitchFamily="34" charset="0"/>
              </a:rPr>
              <a:t>is gebruik je z.d. </a:t>
            </a:r>
          </a:p>
          <a:p>
            <a:pPr marL="160735" indent="-160735">
              <a:buFontTx/>
              <a:buChar char="-"/>
            </a:pPr>
            <a:endParaRPr lang="nl-NL" sz="1400" dirty="0">
              <a:latin typeface="Arial" panose="020B0604020202020204" pitchFamily="34" charset="0"/>
              <a:cs typeface="Arial" panose="020B0604020202020204" pitchFamily="34" charset="0"/>
            </a:endParaRPr>
          </a:p>
          <a:p>
            <a:pPr marL="160735" indent="-160735">
              <a:buFontTx/>
              <a:buChar char="-"/>
            </a:pPr>
            <a:r>
              <a:rPr lang="nl-NL" sz="1400" dirty="0">
                <a:latin typeface="Arial" panose="020B0604020202020204" pitchFamily="34" charset="0"/>
                <a:cs typeface="Arial" panose="020B0604020202020204" pitchFamily="34" charset="0"/>
              </a:rPr>
              <a:t>Vermeld tussen [ ] als dat nodig is achter de titel de  soort bron bv. [film]</a:t>
            </a:r>
          </a:p>
          <a:p>
            <a:pPr marL="160735" indent="-160735">
              <a:buFontTx/>
              <a:buChar char="-"/>
            </a:pPr>
            <a:endParaRPr lang="nl-NL" sz="1400" dirty="0">
              <a:solidFill>
                <a:srgbClr val="002060"/>
              </a:solidFill>
              <a:latin typeface="Arial" panose="020B0604020202020204" pitchFamily="34" charset="0"/>
              <a:cs typeface="Arial" panose="020B0604020202020204" pitchFamily="34" charset="0"/>
            </a:endParaRPr>
          </a:p>
          <a:p>
            <a:endParaRPr lang="nl-NL" sz="1350" dirty="0">
              <a:latin typeface="Arial" panose="020B0604020202020204" pitchFamily="34" charset="0"/>
              <a:cs typeface="Arial" panose="020B0604020202020204" pitchFamily="34" charset="0"/>
            </a:endParaRPr>
          </a:p>
        </p:txBody>
      </p:sp>
      <p:sp>
        <p:nvSpPr>
          <p:cNvPr id="2" name="Tijdelijke aanduiding voor dianummer 1"/>
          <p:cNvSpPr>
            <a:spLocks noGrp="1"/>
          </p:cNvSpPr>
          <p:nvPr>
            <p:ph type="sldNum" sz="quarter" idx="12"/>
          </p:nvPr>
        </p:nvSpPr>
        <p:spPr/>
        <p:txBody>
          <a:bodyPr/>
          <a:lstStyle/>
          <a:p>
            <a:fld id="{C6149A4C-FF88-4BD5-9F00-E822CED6800F}" type="slidenum">
              <a:rPr lang="nl-NL" smtClean="0"/>
              <a:t>20</a:t>
            </a:fld>
            <a:endParaRPr lang="nl-NL"/>
          </a:p>
        </p:txBody>
      </p:sp>
    </p:spTree>
    <p:extLst>
      <p:ext uri="{BB962C8B-B14F-4D97-AF65-F5344CB8AC3E}">
        <p14:creationId xmlns:p14="http://schemas.microsoft.com/office/powerpoint/2010/main" val="1766040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0907" y="65649"/>
            <a:ext cx="5744443" cy="819254"/>
          </a:xfrm>
        </p:spPr>
        <p:txBody>
          <a:bodyPr>
            <a:normAutofit/>
          </a:bodyPr>
          <a:lstStyle/>
          <a:p>
            <a:r>
              <a:rPr lang="nl-NL" sz="2400" dirty="0"/>
              <a:t>Persoonlijke communicatie</a:t>
            </a:r>
          </a:p>
        </p:txBody>
      </p:sp>
      <p:sp>
        <p:nvSpPr>
          <p:cNvPr id="3" name="Tijdelijke aanduiding voor inhoud 2"/>
          <p:cNvSpPr>
            <a:spLocks noGrp="1"/>
          </p:cNvSpPr>
          <p:nvPr>
            <p:ph idx="1"/>
          </p:nvPr>
        </p:nvSpPr>
        <p:spPr/>
        <p:txBody>
          <a:bodyPr vert="horz" lIns="91440" tIns="45720" rIns="91440" bIns="45720" rtlCol="0" anchor="t">
            <a:noAutofit/>
          </a:bodyPr>
          <a:lstStyle/>
          <a:p>
            <a:pPr marL="0" indent="0">
              <a:buNone/>
            </a:pPr>
            <a:r>
              <a:rPr lang="nl-NL" sz="1800" dirty="0"/>
              <a:t>In een </a:t>
            </a:r>
            <a:r>
              <a:rPr lang="nl-NL" sz="1800" b="1" dirty="0"/>
              <a:t>literatuurlijst</a:t>
            </a:r>
            <a:r>
              <a:rPr lang="nl-NL" sz="1800" dirty="0"/>
              <a:t> staan alleen </a:t>
            </a:r>
            <a:r>
              <a:rPr lang="nl-NL" sz="1800" i="1" dirty="0"/>
              <a:t>verwijzingen die door de lezer kunnen worden geraadpleegd</a:t>
            </a:r>
            <a:r>
              <a:rPr lang="nl-NL" sz="1800" dirty="0"/>
              <a:t>, daarom worden interviews, e-mails, persoonlijke gesprekken, lessen, workshops, etc. niet genoemd. Er kan wel naar verwezen worden </a:t>
            </a:r>
            <a:r>
              <a:rPr lang="nl-NL" sz="1800" b="1" dirty="0"/>
              <a:t>in de tekst</a:t>
            </a:r>
            <a:r>
              <a:rPr lang="nl-NL" sz="1800" dirty="0"/>
              <a:t>.</a:t>
            </a:r>
          </a:p>
          <a:p>
            <a:pPr marL="0" indent="0">
              <a:buNone/>
            </a:pPr>
            <a:endParaRPr lang="nl-NL" sz="1800" dirty="0"/>
          </a:p>
          <a:p>
            <a:pPr marL="0" indent="0">
              <a:buNone/>
            </a:pPr>
            <a:endParaRPr lang="nl-NL" sz="1800" dirty="0"/>
          </a:p>
          <a:p>
            <a:pPr marL="0" indent="0">
              <a:buNone/>
            </a:pPr>
            <a:r>
              <a:rPr lang="nl-NL" sz="1800" b="1" dirty="0"/>
              <a:t>Voorbeeld:</a:t>
            </a:r>
          </a:p>
          <a:p>
            <a:pPr marL="0" indent="0">
              <a:buNone/>
            </a:pPr>
            <a:r>
              <a:rPr lang="nl-NL" sz="1800" dirty="0"/>
              <a:t>…maar dit is niet het geval (J. Jansen, persoonlijke communicatie, 30 november 2021) en zal… </a:t>
            </a:r>
            <a:endParaRPr lang="nl-NL" sz="1800" dirty="0">
              <a:cs typeface="Arial"/>
            </a:endParaRPr>
          </a:p>
          <a:p>
            <a:pPr marL="0" indent="0">
              <a:buNone/>
            </a:pPr>
            <a:r>
              <a:rPr lang="nl-NL" sz="1800" dirty="0">
                <a:solidFill>
                  <a:srgbClr val="002060"/>
                </a:solidFill>
              </a:rPr>
              <a:t> </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21</a:t>
            </a:fld>
            <a:endParaRPr lang="nl-NL"/>
          </a:p>
        </p:txBody>
      </p:sp>
    </p:spTree>
    <p:extLst>
      <p:ext uri="{BB962C8B-B14F-4D97-AF65-F5344CB8AC3E}">
        <p14:creationId xmlns:p14="http://schemas.microsoft.com/office/powerpoint/2010/main" val="223974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507226" y="0"/>
            <a:ext cx="5836673" cy="1307690"/>
          </a:xfrm>
        </p:spPr>
        <p:txBody>
          <a:bodyPr>
            <a:noAutofit/>
          </a:bodyPr>
          <a:lstStyle/>
          <a:p>
            <a:br>
              <a:rPr lang="nl-NL" sz="2400" cap="none" dirty="0"/>
            </a:br>
            <a:br>
              <a:rPr lang="nl-NL" sz="2400" dirty="0"/>
            </a:br>
            <a:br>
              <a:rPr lang="nl-NL" sz="2400" dirty="0"/>
            </a:br>
            <a:r>
              <a:rPr lang="nl-NL" sz="2400" cap="none" dirty="0"/>
              <a:t>Tabellen en figuren</a:t>
            </a:r>
            <a:br>
              <a:rPr lang="nl-NL" sz="2400" cap="none" dirty="0"/>
            </a:br>
            <a:br>
              <a:rPr lang="nl-NL" sz="2400" dirty="0"/>
            </a:br>
            <a:endParaRPr lang="nl-NL" sz="2400" cap="none" dirty="0"/>
          </a:p>
        </p:txBody>
      </p:sp>
      <p:sp>
        <p:nvSpPr>
          <p:cNvPr id="7" name="Tekstvak 1"/>
          <p:cNvSpPr txBox="1"/>
          <p:nvPr/>
        </p:nvSpPr>
        <p:spPr>
          <a:xfrm>
            <a:off x="1753891" y="966124"/>
            <a:ext cx="5471525" cy="4270400"/>
          </a:xfrm>
          <a:prstGeom prst="rect">
            <a:avLst/>
          </a:prstGeom>
          <a:noFill/>
        </p:spPr>
        <p:txBody>
          <a:bodyPr wrap="square" rtlCol="0">
            <a:spAutoFit/>
          </a:bodyPr>
          <a:lstStyle/>
          <a:p>
            <a:endParaRPr lang="nl-NL" sz="1400"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Geef naast het nummer van de figuur een korte omschrijving, meest logisch is om de beschrijving van de site over te nemen. Daarachter komen de gegevens en weblink van de afbeelding.</a:t>
            </a:r>
          </a:p>
          <a:p>
            <a:endParaRPr lang="nl-NL" sz="14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Afbeelding 1</a:t>
            </a:r>
          </a:p>
          <a:p>
            <a:endParaRPr lang="nl-NL" sz="1400" dirty="0">
              <a:latin typeface="Arial" panose="020B0604020202020204" pitchFamily="34" charset="0"/>
              <a:cs typeface="Arial" panose="020B0604020202020204" pitchFamily="34" charset="0"/>
            </a:endParaRPr>
          </a:p>
          <a:p>
            <a:r>
              <a:rPr lang="nl-NL" sz="1000" i="1" dirty="0">
                <a:latin typeface="Arial" panose="020B0604020202020204" pitchFamily="34" charset="0"/>
                <a:cs typeface="Arial" panose="020B0604020202020204" pitchFamily="34" charset="0"/>
              </a:rPr>
              <a:t>Online winkelen 2015</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400" i="1" dirty="0">
              <a:latin typeface="Arial" panose="020B0604020202020204" pitchFamily="34" charset="0"/>
              <a:cs typeface="Arial" panose="020B0604020202020204" pitchFamily="34" charset="0"/>
            </a:endParaRPr>
          </a:p>
          <a:p>
            <a:endParaRPr lang="nl-NL" sz="1400" i="1" dirty="0">
              <a:latin typeface="Arial" panose="020B0604020202020204" pitchFamily="34" charset="0"/>
              <a:cs typeface="Arial" panose="020B0604020202020204" pitchFamily="34" charset="0"/>
            </a:endParaRPr>
          </a:p>
          <a:p>
            <a:endParaRPr lang="nl-NL" sz="1400" i="1" dirty="0">
              <a:latin typeface="Arial" panose="020B0604020202020204" pitchFamily="34" charset="0"/>
              <a:cs typeface="Arial" panose="020B0604020202020204" pitchFamily="34" charset="0"/>
            </a:endParaRPr>
          </a:p>
          <a:p>
            <a:endParaRPr lang="nl-NL" sz="1000" i="1" dirty="0">
              <a:latin typeface="Arial" panose="020B0604020202020204" pitchFamily="34" charset="0"/>
              <a:cs typeface="Arial" panose="020B0604020202020204" pitchFamily="34" charset="0"/>
            </a:endParaRPr>
          </a:p>
          <a:p>
            <a:r>
              <a:rPr lang="nl-NL" sz="1000" i="1" dirty="0">
                <a:latin typeface="Arial" panose="020B0604020202020204" pitchFamily="34" charset="0"/>
                <a:cs typeface="Arial" panose="020B0604020202020204" pitchFamily="34" charset="0"/>
              </a:rPr>
              <a:t>Opmerking</a:t>
            </a:r>
            <a:r>
              <a:rPr lang="nl-NL" sz="1000" dirty="0">
                <a:latin typeface="Arial" panose="020B0604020202020204" pitchFamily="34" charset="0"/>
                <a:cs typeface="Arial" panose="020B0604020202020204" pitchFamily="34" charset="0"/>
              </a:rPr>
              <a:t>. Overgenomen uit </a:t>
            </a:r>
            <a:r>
              <a:rPr lang="nl-NL" sz="1000" i="1" dirty="0">
                <a:latin typeface="Arial" panose="020B0604020202020204" pitchFamily="34" charset="0"/>
                <a:cs typeface="Arial" panose="020B0604020202020204" pitchFamily="34" charset="0"/>
              </a:rPr>
              <a:t>Meer Nederlanders shoppen online </a:t>
            </a:r>
            <a:r>
              <a:rPr lang="nl-NL" sz="1000" dirty="0">
                <a:latin typeface="Arial" panose="020B0604020202020204" pitchFamily="34" charset="0"/>
                <a:cs typeface="Arial" panose="020B0604020202020204" pitchFamily="34" charset="0"/>
              </a:rPr>
              <a:t>van CBS, 2016 (</a:t>
            </a:r>
            <a:r>
              <a:rPr lang="nl-NL" sz="1000" u="sng" dirty="0">
                <a:latin typeface="Arial" panose="020B0604020202020204" pitchFamily="34" charset="0"/>
                <a:cs typeface="Arial" panose="020B0604020202020204" pitchFamily="34" charset="0"/>
              </a:rPr>
              <a:t>https://www.cbs.nl/nl-nl/nieuws/2016/24/meer-nederlanders-shoppen-online</a:t>
            </a:r>
            <a:r>
              <a:rPr lang="nl-NL" sz="1000" dirty="0">
                <a:latin typeface="Arial" panose="020B0604020202020204" pitchFamily="34" charset="0"/>
                <a:cs typeface="Arial" panose="020B0604020202020204" pitchFamily="34" charset="0"/>
              </a:rPr>
              <a:t>). Copyright 2016, CBS. </a:t>
            </a:r>
          </a:p>
          <a:p>
            <a:endParaRPr lang="nl-NL" sz="1350" dirty="0"/>
          </a:p>
        </p:txBody>
      </p:sp>
      <p:pic>
        <p:nvPicPr>
          <p:cNvPr id="8" name="Afbeelding 7"/>
          <p:cNvPicPr>
            <a:picLocks noChangeAspect="1"/>
          </p:cNvPicPr>
          <p:nvPr/>
        </p:nvPicPr>
        <p:blipFill>
          <a:blip r:embed="rId4"/>
          <a:stretch>
            <a:fillRect/>
          </a:stretch>
        </p:blipFill>
        <p:spPr>
          <a:xfrm>
            <a:off x="1753891" y="2598278"/>
            <a:ext cx="3358229" cy="1668374"/>
          </a:xfrm>
          <a:prstGeom prst="rect">
            <a:avLst/>
          </a:prstGeom>
        </p:spPr>
      </p:pic>
    </p:spTree>
    <p:custDataLst>
      <p:tags r:id="rId1"/>
    </p:custDataLst>
    <p:extLst>
      <p:ext uri="{BB962C8B-B14F-4D97-AF65-F5344CB8AC3E}">
        <p14:creationId xmlns:p14="http://schemas.microsoft.com/office/powerpoint/2010/main" val="3170599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697" y="202332"/>
            <a:ext cx="6172200" cy="857250"/>
          </a:xfrm>
        </p:spPr>
        <p:txBody>
          <a:bodyPr>
            <a:normAutofit/>
          </a:bodyPr>
          <a:lstStyle/>
          <a:p>
            <a:r>
              <a:rPr lang="nl-NL" sz="2400" dirty="0"/>
              <a:t>               			Wees consequent</a:t>
            </a:r>
          </a:p>
        </p:txBody>
      </p:sp>
      <p:sp>
        <p:nvSpPr>
          <p:cNvPr id="3" name="Tijdelijke aanduiding voor inhoud 2"/>
          <p:cNvSpPr>
            <a:spLocks noGrp="1"/>
          </p:cNvSpPr>
          <p:nvPr>
            <p:ph idx="1"/>
          </p:nvPr>
        </p:nvSpPr>
        <p:spPr>
          <a:xfrm>
            <a:off x="1485900" y="1200150"/>
            <a:ext cx="6272454" cy="3855876"/>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1800" dirty="0"/>
              <a:t>Voorbeeld:</a:t>
            </a:r>
          </a:p>
          <a:p>
            <a:pPr marL="0" indent="0">
              <a:buNone/>
            </a:pPr>
            <a:r>
              <a:rPr lang="nl-NL" sz="1800" dirty="0"/>
              <a:t>altijd geraadpleegd op 5 juni 2013  … en niet een andere keer   opgeroepen 5 juni 2013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821" y="1059582"/>
            <a:ext cx="302055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fld id="{C6149A4C-FF88-4BD5-9F00-E822CED6800F}" type="slidenum">
              <a:rPr lang="nl-NL" smtClean="0"/>
              <a:t>23</a:t>
            </a:fld>
            <a:endParaRPr lang="nl-NL"/>
          </a:p>
        </p:txBody>
      </p:sp>
    </p:spTree>
    <p:extLst>
      <p:ext uri="{BB962C8B-B14F-4D97-AF65-F5344CB8AC3E}">
        <p14:creationId xmlns:p14="http://schemas.microsoft.com/office/powerpoint/2010/main" val="2192366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2739" y="49963"/>
            <a:ext cx="7427349" cy="857250"/>
          </a:xfrm>
        </p:spPr>
        <p:txBody>
          <a:bodyPr>
            <a:normAutofit/>
          </a:bodyPr>
          <a:lstStyle/>
          <a:p>
            <a:r>
              <a:rPr lang="nl-NL" sz="2400" dirty="0"/>
              <a:t>                       Noteer alle gegevens van je bron</a:t>
            </a:r>
          </a:p>
        </p:txBody>
      </p:sp>
      <p:sp>
        <p:nvSpPr>
          <p:cNvPr id="3" name="Rechthoek 2"/>
          <p:cNvSpPr/>
          <p:nvPr/>
        </p:nvSpPr>
        <p:spPr>
          <a:xfrm>
            <a:off x="1143000" y="896703"/>
            <a:ext cx="6691707" cy="692497"/>
          </a:xfrm>
          <a:prstGeom prst="rect">
            <a:avLst/>
          </a:prstGeom>
        </p:spPr>
        <p:txBody>
          <a:bodyPr wrap="square">
            <a:spAutoFit/>
          </a:bodyPr>
          <a:lstStyle/>
          <a:p>
            <a:pPr algn="ctr"/>
            <a:r>
              <a:rPr lang="nl-NL" dirty="0">
                <a:latin typeface="Arial" panose="020B0604020202020204" pitchFamily="34" charset="0"/>
                <a:cs typeface="Arial" panose="020B0604020202020204" pitchFamily="34" charset="0"/>
              </a:rPr>
              <a:t>Doe dit van het begin af aan dat voorkomt later verwarring</a:t>
            </a:r>
          </a:p>
          <a:p>
            <a:pPr algn="ctr"/>
            <a:r>
              <a:rPr lang="nl-NL" sz="2100" b="1" dirty="0"/>
              <a:t> </a:t>
            </a:r>
            <a:endParaRPr lang="nl-NL" sz="21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7" y="3003799"/>
            <a:ext cx="2220635" cy="153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jdelijke aanduiding voor dianummer 5"/>
          <p:cNvSpPr>
            <a:spLocks noGrp="1"/>
          </p:cNvSpPr>
          <p:nvPr>
            <p:ph type="sldNum" sz="quarter" idx="12"/>
          </p:nvPr>
        </p:nvSpPr>
        <p:spPr/>
        <p:txBody>
          <a:bodyPr/>
          <a:lstStyle/>
          <a:p>
            <a:fld id="{C6149A4C-FF88-4BD5-9F00-E822CED6800F}" type="slidenum">
              <a:rPr lang="nl-NL" smtClean="0"/>
              <a:t>24</a:t>
            </a:fld>
            <a:endParaRPr lang="nl-NL"/>
          </a:p>
        </p:txBody>
      </p:sp>
      <p:pic>
        <p:nvPicPr>
          <p:cNvPr id="7" name="Afbeelding 6"/>
          <p:cNvPicPr>
            <a:picLocks noChangeAspect="1"/>
          </p:cNvPicPr>
          <p:nvPr/>
        </p:nvPicPr>
        <p:blipFill>
          <a:blip r:embed="rId4"/>
          <a:stretch>
            <a:fillRect/>
          </a:stretch>
        </p:blipFill>
        <p:spPr>
          <a:xfrm>
            <a:off x="1660309" y="1566117"/>
            <a:ext cx="5657090" cy="995967"/>
          </a:xfrm>
          <a:prstGeom prst="rect">
            <a:avLst/>
          </a:prstGeom>
        </p:spPr>
      </p:pic>
    </p:spTree>
    <p:extLst>
      <p:ext uri="{BB962C8B-B14F-4D97-AF65-F5344CB8AC3E}">
        <p14:creationId xmlns:p14="http://schemas.microsoft.com/office/powerpoint/2010/main" val="887855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4"/>
          <a:stretch>
            <a:fillRect/>
          </a:stretch>
        </p:blipFill>
        <p:spPr>
          <a:xfrm>
            <a:off x="2401161" y="2406982"/>
            <a:ext cx="3295126" cy="992959"/>
          </a:xfrm>
          <a:prstGeom prst="rect">
            <a:avLst/>
          </a:prstGeom>
        </p:spPr>
      </p:pic>
      <p:sp>
        <p:nvSpPr>
          <p:cNvPr id="3" name="Titel 2"/>
          <p:cNvSpPr>
            <a:spLocks noGrp="1"/>
          </p:cNvSpPr>
          <p:nvPr>
            <p:ph type="ctrTitle"/>
          </p:nvPr>
        </p:nvSpPr>
        <p:spPr>
          <a:xfrm>
            <a:off x="511634" y="780043"/>
            <a:ext cx="6971731" cy="200475"/>
          </a:xfrm>
        </p:spPr>
        <p:txBody>
          <a:bodyPr>
            <a:noAutofit/>
          </a:bodyPr>
          <a:lstStyle/>
          <a:p>
            <a:r>
              <a:rPr lang="nl-NL" sz="2400" dirty="0"/>
              <a:t>                   Hulpmiddelen</a:t>
            </a:r>
            <a:br>
              <a:rPr lang="nl-NL" sz="2400" u="sng" dirty="0"/>
            </a:br>
            <a:endParaRPr lang="nl-NL" sz="2400" u="sng" dirty="0"/>
          </a:p>
        </p:txBody>
      </p:sp>
      <p:pic>
        <p:nvPicPr>
          <p:cNvPr id="7" name="Picture 6"/>
          <p:cNvPicPr>
            <a:picLocks noChangeAspect="1"/>
          </p:cNvPicPr>
          <p:nvPr/>
        </p:nvPicPr>
        <p:blipFill>
          <a:blip r:embed="rId5"/>
          <a:stretch>
            <a:fillRect/>
          </a:stretch>
        </p:blipFill>
        <p:spPr>
          <a:xfrm>
            <a:off x="2280746" y="1659831"/>
            <a:ext cx="1439114" cy="747151"/>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5130" y="2108394"/>
            <a:ext cx="1260580" cy="1232814"/>
          </a:xfrm>
          <a:prstGeom prst="rect">
            <a:avLst/>
          </a:prstGeom>
        </p:spPr>
      </p:pic>
      <p:pic>
        <p:nvPicPr>
          <p:cNvPr id="12"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360" y="3446360"/>
            <a:ext cx="2244673" cy="1361523"/>
          </a:xfrm>
          <a:prstGeom prst="rect">
            <a:avLst/>
          </a:prstGeom>
        </p:spPr>
      </p:pic>
      <p:pic>
        <p:nvPicPr>
          <p:cNvPr id="13" name="Picture 14"/>
          <p:cNvPicPr>
            <a:picLocks noChangeAspect="1"/>
          </p:cNvPicPr>
          <p:nvPr/>
        </p:nvPicPr>
        <p:blipFill rotWithShape="1">
          <a:blip r:embed="rId8"/>
          <a:srcRect l="2649" b="12500"/>
          <a:stretch/>
        </p:blipFill>
        <p:spPr>
          <a:xfrm>
            <a:off x="2401161" y="3551617"/>
            <a:ext cx="1713199" cy="652648"/>
          </a:xfrm>
          <a:prstGeom prst="rect">
            <a:avLst/>
          </a:prstGeom>
        </p:spPr>
      </p:pic>
      <p:sp>
        <p:nvSpPr>
          <p:cNvPr id="14" name="Oval 8"/>
          <p:cNvSpPr/>
          <p:nvPr/>
        </p:nvSpPr>
        <p:spPr>
          <a:xfrm>
            <a:off x="5036281" y="2749310"/>
            <a:ext cx="459647" cy="308302"/>
          </a:xfrm>
          <a:prstGeom prst="ellipse">
            <a:avLst/>
          </a:prstGeom>
          <a:noFill/>
          <a:ln w="76200">
            <a:solidFill>
              <a:srgbClr val="66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25</a:t>
            </a:fld>
            <a:endParaRPr lang="nl-NL"/>
          </a:p>
        </p:txBody>
      </p:sp>
      <p:pic>
        <p:nvPicPr>
          <p:cNvPr id="5" name="Afbeelding 4"/>
          <p:cNvPicPr>
            <a:picLocks noChangeAspect="1"/>
          </p:cNvPicPr>
          <p:nvPr/>
        </p:nvPicPr>
        <p:blipFill>
          <a:blip r:embed="rId9"/>
          <a:stretch>
            <a:fillRect/>
          </a:stretch>
        </p:blipFill>
        <p:spPr>
          <a:xfrm>
            <a:off x="4255380" y="1774172"/>
            <a:ext cx="1809750" cy="609600"/>
          </a:xfrm>
          <a:prstGeom prst="rect">
            <a:avLst/>
          </a:prstGeom>
        </p:spPr>
      </p:pic>
    </p:spTree>
    <p:custDataLst>
      <p:tags r:id="rId1"/>
    </p:custDataLst>
    <p:extLst>
      <p:ext uri="{BB962C8B-B14F-4D97-AF65-F5344CB8AC3E}">
        <p14:creationId xmlns:p14="http://schemas.microsoft.com/office/powerpoint/2010/main" val="3309321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4273"/>
            <a:ext cx="7057697" cy="857250"/>
          </a:xfrm>
        </p:spPr>
        <p:txBody>
          <a:bodyPr>
            <a:noAutofit/>
          </a:bodyPr>
          <a:lstStyle/>
          <a:p>
            <a:r>
              <a:rPr lang="nl-NL" sz="2400" dirty="0">
                <a:solidFill>
                  <a:srgbClr val="7030A0"/>
                </a:solidFill>
              </a:rPr>
              <a:t>                      </a:t>
            </a:r>
            <a:r>
              <a:rPr lang="nl-NL" sz="2400" dirty="0"/>
              <a:t>APA bronvermeldingen </a:t>
            </a:r>
            <a:br>
              <a:rPr lang="nl-NL" sz="2400" dirty="0">
                <a:solidFill>
                  <a:srgbClr val="7030A0"/>
                </a:solidFill>
              </a:rPr>
            </a:br>
            <a:endParaRPr lang="nl-NL" sz="2400" dirty="0">
              <a:solidFill>
                <a:srgbClr val="7030A0"/>
              </a:solidFill>
            </a:endParaRP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sz="2600" dirty="0"/>
              <a:t>				LET OP!</a:t>
            </a:r>
          </a:p>
          <a:p>
            <a:pPr marL="0" indent="0">
              <a:buNone/>
            </a:pPr>
            <a:r>
              <a:rPr lang="nl-NL" dirty="0"/>
              <a:t>	</a:t>
            </a:r>
          </a:p>
          <a:p>
            <a:pPr marL="0" indent="0">
              <a:buNone/>
            </a:pPr>
            <a:r>
              <a:rPr lang="nl-NL" sz="1900" dirty="0"/>
              <a:t>	Altijd controleren</a:t>
            </a:r>
          </a:p>
          <a:p>
            <a:pPr marL="0" indent="0">
              <a:buNone/>
            </a:pPr>
            <a:r>
              <a:rPr lang="nl-NL" sz="1900" dirty="0"/>
              <a:t>	Waar nodig </a:t>
            </a:r>
            <a:r>
              <a:rPr lang="nl-NL" sz="1900" b="1" dirty="0"/>
              <a:t>aanvullen/corrigeren</a:t>
            </a:r>
          </a:p>
          <a:p>
            <a:pPr marL="0" indent="0">
              <a:buNone/>
            </a:pPr>
            <a:r>
              <a:rPr lang="nl-NL" sz="1900" dirty="0"/>
              <a:t>  </a:t>
            </a:r>
          </a:p>
          <a:p>
            <a:pPr marL="0" indent="0">
              <a:buNone/>
            </a:pPr>
            <a:r>
              <a:rPr lang="nl-NL" sz="1900" dirty="0"/>
              <a:t>	Zorg dat je </a:t>
            </a:r>
            <a:r>
              <a:rPr lang="nl-NL" sz="1900" b="1" dirty="0"/>
              <a:t>consequent</a:t>
            </a:r>
            <a:r>
              <a:rPr lang="nl-NL" sz="1900" dirty="0"/>
              <a:t> bent met toepassen van de regels</a:t>
            </a:r>
          </a:p>
          <a:p>
            <a:pPr marL="0" indent="0">
              <a:buNone/>
            </a:pPr>
            <a:endParaRPr lang="nl-NL" sz="1900" dirty="0"/>
          </a:p>
          <a:p>
            <a:pPr marL="0" indent="0">
              <a:buNone/>
            </a:pPr>
            <a:r>
              <a:rPr lang="nl-NL" sz="1900" b="1" dirty="0"/>
              <a:t>	Twijfel</a:t>
            </a:r>
            <a:r>
              <a:rPr lang="nl-NL" sz="1900" dirty="0"/>
              <a:t> je over een regel?</a:t>
            </a:r>
          </a:p>
          <a:p>
            <a:pPr marL="0" indent="0">
              <a:buNone/>
            </a:pPr>
            <a:r>
              <a:rPr lang="nl-NL" sz="1900" dirty="0"/>
              <a:t>	- Checken</a:t>
            </a:r>
          </a:p>
          <a:p>
            <a:pPr marL="0" indent="0">
              <a:buNone/>
            </a:pPr>
            <a:r>
              <a:rPr lang="nl-NL" sz="1900" dirty="0"/>
              <a:t>	- Stel gerust je vragen</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26</a:t>
            </a:fld>
            <a:endParaRPr lang="nl-NL"/>
          </a:p>
        </p:txBody>
      </p:sp>
    </p:spTree>
    <p:extLst>
      <p:ext uri="{BB962C8B-B14F-4D97-AF65-F5344CB8AC3E}">
        <p14:creationId xmlns:p14="http://schemas.microsoft.com/office/powerpoint/2010/main" val="130037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9652" y="0"/>
            <a:ext cx="6172200" cy="857250"/>
          </a:xfrm>
        </p:spPr>
        <p:txBody>
          <a:bodyPr>
            <a:noAutofit/>
          </a:bodyPr>
          <a:lstStyle/>
          <a:p>
            <a:pPr>
              <a:defRPr/>
            </a:pPr>
            <a:br>
              <a:rPr lang="nl-NL" sz="2400" b="1" dirty="0">
                <a:solidFill>
                  <a:srgbClr val="002060"/>
                </a:solidFill>
                <a:latin typeface="Arial" panose="020B0604020202020204" pitchFamily="34" charset="0"/>
                <a:cs typeface="Arial" panose="020B0604020202020204" pitchFamily="34" charset="0"/>
              </a:rPr>
            </a:br>
            <a:r>
              <a:rPr lang="nl-NL" sz="2400" b="1" dirty="0">
                <a:solidFill>
                  <a:srgbClr val="002060"/>
                </a:solidFill>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Literatuurhelpdesk</a:t>
            </a:r>
          </a:p>
        </p:txBody>
      </p:sp>
      <p:sp>
        <p:nvSpPr>
          <p:cNvPr id="3" name="Tijdelijke aanduiding voor inhoud 2"/>
          <p:cNvSpPr>
            <a:spLocks noGrp="1"/>
          </p:cNvSpPr>
          <p:nvPr>
            <p:ph idx="1"/>
          </p:nvPr>
        </p:nvSpPr>
        <p:spPr>
          <a:xfrm>
            <a:off x="2519772" y="1749861"/>
            <a:ext cx="6380084" cy="3393639"/>
          </a:xfrm>
        </p:spPr>
        <p:txBody>
          <a:bodyPr/>
          <a:lstStyle/>
          <a:p>
            <a:pPr marL="0" indent="0">
              <a:buNone/>
              <a:defRPr/>
            </a:pPr>
            <a:r>
              <a:rPr lang="nl-NL" dirty="0">
                <a:solidFill>
                  <a:srgbClr val="002060"/>
                </a:solidFill>
                <a:latin typeface="Arial" panose="020B0604020202020204" pitchFamily="34" charset="0"/>
                <a:cs typeface="Arial" panose="020B0604020202020204" pitchFamily="34" charset="0"/>
              </a:rPr>
              <a:t>		</a:t>
            </a:r>
            <a:r>
              <a:rPr lang="nl-NL" dirty="0">
                <a:solidFill>
                  <a:srgbClr val="7030A0"/>
                </a:solidFill>
                <a:latin typeface="Arial" panose="020B0604020202020204" pitchFamily="34" charset="0"/>
                <a:cs typeface="Arial" panose="020B0604020202020204" pitchFamily="34" charset="0"/>
              </a:rPr>
              <a:t>Jullie zoeken</a:t>
            </a:r>
          </a:p>
          <a:p>
            <a:pPr marL="0" indent="0">
              <a:buNone/>
              <a:defRPr/>
            </a:pPr>
            <a:r>
              <a:rPr lang="nl-NL" dirty="0">
                <a:solidFill>
                  <a:srgbClr val="7030A0"/>
                </a:solidFill>
                <a:latin typeface="Arial" panose="020B0604020202020204" pitchFamily="34" charset="0"/>
                <a:cs typeface="Arial" panose="020B0604020202020204" pitchFamily="34" charset="0"/>
              </a:rPr>
              <a:t>		Wij ondersteunen</a:t>
            </a:r>
          </a:p>
          <a:p>
            <a:pPr>
              <a:defRPr/>
            </a:pPr>
            <a:endParaRPr lang="nl-NL" dirty="0">
              <a:latin typeface="Arial" panose="020B0604020202020204" pitchFamily="34" charset="0"/>
              <a:cs typeface="Arial" panose="020B0604020202020204" pitchFamily="34" charset="0"/>
            </a:endParaRPr>
          </a:p>
          <a:p>
            <a:pPr marL="0" indent="0">
              <a:buNone/>
              <a:defRPr/>
            </a:pPr>
            <a:endParaRPr lang="nl-NL" dirty="0">
              <a:latin typeface="Arial" panose="020B0604020202020204" pitchFamily="34" charset="0"/>
              <a:cs typeface="Arial" panose="020B0604020202020204" pitchFamily="34" charset="0"/>
            </a:endParaRPr>
          </a:p>
          <a:p>
            <a:pPr marL="0" indent="0">
              <a:buNone/>
              <a:defRPr/>
            </a:pPr>
            <a:endParaRPr lang="nl-NL" b="1" dirty="0">
              <a:solidFill>
                <a:srgbClr val="002060"/>
              </a:solidFill>
              <a:latin typeface="Arial" panose="020B0604020202020204" pitchFamily="34" charset="0"/>
              <a:cs typeface="Arial" panose="020B0604020202020204" pitchFamily="34" charset="0"/>
            </a:endParaRPr>
          </a:p>
          <a:p>
            <a:pPr marL="0" indent="0">
              <a:buNone/>
              <a:defRPr/>
            </a:pPr>
            <a:r>
              <a:rPr lang="nl-NL" b="1" dirty="0" err="1">
                <a:solidFill>
                  <a:srgbClr val="002060"/>
                </a:solidFill>
                <a:latin typeface="Arial" panose="020B0604020202020204" pitchFamily="34" charset="0"/>
                <a:cs typeface="Arial" panose="020B0604020202020204" pitchFamily="34" charset="0"/>
                <a:hlinkClick r:id="rId2"/>
              </a:rPr>
              <a:t>literatuurhelpdesk</a:t>
            </a:r>
            <a:r>
              <a:rPr lang="nl-NL" b="1" dirty="0">
                <a:solidFill>
                  <a:srgbClr val="002060"/>
                </a:solidFill>
                <a:latin typeface="Arial" panose="020B0604020202020204" pitchFamily="34" charset="0"/>
                <a:cs typeface="Arial" panose="020B0604020202020204" pitchFamily="34" charset="0"/>
                <a:hlinkClick r:id="rId2"/>
              </a:rPr>
              <a:t> mediatheek </a:t>
            </a:r>
            <a:r>
              <a:rPr lang="nl-NL" b="1" dirty="0" err="1">
                <a:solidFill>
                  <a:srgbClr val="002060"/>
                </a:solidFill>
                <a:latin typeface="Arial" panose="020B0604020202020204" pitchFamily="34" charset="0"/>
                <a:cs typeface="Arial" panose="020B0604020202020204" pitchFamily="34" charset="0"/>
                <a:hlinkClick r:id="rId2"/>
              </a:rPr>
              <a:t>Stappegoor</a:t>
            </a:r>
            <a:endParaRPr lang="nl-NL" b="1" dirty="0">
              <a:solidFill>
                <a:srgbClr val="002060"/>
              </a:solidFill>
              <a:latin typeface="Arial" panose="020B0604020202020204" pitchFamily="34" charset="0"/>
              <a:cs typeface="Arial" panose="020B0604020202020204" pitchFamily="34" charset="0"/>
            </a:endParaRPr>
          </a:p>
          <a:p>
            <a:pPr marL="0" indent="0">
              <a:buNone/>
              <a:defRPr/>
            </a:pPr>
            <a:r>
              <a:rPr lang="nl-NL" b="1" dirty="0">
                <a:solidFill>
                  <a:srgbClr val="002060"/>
                </a:solidFill>
                <a:latin typeface="Arial" panose="020B0604020202020204" pitchFamily="34" charset="0"/>
                <a:cs typeface="Arial" panose="020B0604020202020204" pitchFamily="34" charset="0"/>
              </a:rPr>
              <a:t> </a:t>
            </a:r>
          </a:p>
          <a:p>
            <a:pPr>
              <a:defRPr/>
            </a:pPr>
            <a:endParaRPr lang="nl-NL" dirty="0">
              <a:solidFill>
                <a:srgbClr val="002060"/>
              </a:solidFill>
            </a:endParaRPr>
          </a:p>
          <a:p>
            <a:pPr>
              <a:defRPr/>
            </a:pPr>
            <a:endParaRPr lang="nl-NL" dirty="0"/>
          </a:p>
        </p:txBody>
      </p:sp>
      <p:pic>
        <p:nvPicPr>
          <p:cNvPr id="2050" name="Afbeelding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611" y="1749861"/>
            <a:ext cx="1961645" cy="152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dianummer 3"/>
          <p:cNvSpPr>
            <a:spLocks noGrp="1"/>
          </p:cNvSpPr>
          <p:nvPr>
            <p:ph type="sldNum" sz="quarter" idx="12"/>
          </p:nvPr>
        </p:nvSpPr>
        <p:spPr/>
        <p:txBody>
          <a:bodyPr/>
          <a:lstStyle/>
          <a:p>
            <a:fld id="{C6149A4C-FF88-4BD5-9F00-E822CED6800F}" type="slidenum">
              <a:rPr lang="nl-NL" smtClean="0"/>
              <a:t>27</a:t>
            </a:fld>
            <a:endParaRPr lang="nl-NL"/>
          </a:p>
        </p:txBody>
      </p:sp>
    </p:spTree>
    <p:extLst>
      <p:ext uri="{BB962C8B-B14F-4D97-AF65-F5344CB8AC3E}">
        <p14:creationId xmlns:p14="http://schemas.microsoft.com/office/powerpoint/2010/main" val="2620305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175">
                <a:solidFill>
                  <a:schemeClr val="tx1"/>
                </a:solidFill>
                <a:latin typeface="Times New Roman" pitchFamily="18" charset="0"/>
              </a:defRPr>
            </a:lvl1pPr>
            <a:lvl2pPr marL="501491" indent="-192881" eaLnBrk="0" hangingPunct="0">
              <a:spcBef>
                <a:spcPct val="20000"/>
              </a:spcBef>
              <a:buChar char="–"/>
              <a:defRPr sz="1875">
                <a:solidFill>
                  <a:schemeClr val="tx1"/>
                </a:solidFill>
                <a:latin typeface="Times New Roman" pitchFamily="18" charset="0"/>
              </a:defRPr>
            </a:lvl2pPr>
            <a:lvl3pPr marL="771525" indent="-154305" eaLnBrk="0" hangingPunct="0">
              <a:spcBef>
                <a:spcPct val="20000"/>
              </a:spcBef>
              <a:buChar char="•"/>
              <a:defRPr sz="1650">
                <a:solidFill>
                  <a:schemeClr val="tx1"/>
                </a:solidFill>
                <a:latin typeface="Times New Roman" pitchFamily="18" charset="0"/>
              </a:defRPr>
            </a:lvl3pPr>
            <a:lvl4pPr marL="1080135" indent="-154305" eaLnBrk="0" hangingPunct="0">
              <a:spcBef>
                <a:spcPct val="20000"/>
              </a:spcBef>
              <a:buChar char="–"/>
              <a:defRPr sz="1350">
                <a:solidFill>
                  <a:schemeClr val="tx1"/>
                </a:solidFill>
                <a:latin typeface="Times New Roman" pitchFamily="18" charset="0"/>
              </a:defRPr>
            </a:lvl4pPr>
            <a:lvl5pPr marL="1388745" indent="-154305" eaLnBrk="0" hangingPunct="0">
              <a:spcBef>
                <a:spcPct val="20000"/>
              </a:spcBef>
              <a:buChar char="»"/>
              <a:defRPr sz="1350">
                <a:solidFill>
                  <a:schemeClr val="tx1"/>
                </a:solidFill>
                <a:latin typeface="Times New Roman" pitchFamily="18" charset="0"/>
              </a:defRPr>
            </a:lvl5pPr>
            <a:lvl6pPr marL="1697355" indent="-154305" eaLnBrk="0" fontAlgn="base" hangingPunct="0">
              <a:spcBef>
                <a:spcPct val="20000"/>
              </a:spcBef>
              <a:spcAft>
                <a:spcPct val="0"/>
              </a:spcAft>
              <a:buChar char="»"/>
              <a:defRPr sz="1350">
                <a:solidFill>
                  <a:schemeClr val="tx1"/>
                </a:solidFill>
                <a:latin typeface="Times New Roman" pitchFamily="18" charset="0"/>
              </a:defRPr>
            </a:lvl6pPr>
            <a:lvl7pPr marL="2005965" indent="-154305" eaLnBrk="0" fontAlgn="base" hangingPunct="0">
              <a:spcBef>
                <a:spcPct val="20000"/>
              </a:spcBef>
              <a:spcAft>
                <a:spcPct val="0"/>
              </a:spcAft>
              <a:buChar char="»"/>
              <a:defRPr sz="1350">
                <a:solidFill>
                  <a:schemeClr val="tx1"/>
                </a:solidFill>
                <a:latin typeface="Times New Roman" pitchFamily="18" charset="0"/>
              </a:defRPr>
            </a:lvl7pPr>
            <a:lvl8pPr marL="2314575" indent="-154305" eaLnBrk="0" fontAlgn="base" hangingPunct="0">
              <a:spcBef>
                <a:spcPct val="20000"/>
              </a:spcBef>
              <a:spcAft>
                <a:spcPct val="0"/>
              </a:spcAft>
              <a:buChar char="»"/>
              <a:defRPr sz="1350">
                <a:solidFill>
                  <a:schemeClr val="tx1"/>
                </a:solidFill>
                <a:latin typeface="Times New Roman" pitchFamily="18" charset="0"/>
              </a:defRPr>
            </a:lvl8pPr>
            <a:lvl9pPr marL="2623185" indent="-154305" eaLnBrk="0" fontAlgn="base" hangingPunct="0">
              <a:spcBef>
                <a:spcPct val="20000"/>
              </a:spcBef>
              <a:spcAft>
                <a:spcPct val="0"/>
              </a:spcAft>
              <a:buChar char="»"/>
              <a:defRPr sz="1350">
                <a:solidFill>
                  <a:schemeClr val="tx1"/>
                </a:solidFill>
                <a:latin typeface="Times New Roman" pitchFamily="18" charset="0"/>
              </a:defRPr>
            </a:lvl9pPr>
          </a:lstStyle>
          <a:p>
            <a:pPr eaLnBrk="1" hangingPunct="1">
              <a:spcBef>
                <a:spcPct val="0"/>
              </a:spcBef>
              <a:buFontTx/>
              <a:buNone/>
            </a:pPr>
            <a:fld id="{EEDBA9B2-0EF5-4DE2-B498-28F4DA76463C}" type="slidenum">
              <a:rPr lang="nl-NL" altLang="nl-NL" sz="975">
                <a:latin typeface="Arial" charset="0"/>
                <a:ea typeface="ＭＳ Ｐゴシック" pitchFamily="34" charset="-128"/>
              </a:rPr>
              <a:pPr eaLnBrk="1" hangingPunct="1">
                <a:spcBef>
                  <a:spcPct val="0"/>
                </a:spcBef>
                <a:buFontTx/>
                <a:buNone/>
              </a:pPr>
              <a:t>28</a:t>
            </a:fld>
            <a:endParaRPr lang="nl-NL" altLang="nl-NL" sz="975">
              <a:latin typeface="Arial" charset="0"/>
              <a:ea typeface="ＭＳ Ｐゴシック" pitchFamily="34" charset="-128"/>
            </a:endParaRPr>
          </a:p>
        </p:txBody>
      </p:sp>
      <p:sp>
        <p:nvSpPr>
          <p:cNvPr id="81924" name="Tijdelijke aanduiding voor dianummer 3"/>
          <p:cNvSpPr txBox="1">
            <a:spLocks noGrp="1"/>
          </p:cNvSpPr>
          <p:nvPr/>
        </p:nvSpPr>
        <p:spPr bwMode="auto">
          <a:xfrm>
            <a:off x="6058258" y="4685943"/>
            <a:ext cx="159984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56C664DF-4FEC-41A5-B59E-23DC1B7E3872}" type="slidenum">
              <a:rPr lang="nl-NL" altLang="nl-NL" sz="750">
                <a:latin typeface="Arial" charset="0"/>
                <a:ea typeface="ＭＳ Ｐゴシック" pitchFamily="34" charset="-128"/>
              </a:rPr>
              <a:pPr algn="r" eaLnBrk="1" hangingPunct="1">
                <a:spcBef>
                  <a:spcPct val="0"/>
                </a:spcBef>
                <a:buFontTx/>
                <a:buNone/>
              </a:pPr>
              <a:t>28</a:t>
            </a:fld>
            <a:endParaRPr lang="nl-NL" altLang="nl-NL" sz="750">
              <a:latin typeface="Arial" charset="0"/>
              <a:ea typeface="ＭＳ Ｐゴシック" pitchFamily="34" charset="-128"/>
            </a:endParaRPr>
          </a:p>
        </p:txBody>
      </p:sp>
      <p:pic>
        <p:nvPicPr>
          <p:cNvPr id="819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237" y="1327354"/>
            <a:ext cx="2368358" cy="381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26" name="Rechthoek 6"/>
          <p:cNvSpPr>
            <a:spLocks noChangeArrowheads="1"/>
          </p:cNvSpPr>
          <p:nvPr/>
        </p:nvSpPr>
        <p:spPr bwMode="auto">
          <a:xfrm>
            <a:off x="2629258" y="3372208"/>
            <a:ext cx="4629150" cy="80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2400"/>
          </a:p>
          <a:p>
            <a:pPr eaLnBrk="1" hangingPunct="1">
              <a:spcBef>
                <a:spcPct val="0"/>
              </a:spcBef>
              <a:buFontTx/>
              <a:buNone/>
            </a:pPr>
            <a:endParaRPr lang="en-US" altLang="nl-NL" sz="2400"/>
          </a:p>
        </p:txBody>
      </p:sp>
      <p:sp>
        <p:nvSpPr>
          <p:cNvPr id="81927" name="Tekstvak 7"/>
          <p:cNvSpPr txBox="1">
            <a:spLocks noChangeArrowheads="1"/>
          </p:cNvSpPr>
          <p:nvPr/>
        </p:nvSpPr>
        <p:spPr bwMode="auto">
          <a:xfrm>
            <a:off x="4055701" y="1130545"/>
            <a:ext cx="3977254" cy="15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nl-NL" altLang="nl-NL" sz="2400" dirty="0">
              <a:solidFill>
                <a:srgbClr val="7030A0"/>
              </a:solidFill>
              <a:latin typeface="Arial" charset="0"/>
              <a:ea typeface="ＭＳ Ｐゴシック" pitchFamily="34" charset="-128"/>
            </a:endParaRPr>
          </a:p>
          <a:p>
            <a:pPr eaLnBrk="1" hangingPunct="1">
              <a:spcBef>
                <a:spcPct val="0"/>
              </a:spcBef>
              <a:buFontTx/>
              <a:buNone/>
            </a:pPr>
            <a:r>
              <a:rPr lang="nl-NL" altLang="nl-NL" sz="2400" dirty="0">
                <a:solidFill>
                  <a:srgbClr val="7030A0"/>
                </a:solidFill>
                <a:latin typeface="Arial" charset="0"/>
                <a:ea typeface="ＭＳ Ｐゴシック" pitchFamily="34" charset="-128"/>
              </a:rPr>
              <a:t>Succes met zoeken </a:t>
            </a:r>
          </a:p>
          <a:p>
            <a:pPr eaLnBrk="1" hangingPunct="1">
              <a:spcBef>
                <a:spcPct val="0"/>
              </a:spcBef>
              <a:buFontTx/>
              <a:buNone/>
            </a:pPr>
            <a:r>
              <a:rPr lang="nl-NL" altLang="nl-NL" sz="2400" dirty="0">
                <a:solidFill>
                  <a:srgbClr val="7030A0"/>
                </a:solidFill>
                <a:latin typeface="Arial" charset="0"/>
                <a:ea typeface="ＭＳ Ｐゴシック" pitchFamily="34" charset="-128"/>
              </a:rPr>
              <a:t>en met het toepassen</a:t>
            </a:r>
          </a:p>
          <a:p>
            <a:pPr eaLnBrk="1" hangingPunct="1">
              <a:spcBef>
                <a:spcPct val="0"/>
              </a:spcBef>
              <a:buFontTx/>
              <a:buNone/>
            </a:pPr>
            <a:r>
              <a:rPr lang="nl-NL" altLang="nl-NL" sz="2400" dirty="0">
                <a:solidFill>
                  <a:srgbClr val="7030A0"/>
                </a:solidFill>
                <a:latin typeface="Arial" charset="0"/>
                <a:ea typeface="ＭＳ Ｐゴシック" pitchFamily="34" charset="-128"/>
              </a:rPr>
              <a:t>van de APA-richtlijnen</a:t>
            </a:r>
          </a:p>
        </p:txBody>
      </p:sp>
    </p:spTree>
    <p:extLst>
      <p:ext uri="{BB962C8B-B14F-4D97-AF65-F5344CB8AC3E}">
        <p14:creationId xmlns:p14="http://schemas.microsoft.com/office/powerpoint/2010/main" val="834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1019" y="98324"/>
            <a:ext cx="3844544" cy="1396179"/>
          </a:xfrm>
        </p:spPr>
        <p:txBody>
          <a:bodyPr>
            <a:noAutofit/>
          </a:bodyPr>
          <a:lstStyle/>
          <a:p>
            <a:r>
              <a:rPr lang="nl-NL" sz="2400" dirty="0"/>
              <a:t>APA 7th EDITION </a:t>
            </a:r>
            <a:br>
              <a:rPr lang="nl-NL" sz="2400" dirty="0"/>
            </a:br>
            <a:br>
              <a:rPr lang="nl-NL" sz="2400" dirty="0"/>
            </a:br>
            <a:endParaRPr lang="nl-NL" sz="2400" dirty="0"/>
          </a:p>
        </p:txBody>
      </p:sp>
      <p:sp>
        <p:nvSpPr>
          <p:cNvPr id="3" name="Tijdelijke aanduiding voor inhoud 2"/>
          <p:cNvSpPr>
            <a:spLocks noGrp="1"/>
          </p:cNvSpPr>
          <p:nvPr>
            <p:ph idx="1"/>
          </p:nvPr>
        </p:nvSpPr>
        <p:spPr>
          <a:xfrm>
            <a:off x="88490" y="1769807"/>
            <a:ext cx="6961331" cy="2552156"/>
          </a:xfrm>
        </p:spPr>
        <p:txBody>
          <a:bodyPr>
            <a:normAutofit/>
          </a:bodyPr>
          <a:lstStyle/>
          <a:p>
            <a:pPr marL="0" indent="0">
              <a:buNone/>
            </a:pPr>
            <a:r>
              <a:rPr lang="nl-NL" b="1" dirty="0">
                <a:solidFill>
                  <a:schemeClr val="accent4"/>
                </a:solidFill>
              </a:rPr>
              <a:t>A</a:t>
            </a:r>
            <a:r>
              <a:rPr lang="nl-NL" dirty="0"/>
              <a:t>merican</a:t>
            </a:r>
            <a:r>
              <a:rPr lang="nl-NL" b="1" dirty="0"/>
              <a:t> </a:t>
            </a:r>
            <a:r>
              <a:rPr lang="nl-NL" b="1" dirty="0">
                <a:solidFill>
                  <a:schemeClr val="accent4"/>
                </a:solidFill>
              </a:rPr>
              <a:t>P</a:t>
            </a:r>
            <a:r>
              <a:rPr lang="nl-NL" dirty="0"/>
              <a:t>sychological </a:t>
            </a:r>
            <a:r>
              <a:rPr lang="nl-NL" b="1" dirty="0">
                <a:solidFill>
                  <a:schemeClr val="accent4"/>
                </a:solidFill>
              </a:rPr>
              <a:t>A</a:t>
            </a:r>
            <a:r>
              <a:rPr lang="nl-NL" dirty="0"/>
              <a:t>ssociation heeft regels gepubliceerd over de wijze waarop verwijzingen naar literatuur vermeld moeten worden.</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3</a:t>
            </a:fld>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080" y="1769807"/>
            <a:ext cx="2057400" cy="2938523"/>
          </a:xfrm>
          <a:prstGeom prst="rect">
            <a:avLst/>
          </a:prstGeom>
        </p:spPr>
      </p:pic>
    </p:spTree>
    <p:extLst>
      <p:ext uri="{BB962C8B-B14F-4D97-AF65-F5344CB8AC3E}">
        <p14:creationId xmlns:p14="http://schemas.microsoft.com/office/powerpoint/2010/main" val="247413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Waarom</a:t>
            </a:r>
            <a:r>
              <a:rPr lang="nl-NL" sz="2800" dirty="0"/>
              <a:t> APA? </a:t>
            </a:r>
          </a:p>
        </p:txBody>
      </p:sp>
      <p:sp>
        <p:nvSpPr>
          <p:cNvPr id="3" name="Tijdelijke aanduiding voor inhoud 2"/>
          <p:cNvSpPr>
            <a:spLocks noGrp="1"/>
          </p:cNvSpPr>
          <p:nvPr>
            <p:ph idx="1"/>
          </p:nvPr>
        </p:nvSpPr>
        <p:spPr/>
        <p:txBody>
          <a:bodyPr>
            <a:normAutofit/>
          </a:bodyPr>
          <a:lstStyle/>
          <a:p>
            <a:r>
              <a:rPr lang="nl-NL" sz="1800" dirty="0"/>
              <a:t>teksten en ideeën van anderen mogen niet zonder bronvermelding in een eigen document gepresenteerd worden  (plagiaat)</a:t>
            </a:r>
          </a:p>
          <a:p>
            <a:endParaRPr lang="nl-NL" sz="1800" dirty="0"/>
          </a:p>
          <a:p>
            <a:r>
              <a:rPr lang="nl-NL" sz="1800" dirty="0"/>
              <a:t>de controleerbaarheid: je geeft de mogelijkheid tot verificatie</a:t>
            </a:r>
          </a:p>
          <a:p>
            <a:endParaRPr lang="nl-NL" sz="1800" dirty="0"/>
          </a:p>
          <a:p>
            <a:r>
              <a:rPr lang="nl-NL" sz="1800" dirty="0"/>
              <a:t>snel zien op welke bronnen een onderzoek op is gebaseerd </a:t>
            </a:r>
          </a:p>
          <a:p>
            <a:endParaRPr lang="nl-NL" sz="1800" dirty="0"/>
          </a:p>
          <a:p>
            <a:r>
              <a:rPr lang="nl-NL" sz="1800" dirty="0"/>
              <a:t>de bescheidenheid: je geeft de ander de eer die hem of haar toekomt</a:t>
            </a:r>
          </a:p>
          <a:p>
            <a:endParaRPr lang="nl-NL" sz="1800" dirty="0"/>
          </a:p>
          <a:p>
            <a:endParaRPr lang="nl-NL" dirty="0"/>
          </a:p>
        </p:txBody>
      </p:sp>
      <p:pic>
        <p:nvPicPr>
          <p:cNvPr id="4098" name="Picture 2" descr="http://www.xead.nl/resize/500-500/upload/b624fd61fbcfd2c41d3b8b8a468741b4UGxhZ2lhcmlzbV9BbmRfSXRzX1JlcGVyY3Vzc2lvbnNfcGhvdG9fRklOQUxJWkVELmpwZ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861" y="65649"/>
            <a:ext cx="781067" cy="831056"/>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fld id="{C6149A4C-FF88-4BD5-9F00-E822CED6800F}" type="slidenum">
              <a:rPr lang="nl-NL" smtClean="0"/>
              <a:t>4</a:t>
            </a:fld>
            <a:endParaRPr lang="nl-NL"/>
          </a:p>
        </p:txBody>
      </p:sp>
    </p:spTree>
    <p:extLst>
      <p:ext uri="{BB962C8B-B14F-4D97-AF65-F5344CB8AC3E}">
        <p14:creationId xmlns:p14="http://schemas.microsoft.com/office/powerpoint/2010/main" val="77659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06300" y="127819"/>
            <a:ext cx="5211000" cy="794213"/>
          </a:xfrm>
        </p:spPr>
        <p:txBody>
          <a:bodyPr>
            <a:normAutofit fontScale="90000"/>
          </a:bodyPr>
          <a:lstStyle/>
          <a:p>
            <a:br>
              <a:rPr lang="nl-NL" cap="none" dirty="0"/>
            </a:br>
            <a:br>
              <a:rPr lang="nl-NL" sz="2700" cap="none" dirty="0"/>
            </a:br>
            <a:r>
              <a:rPr lang="nl-NL" sz="2700" cap="none" dirty="0"/>
              <a:t> </a:t>
            </a:r>
            <a:br>
              <a:rPr lang="nl-NL" sz="2700" cap="none" dirty="0"/>
            </a:br>
            <a:br>
              <a:rPr lang="nl-NL" sz="2700" cap="none" dirty="0"/>
            </a:br>
            <a:r>
              <a:rPr lang="nl-NL" sz="2700" cap="none" dirty="0"/>
              <a:t>APA-richtlijnen uitgelegd</a:t>
            </a:r>
          </a:p>
        </p:txBody>
      </p:sp>
      <p:sp>
        <p:nvSpPr>
          <p:cNvPr id="8" name="Tekstvak 7"/>
          <p:cNvSpPr txBox="1"/>
          <p:nvPr/>
        </p:nvSpPr>
        <p:spPr>
          <a:xfrm>
            <a:off x="1952625" y="1804277"/>
            <a:ext cx="5562600" cy="1323439"/>
          </a:xfrm>
          <a:prstGeom prst="rect">
            <a:avLst/>
          </a:prstGeom>
          <a:noFill/>
        </p:spPr>
        <p:txBody>
          <a:bodyPr wrap="square" rtlCol="0">
            <a:spAutoFit/>
          </a:bodyPr>
          <a:lstStyle/>
          <a:p>
            <a:pPr marL="214313" indent="-214313">
              <a:buFont typeface="Arial" panose="020B0604020202020204" pitchFamily="34" charset="0"/>
              <a:buChar char="•"/>
            </a:pPr>
            <a:r>
              <a:rPr lang="nl-NL" sz="2000" dirty="0">
                <a:ea typeface="Verdana" panose="020B0604030504040204" pitchFamily="34" charset="0"/>
                <a:cs typeface="Verdana" panose="020B0604030504040204" pitchFamily="34" charset="0"/>
              </a:rPr>
              <a:t>Download gratis via: </a:t>
            </a:r>
            <a:br>
              <a:rPr lang="nl-NL" sz="2000" dirty="0">
                <a:ea typeface="Verdana" panose="020B0604030504040204" pitchFamily="34" charset="0"/>
                <a:cs typeface="Verdana" panose="020B0604030504040204" pitchFamily="34" charset="0"/>
              </a:rPr>
            </a:br>
            <a:r>
              <a:rPr lang="nl-NL" sz="2000" dirty="0">
                <a:ea typeface="Verdana" panose="020B0604030504040204" pitchFamily="34" charset="0"/>
                <a:cs typeface="Verdana" panose="020B0604030504040204" pitchFamily="34" charset="0"/>
                <a:hlinkClick r:id="rId4"/>
              </a:rPr>
              <a:t>www.auteursrechten.nl – APA-richtlijnen</a:t>
            </a:r>
            <a:endParaRPr lang="nl-NL" sz="2000" dirty="0">
              <a:ea typeface="Verdana" panose="020B0604030504040204" pitchFamily="34" charset="0"/>
              <a:cs typeface="Verdana" panose="020B0604030504040204" pitchFamily="34" charset="0"/>
            </a:endParaRPr>
          </a:p>
          <a:p>
            <a:pPr marL="214313" indent="-214313">
              <a:buFont typeface="Arial" panose="020B0604020202020204" pitchFamily="34" charset="0"/>
              <a:buChar char="•"/>
            </a:pPr>
            <a:endParaRPr lang="nl-NL" sz="2000" dirty="0">
              <a:ea typeface="Verdana" panose="020B0604030504040204" pitchFamily="34" charset="0"/>
              <a:cs typeface="Verdana" panose="020B0604030504040204" pitchFamily="34" charset="0"/>
            </a:endParaRPr>
          </a:p>
          <a:p>
            <a:pPr marL="214313" indent="-214313">
              <a:buFont typeface="Arial" panose="020B0604020202020204" pitchFamily="34" charset="0"/>
              <a:buChar char="•"/>
            </a:pPr>
            <a:r>
              <a:rPr lang="nl-NL" sz="2000" dirty="0">
                <a:ea typeface="Verdana" panose="020B0604030504040204" pitchFamily="34" charset="0"/>
                <a:cs typeface="Verdana" panose="020B0604030504040204" pitchFamily="34" charset="0"/>
              </a:rPr>
              <a:t>Voor €4,05 bestellen via </a:t>
            </a:r>
            <a:r>
              <a:rPr lang="nl-NL" sz="2000" dirty="0">
                <a:ea typeface="Verdana" panose="020B0604030504040204" pitchFamily="34" charset="0"/>
                <a:cs typeface="Verdana" panose="020B0604030504040204" pitchFamily="34" charset="0"/>
                <a:hlinkClick r:id="rId5"/>
              </a:rPr>
              <a:t>StudyStore</a:t>
            </a:r>
            <a:endParaRPr lang="nl-NL" sz="2000" dirty="0">
              <a:ea typeface="Verdana" panose="020B0604030504040204" pitchFamily="34" charset="0"/>
              <a:cs typeface="Verdana" panose="020B0604030504040204" pitchFamily="34" charset="0"/>
            </a:endParaRPr>
          </a:p>
        </p:txBody>
      </p:sp>
      <p:sp>
        <p:nvSpPr>
          <p:cNvPr id="4" name="Tekstvak 3"/>
          <p:cNvSpPr txBox="1"/>
          <p:nvPr/>
        </p:nvSpPr>
        <p:spPr>
          <a:xfrm>
            <a:off x="1196622" y="3330222"/>
            <a:ext cx="184731" cy="369332"/>
          </a:xfrm>
          <a:prstGeom prst="rect">
            <a:avLst/>
          </a:prstGeom>
          <a:noFill/>
        </p:spPr>
        <p:txBody>
          <a:bodyPr wrap="none" rtlCol="0">
            <a:spAutoFit/>
          </a:bodyPr>
          <a:lstStyle/>
          <a:p>
            <a:endParaRPr lang="nl-NL" dirty="0"/>
          </a:p>
        </p:txBody>
      </p:sp>
      <p:pic>
        <p:nvPicPr>
          <p:cNvPr id="5" name="Afbeelding 4"/>
          <p:cNvPicPr>
            <a:picLocks noChangeAspect="1"/>
          </p:cNvPicPr>
          <p:nvPr/>
        </p:nvPicPr>
        <p:blipFill rotWithShape="1">
          <a:blip r:embed="rId6">
            <a:extLst>
              <a:ext uri="{28A0092B-C50C-407E-A947-70E740481C1C}">
                <a14:useLocalDpi xmlns:a14="http://schemas.microsoft.com/office/drawing/2010/main" val="0"/>
              </a:ext>
            </a:extLst>
          </a:blip>
          <a:srcRect l="29339" t="7869" r="37007" b="14964"/>
          <a:stretch/>
        </p:blipFill>
        <p:spPr>
          <a:xfrm>
            <a:off x="7096810" y="1804277"/>
            <a:ext cx="1663732" cy="2541581"/>
          </a:xfrm>
          <a:prstGeom prst="rect">
            <a:avLst/>
          </a:prstGeom>
        </p:spPr>
      </p:pic>
    </p:spTree>
    <p:custDataLst>
      <p:tags r:id="rId1"/>
    </p:custDataLst>
    <p:extLst>
      <p:ext uri="{BB962C8B-B14F-4D97-AF65-F5344CB8AC3E}">
        <p14:creationId xmlns:p14="http://schemas.microsoft.com/office/powerpoint/2010/main" val="343370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60D2E47A-4E36-4F00-A721-8B5BFF518760}" type="slidenum">
              <a:rPr lang="en-US" smtClean="0"/>
              <a:pPr>
                <a:defRPr/>
              </a:pPr>
              <a:t>6</a:t>
            </a:fld>
            <a:endParaRPr lang="en-US"/>
          </a:p>
        </p:txBody>
      </p:sp>
      <p:sp>
        <p:nvSpPr>
          <p:cNvPr id="6" name="Tijdelijke aanduiding voor inhoud 5"/>
          <p:cNvSpPr>
            <a:spLocks noGrp="1"/>
          </p:cNvSpPr>
          <p:nvPr>
            <p:ph idx="1"/>
          </p:nvPr>
        </p:nvSpPr>
        <p:spPr>
          <a:xfrm>
            <a:off x="1135500" y="2047756"/>
            <a:ext cx="6858001" cy="3379709"/>
          </a:xfrm>
        </p:spPr>
        <p:txBody>
          <a:bodyPr/>
          <a:lstStyle/>
          <a:p>
            <a:pPr marL="0" indent="0">
              <a:buNone/>
              <a:defRPr/>
            </a:pPr>
            <a:endParaRPr lang="nl-NL" sz="1650" dirty="0">
              <a:latin typeface="Arial" panose="020B0604020202020204" pitchFamily="34" charset="0"/>
              <a:cs typeface="Arial" panose="020B0604020202020204" pitchFamily="34" charset="0"/>
            </a:endParaRPr>
          </a:p>
          <a:p>
            <a:pPr marL="0" indent="0">
              <a:buNone/>
              <a:defRPr/>
            </a:pPr>
            <a:r>
              <a:rPr lang="nl-NL" sz="1650" dirty="0">
                <a:latin typeface="Arial" panose="020B0604020202020204" pitchFamily="34" charset="0"/>
                <a:cs typeface="Arial" panose="020B0604020202020204" pitchFamily="34" charset="0"/>
              </a:rPr>
              <a:t>Pagina </a:t>
            </a:r>
            <a:r>
              <a:rPr lang="nl-NL" sz="1650" dirty="0">
                <a:latin typeface="Arial" panose="020B0604020202020204" pitchFamily="34" charset="0"/>
                <a:cs typeface="Arial" panose="020B0604020202020204" pitchFamily="34" charset="0"/>
                <a:hlinkClick r:id="rId3"/>
              </a:rPr>
              <a:t>bronvermelding</a:t>
            </a:r>
            <a:r>
              <a:rPr lang="nl-NL" sz="1650" dirty="0">
                <a:latin typeface="Arial" panose="020B0604020202020204" pitchFamily="34" charset="0"/>
                <a:cs typeface="Arial" panose="020B0604020202020204" pitchFamily="34" charset="0"/>
              </a:rPr>
              <a:t> Mediatheek </a:t>
            </a:r>
            <a:r>
              <a:rPr lang="nl-NL" sz="1650" dirty="0" err="1">
                <a:latin typeface="Arial" panose="020B0604020202020204" pitchFamily="34" charset="0"/>
                <a:cs typeface="Arial" panose="020B0604020202020204" pitchFamily="34" charset="0"/>
              </a:rPr>
              <a:t>Stappegoor</a:t>
            </a:r>
            <a:r>
              <a:rPr lang="nl-NL" sz="1650" dirty="0">
                <a:latin typeface="Arial" panose="020B0604020202020204" pitchFamily="34" charset="0"/>
                <a:cs typeface="Arial" panose="020B0604020202020204" pitchFamily="34" charset="0"/>
              </a:rPr>
              <a:t> </a:t>
            </a:r>
            <a:br>
              <a:rPr lang="nl-NL" sz="1650" dirty="0">
                <a:solidFill>
                  <a:srgbClr val="002060"/>
                </a:solidFill>
                <a:latin typeface="Arial" panose="020B0604020202020204" pitchFamily="34" charset="0"/>
                <a:cs typeface="Arial" panose="020B0604020202020204" pitchFamily="34" charset="0"/>
              </a:rPr>
            </a:br>
            <a:br>
              <a:rPr lang="nl-NL" sz="1650" dirty="0">
                <a:solidFill>
                  <a:srgbClr val="002060"/>
                </a:solidFill>
                <a:latin typeface="Arial" panose="020B0604020202020204" pitchFamily="34" charset="0"/>
                <a:cs typeface="Arial" panose="020B0604020202020204" pitchFamily="34" charset="0"/>
              </a:rPr>
            </a:br>
            <a:br>
              <a:rPr lang="nl-NL" sz="1650" dirty="0">
                <a:solidFill>
                  <a:srgbClr val="002060"/>
                </a:solidFill>
                <a:latin typeface="Arial" panose="020B0604020202020204" pitchFamily="34" charset="0"/>
                <a:cs typeface="Arial" panose="020B0604020202020204" pitchFamily="34" charset="0"/>
              </a:rPr>
            </a:br>
            <a:r>
              <a:rPr lang="nl-NL" sz="1650" dirty="0">
                <a:latin typeface="Arial" panose="020B0604020202020204" pitchFamily="34" charset="0"/>
                <a:cs typeface="Arial" panose="020B0604020202020204" pitchFamily="34" charset="0"/>
                <a:hlinkClick r:id="rId4"/>
              </a:rPr>
              <a:t>Pagina over APA richtlijnen </a:t>
            </a:r>
            <a:r>
              <a:rPr lang="nl-NL" sz="1650" dirty="0">
                <a:latin typeface="Arial" panose="020B0604020202020204" pitchFamily="34" charset="0"/>
                <a:cs typeface="Arial" panose="020B0604020202020204" pitchFamily="34" charset="0"/>
              </a:rPr>
              <a:t>van SURF met veel handige tips, handleidingen filmpjes en </a:t>
            </a:r>
            <a:r>
              <a:rPr lang="nl-NL" sz="1650" dirty="0" err="1">
                <a:latin typeface="Arial" panose="020B0604020202020204" pitchFamily="34" charset="0"/>
                <a:cs typeface="Arial" panose="020B0604020202020204" pitchFamily="34" charset="0"/>
              </a:rPr>
              <a:t>veelgestelde</a:t>
            </a:r>
            <a:r>
              <a:rPr lang="nl-NL" sz="1650" dirty="0">
                <a:latin typeface="Arial" panose="020B0604020202020204" pitchFamily="34" charset="0"/>
                <a:cs typeface="Arial" panose="020B0604020202020204" pitchFamily="34" charset="0"/>
              </a:rPr>
              <a:t> vragen.</a:t>
            </a:r>
          </a:p>
          <a:p>
            <a:pPr marL="0" indent="0">
              <a:buNone/>
              <a:defRPr/>
            </a:pPr>
            <a:endParaRPr lang="nl-NL" dirty="0"/>
          </a:p>
        </p:txBody>
      </p:sp>
      <p:sp>
        <p:nvSpPr>
          <p:cNvPr id="59396" name="Rechthoek 6"/>
          <p:cNvSpPr>
            <a:spLocks noChangeArrowheads="1"/>
          </p:cNvSpPr>
          <p:nvPr/>
        </p:nvSpPr>
        <p:spPr bwMode="auto">
          <a:xfrm>
            <a:off x="-220717" y="208343"/>
            <a:ext cx="8681545" cy="178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22" tIns="30861" rIns="61722" bIns="3086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nl-NL" altLang="nl-NL" sz="2800" b="1" dirty="0">
              <a:solidFill>
                <a:srgbClr val="7030A0"/>
              </a:solidFill>
              <a:latin typeface="Arial" charset="0"/>
            </a:endParaRPr>
          </a:p>
          <a:p>
            <a:pPr algn="ctr" eaLnBrk="1" hangingPunct="1">
              <a:spcBef>
                <a:spcPct val="0"/>
              </a:spcBef>
              <a:buFontTx/>
              <a:buNone/>
            </a:pPr>
            <a:endParaRPr lang="nl-NL" altLang="nl-NL" sz="2800" b="1" dirty="0">
              <a:solidFill>
                <a:srgbClr val="7030A0"/>
              </a:solidFill>
              <a:latin typeface="Arial" charset="0"/>
            </a:endParaRPr>
          </a:p>
          <a:p>
            <a:pPr algn="ctr" eaLnBrk="1" hangingPunct="1">
              <a:spcBef>
                <a:spcPct val="0"/>
              </a:spcBef>
              <a:buFontTx/>
              <a:buNone/>
            </a:pPr>
            <a:r>
              <a:rPr lang="nl-NL" altLang="nl-NL" sz="2800" b="1" dirty="0">
                <a:solidFill>
                  <a:srgbClr val="7030A0"/>
                </a:solidFill>
                <a:latin typeface="Arial" charset="0"/>
              </a:rPr>
              <a:t>Waar vind je </a:t>
            </a:r>
          </a:p>
          <a:p>
            <a:pPr algn="ctr" eaLnBrk="1" hangingPunct="1">
              <a:spcBef>
                <a:spcPct val="0"/>
              </a:spcBef>
              <a:buFontTx/>
              <a:buNone/>
            </a:pPr>
            <a:r>
              <a:rPr lang="nl-NL" altLang="nl-NL" sz="2800" b="1" dirty="0">
                <a:solidFill>
                  <a:srgbClr val="7030A0"/>
                </a:solidFill>
                <a:latin typeface="Arial" charset="0"/>
              </a:rPr>
              <a:t>handige overzichtsinfo over APA regels? </a:t>
            </a:r>
            <a:endParaRPr lang="nl-NL" altLang="nl-NL" sz="2800" b="1" dirty="0">
              <a:solidFill>
                <a:srgbClr val="7030A0"/>
              </a:solidFill>
            </a:endParaRPr>
          </a:p>
        </p:txBody>
      </p:sp>
    </p:spTree>
    <p:extLst>
      <p:ext uri="{BB962C8B-B14F-4D97-AF65-F5344CB8AC3E}">
        <p14:creationId xmlns:p14="http://schemas.microsoft.com/office/powerpoint/2010/main" val="342721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1655676" y="1789694"/>
            <a:ext cx="5512989" cy="2354491"/>
          </a:xfrm>
          <a:prstGeom prst="rect">
            <a:avLst/>
          </a:prstGeom>
          <a:noFill/>
        </p:spPr>
        <p:txBody>
          <a:bodyPr wrap="square" rtlCol="0">
            <a:spAutoFit/>
          </a:bodyPr>
          <a:lstStyle/>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p:txBody>
      </p:sp>
      <p:sp>
        <p:nvSpPr>
          <p:cNvPr id="5" name="Tekstvak 4"/>
          <p:cNvSpPr txBox="1"/>
          <p:nvPr/>
        </p:nvSpPr>
        <p:spPr>
          <a:xfrm>
            <a:off x="1743903" y="1736527"/>
            <a:ext cx="5512989" cy="1338828"/>
          </a:xfrm>
          <a:prstGeom prst="rect">
            <a:avLst/>
          </a:prstGeom>
          <a:noFill/>
        </p:spPr>
        <p:txBody>
          <a:bodyPr wrap="square" rtlCol="0">
            <a:spAutoFit/>
          </a:bodyPr>
          <a:lstStyle/>
          <a:p>
            <a:pPr marL="257175" indent="-257175">
              <a:lnSpc>
                <a:spcPct val="150000"/>
              </a:lnSpc>
              <a:buAutoNum type="arabicPeriod"/>
            </a:pPr>
            <a:r>
              <a:rPr lang="nl-NL" dirty="0">
                <a:latin typeface="Arial" panose="020B0604020202020204" pitchFamily="34" charset="0"/>
                <a:cs typeface="Arial" panose="020B0604020202020204" pitchFamily="34" charset="0"/>
              </a:rPr>
              <a:t>Bepaal het soort bron</a:t>
            </a:r>
          </a:p>
          <a:p>
            <a:pPr marL="257175" indent="-257175">
              <a:lnSpc>
                <a:spcPct val="150000"/>
              </a:lnSpc>
              <a:buAutoNum type="arabicPeriod"/>
            </a:pPr>
            <a:r>
              <a:rPr lang="nl-NL" dirty="0">
                <a:latin typeface="Arial" panose="020B0604020202020204" pitchFamily="34" charset="0"/>
                <a:cs typeface="Arial" panose="020B0604020202020204" pitchFamily="34" charset="0"/>
              </a:rPr>
              <a:t>Verwerk je bronvermelding in de tekst</a:t>
            </a:r>
          </a:p>
          <a:p>
            <a:pPr marL="257175" indent="-257175">
              <a:lnSpc>
                <a:spcPct val="150000"/>
              </a:lnSpc>
              <a:buAutoNum type="arabicPeriod"/>
            </a:pPr>
            <a:r>
              <a:rPr lang="nl-NL" dirty="0">
                <a:latin typeface="Arial" panose="020B0604020202020204" pitchFamily="34" charset="0"/>
                <a:cs typeface="Arial" panose="020B0604020202020204" pitchFamily="34" charset="0"/>
              </a:rPr>
              <a:t>Verwerk je bronvermelding in de literatuurlijst</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7</a:t>
            </a:fld>
            <a:endParaRPr lang="nl-NL"/>
          </a:p>
        </p:txBody>
      </p:sp>
      <p:sp>
        <p:nvSpPr>
          <p:cNvPr id="2" name="Rechthoek 1"/>
          <p:cNvSpPr/>
          <p:nvPr/>
        </p:nvSpPr>
        <p:spPr>
          <a:xfrm>
            <a:off x="1002424" y="442453"/>
            <a:ext cx="6755228" cy="6555641"/>
          </a:xfrm>
          <a:prstGeom prst="rect">
            <a:avLst/>
          </a:prstGeom>
        </p:spPr>
        <p:txBody>
          <a:bodyPr wrap="square">
            <a:spAutoFit/>
          </a:bodyPr>
          <a:lstStyle/>
          <a:p>
            <a:r>
              <a:rPr lang="nl-NL" sz="2400" b="1" dirty="0">
                <a:solidFill>
                  <a:schemeClr val="bg1"/>
                </a:solidFill>
                <a:latin typeface="Arial" panose="020B0604020202020204" pitchFamily="34" charset="0"/>
                <a:cs typeface="Arial" panose="020B0604020202020204" pitchFamily="34" charset="0"/>
              </a:rPr>
              <a:t>		Bronvermelding in 3 stappen</a:t>
            </a:r>
          </a:p>
          <a:p>
            <a:endParaRPr lang="nl-NL" sz="2800" b="1" dirty="0">
              <a:solidFill>
                <a:srgbClr val="7030A0"/>
              </a:solidFill>
              <a:latin typeface="Arial" panose="020B0604020202020204" pitchFamily="34" charset="0"/>
              <a:cs typeface="Arial" panose="020B0604020202020204" pitchFamily="34" charset="0"/>
            </a:endParaRPr>
          </a:p>
          <a:p>
            <a:endParaRPr lang="nl-NL" sz="2800" b="1" dirty="0">
              <a:solidFill>
                <a:srgbClr val="7030A0"/>
              </a:solidFill>
              <a:latin typeface="Arial" panose="020B0604020202020204" pitchFamily="34" charset="0"/>
              <a:cs typeface="Arial" panose="020B0604020202020204" pitchFamily="34" charset="0"/>
            </a:endParaRPr>
          </a:p>
          <a:p>
            <a:endParaRPr lang="nl-NL" sz="2800" b="1" dirty="0">
              <a:solidFill>
                <a:srgbClr val="7030A0"/>
              </a:solidFill>
              <a:latin typeface="Arial" panose="020B0604020202020204" pitchFamily="34" charset="0"/>
              <a:cs typeface="Arial" panose="020B0604020202020204" pitchFamily="34" charset="0"/>
            </a:endParaRPr>
          </a:p>
          <a:p>
            <a:endParaRPr lang="nl-NL" sz="2800" b="1" dirty="0">
              <a:solidFill>
                <a:srgbClr val="7030A0"/>
              </a:solidFill>
              <a:latin typeface="Arial" panose="020B0604020202020204" pitchFamily="34" charset="0"/>
              <a:cs typeface="Arial" panose="020B0604020202020204" pitchFamily="34" charset="0"/>
            </a:endParaRPr>
          </a:p>
          <a:p>
            <a:endParaRPr lang="nl-NL" sz="2800" b="1" dirty="0">
              <a:solidFill>
                <a:srgbClr val="7030A0"/>
              </a:solidFill>
              <a:latin typeface="Arial" panose="020B0604020202020204" pitchFamily="34" charset="0"/>
              <a:cs typeface="Arial" panose="020B0604020202020204" pitchFamily="34" charset="0"/>
            </a:endParaRPr>
          </a:p>
          <a:p>
            <a:br>
              <a:rPr lang="nl-NL" sz="2800" dirty="0">
                <a:solidFill>
                  <a:srgbClr val="7030A0"/>
                </a:solidFill>
                <a:latin typeface="Arial" panose="020B0604020202020204" pitchFamily="34" charset="0"/>
                <a:cs typeface="Arial" panose="020B0604020202020204" pitchFamily="34" charset="0"/>
              </a:rPr>
            </a:br>
            <a:endParaRPr lang="nl-NL" sz="2800" dirty="0">
              <a:solidFill>
                <a:srgbClr val="7030A0"/>
              </a:solidFill>
              <a:latin typeface="Arial" panose="020B0604020202020204" pitchFamily="34" charset="0"/>
              <a:cs typeface="Arial" panose="020B0604020202020204" pitchFamily="34" charset="0"/>
            </a:endParaRPr>
          </a:p>
          <a:p>
            <a:endParaRPr lang="nl-NL" sz="2800" dirty="0">
              <a:solidFill>
                <a:srgbClr val="7030A0"/>
              </a:solidFill>
              <a:latin typeface="Arial" panose="020B0604020202020204" pitchFamily="34" charset="0"/>
              <a:cs typeface="Arial" panose="020B0604020202020204" pitchFamily="34" charset="0"/>
            </a:endParaRPr>
          </a:p>
          <a:p>
            <a:endParaRPr lang="nl-NL" sz="2800" dirty="0">
              <a:solidFill>
                <a:srgbClr val="7030A0"/>
              </a:solidFill>
              <a:latin typeface="Arial" panose="020B0604020202020204" pitchFamily="34" charset="0"/>
              <a:cs typeface="Arial" panose="020B0604020202020204" pitchFamily="34" charset="0"/>
            </a:endParaRPr>
          </a:p>
          <a:p>
            <a:endParaRPr lang="nl-NL" sz="2800" dirty="0">
              <a:solidFill>
                <a:srgbClr val="7030A0"/>
              </a:solidFill>
              <a:latin typeface="Arial" panose="020B0604020202020204" pitchFamily="34" charset="0"/>
              <a:cs typeface="Arial" panose="020B0604020202020204" pitchFamily="34" charset="0"/>
            </a:endParaRPr>
          </a:p>
          <a:p>
            <a:endParaRPr lang="nl-NL" sz="2800" dirty="0">
              <a:solidFill>
                <a:srgbClr val="7030A0"/>
              </a:solidFill>
              <a:latin typeface="Arial" panose="020B0604020202020204" pitchFamily="34" charset="0"/>
              <a:cs typeface="Arial" panose="020B0604020202020204" pitchFamily="34" charset="0"/>
            </a:endParaRPr>
          </a:p>
          <a:p>
            <a:endParaRPr lang="nl-NL" sz="2800" dirty="0">
              <a:solidFill>
                <a:srgbClr val="7030A0"/>
              </a:solidFill>
              <a:latin typeface="Arial" panose="020B0604020202020204" pitchFamily="34" charset="0"/>
              <a:cs typeface="Arial" panose="020B0604020202020204" pitchFamily="34" charset="0"/>
            </a:endParaRPr>
          </a:p>
          <a:p>
            <a:br>
              <a:rPr lang="nl-NL" sz="2800" dirty="0">
                <a:solidFill>
                  <a:srgbClr val="7030A0"/>
                </a:solidFill>
                <a:latin typeface="Arial" panose="020B0604020202020204" pitchFamily="34" charset="0"/>
                <a:cs typeface="Arial" panose="020B0604020202020204" pitchFamily="34" charset="0"/>
              </a:rPr>
            </a:br>
            <a:endParaRPr lang="nl-NL" sz="2800" dirty="0">
              <a:solidFill>
                <a:srgbClr val="7030A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1882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90176" y="739951"/>
            <a:ext cx="5211000" cy="267300"/>
          </a:xfrm>
        </p:spPr>
        <p:txBody>
          <a:bodyPr>
            <a:noAutofit/>
          </a:bodyPr>
          <a:lstStyle/>
          <a:p>
            <a:r>
              <a:rPr lang="nl-NL" sz="2400" dirty="0"/>
              <a:t>1.Bepaal soort bron</a:t>
            </a:r>
            <a:br>
              <a:rPr lang="nl-NL" sz="2400" cap="none" dirty="0"/>
            </a:br>
            <a:endParaRPr lang="nl-NL" sz="2400" cap="none" dirty="0"/>
          </a:p>
        </p:txBody>
      </p:sp>
      <p:sp>
        <p:nvSpPr>
          <p:cNvPr id="8" name="Tekstvak 7"/>
          <p:cNvSpPr txBox="1"/>
          <p:nvPr/>
        </p:nvSpPr>
        <p:spPr>
          <a:xfrm>
            <a:off x="1958429" y="1809807"/>
            <a:ext cx="5512989" cy="2354491"/>
          </a:xfrm>
          <a:prstGeom prst="rect">
            <a:avLst/>
          </a:prstGeom>
          <a:noFill/>
        </p:spPr>
        <p:txBody>
          <a:bodyPr wrap="square" rtlCol="0">
            <a:spAutoFit/>
          </a:bodyPr>
          <a:lstStyle/>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p:txBody>
      </p:sp>
      <p:sp>
        <p:nvSpPr>
          <p:cNvPr id="5" name="Tekstvak 4"/>
          <p:cNvSpPr txBox="1"/>
          <p:nvPr/>
        </p:nvSpPr>
        <p:spPr>
          <a:xfrm>
            <a:off x="1890175" y="2438089"/>
            <a:ext cx="1730849" cy="2062103"/>
          </a:xfrm>
          <a:prstGeom prst="rect">
            <a:avLst/>
          </a:prstGeom>
          <a:noFill/>
        </p:spPr>
        <p:txBody>
          <a:bodyPr wrap="square" rtlCol="0">
            <a:spAutoFit/>
          </a:bodyPr>
          <a:lstStyle/>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boeken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artikelen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websites</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tabellen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grafieken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interviews</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afbeeldingen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a:t>
            </a:r>
          </a:p>
        </p:txBody>
      </p:sp>
      <p:sp>
        <p:nvSpPr>
          <p:cNvPr id="9" name="Tekstvak 8"/>
          <p:cNvSpPr txBox="1"/>
          <p:nvPr/>
        </p:nvSpPr>
        <p:spPr>
          <a:xfrm>
            <a:off x="1890175" y="1175408"/>
            <a:ext cx="5205569" cy="584775"/>
          </a:xfrm>
          <a:prstGeom prst="rect">
            <a:avLst/>
          </a:prstGeom>
          <a:noFill/>
        </p:spPr>
        <p:txBody>
          <a:bodyPr wrap="square" rtlCol="0">
            <a:spAutoFit/>
          </a:bodyPr>
          <a:lstStyle/>
          <a:p>
            <a:r>
              <a:rPr lang="nl-NL" sz="1600" dirty="0">
                <a:latin typeface="Arial" panose="020B0604020202020204" pitchFamily="34" charset="0"/>
                <a:cs typeface="Arial" panose="020B0604020202020204" pitchFamily="34" charset="0"/>
              </a:rPr>
              <a:t>APA heeft verschillende richtlijnen voor verschillende soorten bronnen zoals:</a:t>
            </a:r>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4070" y="2208028"/>
            <a:ext cx="1069673" cy="696625"/>
          </a:xfrm>
          <a:prstGeom prst="rect">
            <a:avLst/>
          </a:prstGeom>
        </p:spPr>
      </p:pic>
      <p:pic>
        <p:nvPicPr>
          <p:cNvPr id="11"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9947" y="2381083"/>
            <a:ext cx="633623" cy="575294"/>
          </a:xfrm>
          <a:prstGeom prst="rect">
            <a:avLst/>
          </a:prstGeom>
        </p:spPr>
      </p:pic>
      <p:pic>
        <p:nvPicPr>
          <p:cNvPr id="1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9999" t="17500" r="1250" b="6250"/>
          <a:stretch/>
        </p:blipFill>
        <p:spPr>
          <a:xfrm>
            <a:off x="4258478" y="3178968"/>
            <a:ext cx="1065265" cy="915227"/>
          </a:xfrm>
          <a:prstGeom prst="rect">
            <a:avLst/>
          </a:prstGeom>
        </p:spPr>
      </p:pic>
      <p:pic>
        <p:nvPicPr>
          <p:cNvPr id="13" name="Afbeelding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947" y="3147618"/>
            <a:ext cx="1351817" cy="900648"/>
          </a:xfrm>
          <a:prstGeom prst="rect">
            <a:avLst/>
          </a:prstGeom>
        </p:spPr>
      </p:pic>
      <p:pic>
        <p:nvPicPr>
          <p:cNvPr id="14"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4069" y="4154331"/>
            <a:ext cx="1250351" cy="499000"/>
          </a:xfrm>
          <a:prstGeom prst="rect">
            <a:avLst/>
          </a:prstGeom>
        </p:spPr>
      </p:pic>
      <p:sp>
        <p:nvSpPr>
          <p:cNvPr id="4" name="Tijdelijke aanduiding voor dianummer 3"/>
          <p:cNvSpPr>
            <a:spLocks noGrp="1"/>
          </p:cNvSpPr>
          <p:nvPr>
            <p:ph type="sldNum" sz="quarter" idx="12"/>
          </p:nvPr>
        </p:nvSpPr>
        <p:spPr/>
        <p:txBody>
          <a:bodyPr/>
          <a:lstStyle/>
          <a:p>
            <a:fld id="{C6149A4C-FF88-4BD5-9F00-E822CED6800F}" type="slidenum">
              <a:rPr lang="nl-NL" smtClean="0"/>
              <a:t>8</a:t>
            </a:fld>
            <a:endParaRPr lang="nl-NL"/>
          </a:p>
        </p:txBody>
      </p:sp>
    </p:spTree>
    <p:custDataLst>
      <p:tags r:id="rId1"/>
    </p:custDataLst>
    <p:extLst>
      <p:ext uri="{BB962C8B-B14F-4D97-AF65-F5344CB8AC3E}">
        <p14:creationId xmlns:p14="http://schemas.microsoft.com/office/powerpoint/2010/main" val="74474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499242" y="870349"/>
            <a:ext cx="3908250" cy="200475"/>
          </a:xfrm>
        </p:spPr>
        <p:txBody>
          <a:bodyPr>
            <a:normAutofit fontScale="90000"/>
          </a:bodyPr>
          <a:lstStyle/>
          <a:p>
            <a:br>
              <a:rPr lang="nl-NL" cap="none" dirty="0"/>
            </a:br>
            <a:endParaRPr lang="nl-NL" cap="none" dirty="0"/>
          </a:p>
        </p:txBody>
      </p:sp>
      <p:sp>
        <p:nvSpPr>
          <p:cNvPr id="8" name="Tekstvak 7"/>
          <p:cNvSpPr txBox="1"/>
          <p:nvPr/>
        </p:nvSpPr>
        <p:spPr>
          <a:xfrm>
            <a:off x="2611823" y="2000294"/>
            <a:ext cx="4134742" cy="1789849"/>
          </a:xfrm>
          <a:prstGeom prst="rect">
            <a:avLst/>
          </a:prstGeom>
          <a:noFill/>
        </p:spPr>
        <p:txBody>
          <a:bodyPr wrap="square" rtlCol="0">
            <a:spAutoFit/>
          </a:bodyPr>
          <a:lstStyle/>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a:p>
            <a:endParaRPr lang="nl-NL" sz="788" b="1" dirty="0">
              <a:ea typeface="Verdana" panose="020B0604030504040204" pitchFamily="34" charset="0"/>
              <a:cs typeface="Verdana" panose="020B0604030504040204" pitchFamily="34" charset="0"/>
            </a:endParaRPr>
          </a:p>
        </p:txBody>
      </p:sp>
      <p:pic>
        <p:nvPicPr>
          <p:cNvPr id="15" name="Afbeelding 14"/>
          <p:cNvPicPr>
            <a:picLocks noChangeAspect="1"/>
          </p:cNvPicPr>
          <p:nvPr/>
        </p:nvPicPr>
        <p:blipFill rotWithShape="1">
          <a:blip r:embed="rId4"/>
          <a:srcRect b="3711"/>
          <a:stretch/>
        </p:blipFill>
        <p:spPr>
          <a:xfrm>
            <a:off x="1375570" y="1568750"/>
            <a:ext cx="5733153" cy="3105243"/>
          </a:xfrm>
          <a:prstGeom prst="rect">
            <a:avLst/>
          </a:prstGeom>
        </p:spPr>
      </p:pic>
      <p:sp>
        <p:nvSpPr>
          <p:cNvPr id="10" name="Tekstvak 8"/>
          <p:cNvSpPr txBox="1"/>
          <p:nvPr/>
        </p:nvSpPr>
        <p:spPr>
          <a:xfrm>
            <a:off x="2611823" y="1164095"/>
            <a:ext cx="3904176" cy="307777"/>
          </a:xfrm>
          <a:prstGeom prst="rect">
            <a:avLst/>
          </a:prstGeom>
          <a:noFill/>
        </p:spPr>
        <p:txBody>
          <a:bodyPr wrap="square" rtlCol="0">
            <a:spAutoFit/>
          </a:bodyPr>
          <a:lstStyle/>
          <a:p>
            <a:r>
              <a:rPr lang="nl-NL" sz="1400" dirty="0">
                <a:latin typeface="Arial" panose="020B0604020202020204" pitchFamily="34" charset="0"/>
                <a:cs typeface="Arial" panose="020B0604020202020204" pitchFamily="34" charset="0"/>
              </a:rPr>
              <a:t>Is dit een artikel of een website?</a:t>
            </a:r>
          </a:p>
        </p:txBody>
      </p:sp>
      <p:sp>
        <p:nvSpPr>
          <p:cNvPr id="2" name="Tijdelijke aanduiding voor dianummer 1"/>
          <p:cNvSpPr>
            <a:spLocks noGrp="1"/>
          </p:cNvSpPr>
          <p:nvPr>
            <p:ph type="sldNum" sz="quarter" idx="12"/>
          </p:nvPr>
        </p:nvSpPr>
        <p:spPr/>
        <p:txBody>
          <a:bodyPr/>
          <a:lstStyle/>
          <a:p>
            <a:fld id="{C6149A4C-FF88-4BD5-9F00-E822CED6800F}" type="slidenum">
              <a:rPr lang="nl-NL" smtClean="0"/>
              <a:t>9</a:t>
            </a:fld>
            <a:endParaRPr lang="nl-NL"/>
          </a:p>
        </p:txBody>
      </p:sp>
      <p:sp>
        <p:nvSpPr>
          <p:cNvPr id="4" name="Rechthoek 3"/>
          <p:cNvSpPr/>
          <p:nvPr/>
        </p:nvSpPr>
        <p:spPr>
          <a:xfrm>
            <a:off x="3844413" y="327125"/>
            <a:ext cx="2613536" cy="461665"/>
          </a:xfrm>
          <a:prstGeom prst="rect">
            <a:avLst/>
          </a:prstGeom>
        </p:spPr>
        <p:txBody>
          <a:bodyPr wrap="square">
            <a:spAutoFit/>
          </a:bodyPr>
          <a:lstStyle/>
          <a:p>
            <a:r>
              <a:rPr lang="nl-NL" sz="2400" dirty="0">
                <a:solidFill>
                  <a:schemeClr val="bg1"/>
                </a:solidFill>
              </a:rPr>
              <a:t>Quiz </a:t>
            </a:r>
          </a:p>
        </p:txBody>
      </p:sp>
    </p:spTree>
    <p:custDataLst>
      <p:tags r:id="rId1"/>
    </p:custDataLst>
    <p:extLst>
      <p:ext uri="{BB962C8B-B14F-4D97-AF65-F5344CB8AC3E}">
        <p14:creationId xmlns:p14="http://schemas.microsoft.com/office/powerpoint/2010/main" val="3883194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10.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11.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2.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3.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4.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5.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6.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7.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8.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9.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56c0861-0784-4a3d-ac88-778b2f64c3e1">CUHAW3YNXYKH-3156-834</_dlc_DocId>
    <_dlc_DocIdUrl xmlns="156c0861-0784-4a3d-ac88-778b2f64c3e1">
      <Url>https://connect.fontys.nl/instituten/flot/sw/flotmedewerkers/Team%20Mediatheek/_layouts/15/DocIdRedir.aspx?ID=CUHAW3YNXYKH-3156-834</Url>
      <Description>CUHAW3YNXYKH-3156-834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51226E69C3B58419FE7586DFF5A9C50" ma:contentTypeVersion="3" ma:contentTypeDescription="Een nieuw document maken." ma:contentTypeScope="" ma:versionID="838b6c175cdb8e9821c36b98187213cf">
  <xsd:schema xmlns:xsd="http://www.w3.org/2001/XMLSchema" xmlns:xs="http://www.w3.org/2001/XMLSchema" xmlns:p="http://schemas.microsoft.com/office/2006/metadata/properties" xmlns:ns2="156c0861-0784-4a3d-ac88-778b2f64c3e1" targetNamespace="http://schemas.microsoft.com/office/2006/metadata/properties" ma:root="true" ma:fieldsID="a686e3dc2f6861c65f5071fcc5e0e20e" ns2:_="">
    <xsd:import namespace="156c0861-0784-4a3d-ac88-778b2f64c3e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c0861-0784-4a3d-ac88-778b2f64c3e1"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93461C-FE4D-4009-A7A5-D12A750FECF7}">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56c0861-0784-4a3d-ac88-778b2f64c3e1"/>
    <ds:schemaRef ds:uri="http://www.w3.org/XML/1998/namespace"/>
  </ds:schemaRefs>
</ds:datastoreItem>
</file>

<file path=customXml/itemProps2.xml><?xml version="1.0" encoding="utf-8"?>
<ds:datastoreItem xmlns:ds="http://schemas.openxmlformats.org/officeDocument/2006/customXml" ds:itemID="{1407903D-2663-49A1-AD12-C72889A67082}">
  <ds:schemaRefs>
    <ds:schemaRef ds:uri="http://schemas.microsoft.com/sharepoint/v3/contenttype/forms"/>
  </ds:schemaRefs>
</ds:datastoreItem>
</file>

<file path=customXml/itemProps3.xml><?xml version="1.0" encoding="utf-8"?>
<ds:datastoreItem xmlns:ds="http://schemas.openxmlformats.org/officeDocument/2006/customXml" ds:itemID="{29C284C6-3EA8-4CAF-BD85-5606D6A0A852}">
  <ds:schemaRefs>
    <ds:schemaRef ds:uri="http://schemas.microsoft.com/sharepoint/events"/>
  </ds:schemaRefs>
</ds:datastoreItem>
</file>

<file path=customXml/itemProps4.xml><?xml version="1.0" encoding="utf-8"?>
<ds:datastoreItem xmlns:ds="http://schemas.openxmlformats.org/officeDocument/2006/customXml" ds:itemID="{4121886B-9DFB-4C30-B741-56FFCE300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c0861-0784-4a3d-ac88-778b2f64c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1770</Words>
  <Application>Microsoft Office PowerPoint</Application>
  <PresentationFormat>Diavoorstelling (16:9)</PresentationFormat>
  <Paragraphs>361</Paragraphs>
  <Slides>28</Slides>
  <Notes>25</Notes>
  <HiddenSlides>0</HiddenSlides>
  <MMClips>0</MMClips>
  <ScaleCrop>false</ScaleCrop>
  <HeadingPairs>
    <vt:vector size="4" baseType="variant">
      <vt:variant>
        <vt:lpstr>Thema</vt:lpstr>
      </vt:variant>
      <vt:variant>
        <vt:i4>2</vt:i4>
      </vt:variant>
      <vt:variant>
        <vt:lpstr>Diatitels</vt:lpstr>
      </vt:variant>
      <vt:variant>
        <vt:i4>28</vt:i4>
      </vt:variant>
    </vt:vector>
  </HeadingPairs>
  <TitlesOfParts>
    <vt:vector size="30" baseType="lpstr">
      <vt:lpstr>Kantoorthema</vt:lpstr>
      <vt:lpstr>1_Kantoorthema</vt:lpstr>
      <vt:lpstr>Bronvermelding in APA stijl De basis    </vt:lpstr>
      <vt:lpstr>Inhoud</vt:lpstr>
      <vt:lpstr>APA 7th EDITION   </vt:lpstr>
      <vt:lpstr>Waarom APA? </vt:lpstr>
      <vt:lpstr>     APA-richtlijnen uitgelegd</vt:lpstr>
      <vt:lpstr>PowerPoint-presentatie</vt:lpstr>
      <vt:lpstr>PowerPoint-presentatie</vt:lpstr>
      <vt:lpstr>1.Bepaal soort bron </vt:lpstr>
      <vt:lpstr> </vt:lpstr>
      <vt:lpstr> </vt:lpstr>
      <vt:lpstr>      Tekst citeren (een stukje van de tekst letterlijk overnemen) </vt:lpstr>
      <vt:lpstr>Parafraseren   (in eigen woorden weergeven) </vt:lpstr>
      <vt:lpstr>                       3. Literatuurlijst </vt:lpstr>
      <vt:lpstr>                                       3. Literatuurlijst </vt:lpstr>
      <vt:lpstr>Voorbeelden bronnenlijst </vt:lpstr>
      <vt:lpstr>        Quiz </vt:lpstr>
      <vt:lpstr> Quiz</vt:lpstr>
      <vt:lpstr>PowerPoint-presentatie</vt:lpstr>
      <vt:lpstr>Voorvoegsels </vt:lpstr>
      <vt:lpstr>PowerPoint-presentatie</vt:lpstr>
      <vt:lpstr>Persoonlijke communicatie</vt:lpstr>
      <vt:lpstr>   Tabellen en figuren  </vt:lpstr>
      <vt:lpstr>                  Wees consequent</vt:lpstr>
      <vt:lpstr>                       Noteer alle gegevens van je bron</vt:lpstr>
      <vt:lpstr>                   Hulpmiddelen </vt:lpstr>
      <vt:lpstr>                      APA bronvermeldingen  </vt:lpstr>
      <vt:lpstr>                        Literatuurhelpdesk</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Vincent</dc:creator>
  <cp:lastModifiedBy>Knubben,Jos J.H.</cp:lastModifiedBy>
  <cp:revision>34</cp:revision>
  <dcterms:created xsi:type="dcterms:W3CDTF">2018-11-07T16:00:23Z</dcterms:created>
  <dcterms:modified xsi:type="dcterms:W3CDTF">2022-11-21T08:50:15Z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0x010100651226E69C3B58419FE7586DFF5A9C50</vt:lpwstr>
  </property>
  <property fmtid="{D5CDD505-2E9C-101B-9397-08002B2CF9AE}" pid="3" name="_dlc_DocIdItemGuid">
    <vt:lpwstr>ca7dcd58-9ac8-42c0-9ad6-3602672de915</vt:lpwstr>
  </property>
</Properties>
</file>