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44"/>
  </p:notesMasterIdLst>
  <p:sldIdLst>
    <p:sldId id="318" r:id="rId6"/>
    <p:sldId id="264" r:id="rId7"/>
    <p:sldId id="265" r:id="rId8"/>
    <p:sldId id="266" r:id="rId9"/>
    <p:sldId id="267" r:id="rId10"/>
    <p:sldId id="268" r:id="rId11"/>
    <p:sldId id="269" r:id="rId12"/>
    <p:sldId id="270" r:id="rId13"/>
    <p:sldId id="271" r:id="rId14"/>
    <p:sldId id="272" r:id="rId15"/>
    <p:sldId id="273" r:id="rId16"/>
    <p:sldId id="314" r:id="rId17"/>
    <p:sldId id="315" r:id="rId18"/>
    <p:sldId id="279" r:id="rId19"/>
    <p:sldId id="316" r:id="rId20"/>
    <p:sldId id="299" r:id="rId21"/>
    <p:sldId id="300" r:id="rId22"/>
    <p:sldId id="317" r:id="rId23"/>
    <p:sldId id="284" r:id="rId24"/>
    <p:sldId id="285" r:id="rId25"/>
    <p:sldId id="287" r:id="rId26"/>
    <p:sldId id="288" r:id="rId27"/>
    <p:sldId id="289" r:id="rId28"/>
    <p:sldId id="301" r:id="rId29"/>
    <p:sldId id="302" r:id="rId30"/>
    <p:sldId id="303" r:id="rId31"/>
    <p:sldId id="304" r:id="rId32"/>
    <p:sldId id="305" r:id="rId33"/>
    <p:sldId id="306" r:id="rId34"/>
    <p:sldId id="307" r:id="rId35"/>
    <p:sldId id="309" r:id="rId36"/>
    <p:sldId id="310" r:id="rId37"/>
    <p:sldId id="313" r:id="rId38"/>
    <p:sldId id="311" r:id="rId39"/>
    <p:sldId id="312" r:id="rId40"/>
    <p:sldId id="290" r:id="rId41"/>
    <p:sldId id="296" r:id="rId42"/>
    <p:sldId id="297" r:id="rId43"/>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2"/>
  </p:normalViewPr>
  <p:slideViewPr>
    <p:cSldViewPr snapToGrid="0" snapToObjects="1">
      <p:cViewPr varScale="1">
        <p:scale>
          <a:sx n="147" d="100"/>
          <a:sy n="147" d="100"/>
        </p:scale>
        <p:origin x="4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B821D-4F66-44DC-9A7C-C24AF66E7356}" type="datetimeFigureOut">
              <a:rPr lang="nl-NL" smtClean="0"/>
              <a:t>27-9-2022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14522-1D39-4E78-9C03-F25E3DDA1DCB}" type="slidenum">
              <a:rPr lang="nl-NL" smtClean="0"/>
              <a:t>‹nr.›</a:t>
            </a:fld>
            <a:endParaRPr lang="nl-NL"/>
          </a:p>
        </p:txBody>
      </p:sp>
    </p:spTree>
    <p:extLst>
      <p:ext uri="{BB962C8B-B14F-4D97-AF65-F5344CB8AC3E}">
        <p14:creationId xmlns:p14="http://schemas.microsoft.com/office/powerpoint/2010/main" val="406111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4A8B84-E21B-4BEC-A632-FA7D18E08F00}" type="slidenum">
              <a:rPr lang="en-US" altLang="nl-NL" smtClean="0"/>
              <a:pPr>
                <a:spcBef>
                  <a:spcPct val="0"/>
                </a:spcBef>
              </a:pPr>
              <a:t>3</a:t>
            </a:fld>
            <a:endParaRPr lang="en-US" altLang="nl-NL" smtClean="0"/>
          </a:p>
        </p:txBody>
      </p:sp>
      <p:sp>
        <p:nvSpPr>
          <p:cNvPr id="11267" name="Rectangle 1"/>
          <p:cNvSpPr>
            <a:spLocks noGrp="1" noRot="1" noChangeAspect="1" noChangeArrowheads="1" noTextEdit="1"/>
          </p:cNvSpPr>
          <p:nvPr>
            <p:ph type="sldImg"/>
          </p:nvPr>
        </p:nvSpPr>
        <p:spPr>
          <a:ln/>
        </p:spPr>
      </p:sp>
      <p:sp>
        <p:nvSpPr>
          <p:cNvPr id="112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nl-NL" altLang="nl-NL" sz="16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0035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xfrm>
            <a:off x="381000" y="685800"/>
            <a:ext cx="6096000" cy="3429000"/>
          </a:xfrm>
          <a:ln/>
        </p:spPr>
      </p:sp>
      <p:sp>
        <p:nvSpPr>
          <p:cNvPr id="4915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
        <p:nvSpPr>
          <p:cNvPr id="4915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4D2A2B-72E0-49A2-BC52-36FEE0DA50BB}" type="slidenum">
              <a:rPr lang="nl-NL" altLang="nl-NL" smtClean="0">
                <a:latin typeface="Times New Roman" panose="02020603050405020304" pitchFamily="18" charset="0"/>
                <a:cs typeface="Arial" panose="020B0604020202020204" pitchFamily="34" charset="0"/>
              </a:rPr>
              <a:pPr/>
              <a:t>26</a:t>
            </a:fld>
            <a:endParaRPr lang="nl-NL" altLang="nl-NL"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33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Word: inspringen: selecteer alles vanaf de tweede regel -&gt; Ctrl T. Soms nog wat bijwerken met Delete</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29</a:t>
            </a:fld>
            <a:endParaRPr lang="nl-NL"/>
          </a:p>
        </p:txBody>
      </p:sp>
    </p:spTree>
    <p:extLst>
      <p:ext uri="{BB962C8B-B14F-4D97-AF65-F5344CB8AC3E}">
        <p14:creationId xmlns:p14="http://schemas.microsoft.com/office/powerpoint/2010/main" val="279967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30</a:t>
            </a:fld>
            <a:endParaRPr lang="nl-NL"/>
          </a:p>
        </p:txBody>
      </p:sp>
    </p:spTree>
    <p:extLst>
      <p:ext uri="{BB962C8B-B14F-4D97-AF65-F5344CB8AC3E}">
        <p14:creationId xmlns:p14="http://schemas.microsoft.com/office/powerpoint/2010/main" val="75313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32</a:t>
            </a:fld>
            <a:endParaRPr lang="nl-NL"/>
          </a:p>
        </p:txBody>
      </p:sp>
    </p:spTree>
    <p:extLst>
      <p:ext uri="{BB962C8B-B14F-4D97-AF65-F5344CB8AC3E}">
        <p14:creationId xmlns:p14="http://schemas.microsoft.com/office/powerpoint/2010/main" val="4148889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33</a:t>
            </a:fld>
            <a:endParaRPr lang="nl-NL"/>
          </a:p>
        </p:txBody>
      </p:sp>
    </p:spTree>
    <p:extLst>
      <p:ext uri="{BB962C8B-B14F-4D97-AF65-F5344CB8AC3E}">
        <p14:creationId xmlns:p14="http://schemas.microsoft.com/office/powerpoint/2010/main" val="274651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34</a:t>
            </a:fld>
            <a:endParaRPr lang="nl-NL"/>
          </a:p>
        </p:txBody>
      </p:sp>
    </p:spTree>
    <p:extLst>
      <p:ext uri="{BB962C8B-B14F-4D97-AF65-F5344CB8AC3E}">
        <p14:creationId xmlns:p14="http://schemas.microsoft.com/office/powerpoint/2010/main" val="284718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Voorbeeld tabel uit boek</a:t>
            </a:r>
            <a:endParaRPr lang="nl-NL" sz="1200"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Tekst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in Tabel 1 is te zien dat …</a:t>
            </a:r>
            <a:br>
              <a:rPr lang="nl-NL" sz="1200"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Onder afbeelding</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Tabel 1</a:t>
            </a:r>
            <a:r>
              <a:rPr lang="nl-NL" sz="1200" kern="1200" dirty="0" smtClean="0">
                <a:solidFill>
                  <a:schemeClr val="tx1"/>
                </a:solidFill>
                <a:effectLst/>
                <a:latin typeface="+mn-lt"/>
                <a:ea typeface="+mn-ea"/>
                <a:cs typeface="+mn-cs"/>
              </a:rPr>
              <a:t>. Indiceringsmethoden. Overgenomen (of: Aangepast overgenomen) uit </a:t>
            </a:r>
            <a:r>
              <a:rPr lang="nl-NL" sz="1200" i="1" kern="1200" dirty="0" smtClean="0">
                <a:solidFill>
                  <a:schemeClr val="tx1"/>
                </a:solidFill>
                <a:effectLst/>
                <a:latin typeface="+mn-lt"/>
                <a:ea typeface="+mn-ea"/>
                <a:cs typeface="+mn-cs"/>
              </a:rPr>
              <a:t>Onderzoek doen! </a:t>
            </a:r>
            <a:r>
              <a:rPr lang="nl-NL" sz="1200" kern="1200" dirty="0" smtClean="0">
                <a:solidFill>
                  <a:schemeClr val="tx1"/>
                </a:solidFill>
                <a:effectLst/>
                <a:latin typeface="+mn-lt"/>
                <a:ea typeface="+mn-ea"/>
                <a:cs typeface="+mn-cs"/>
              </a:rPr>
              <a:t>(p. 108) door T. Fischer en M. Julsing, 2014, Groningen: Noordhoff. Copyright 2014, Noordhoff Uitgevers. </a:t>
            </a:r>
            <a:r>
              <a:rPr lang="nl-NL" sz="1200" b="1" i="1" kern="1200" dirty="0" smtClean="0">
                <a:solidFill>
                  <a:schemeClr val="tx1"/>
                </a:solidFill>
                <a:effectLst/>
                <a:latin typeface="+mn-lt"/>
                <a:ea typeface="+mn-ea"/>
                <a:cs typeface="+mn-cs"/>
              </a:rPr>
              <a:t/>
            </a:r>
            <a:br>
              <a:rPr lang="nl-NL" sz="1200" b="1" i="1"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Bronnenlijst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Fischer, T., &amp; Julsing, M. (2014). </a:t>
            </a:r>
            <a:r>
              <a:rPr lang="nl-NL" sz="1200" i="1" kern="1200" dirty="0" smtClean="0">
                <a:solidFill>
                  <a:schemeClr val="tx1"/>
                </a:solidFill>
                <a:effectLst/>
                <a:latin typeface="+mn-lt"/>
                <a:ea typeface="+mn-ea"/>
                <a:cs typeface="+mn-cs"/>
              </a:rPr>
              <a:t>Onderzoek doen! Kwantitatief en kwalitatief onderzoek</a:t>
            </a:r>
            <a:r>
              <a:rPr lang="nl-NL" sz="1200" kern="1200" dirty="0" smtClean="0">
                <a:solidFill>
                  <a:schemeClr val="tx1"/>
                </a:solidFill>
                <a:effectLst/>
                <a:latin typeface="+mn-lt"/>
                <a:ea typeface="+mn-ea"/>
                <a:cs typeface="+mn-cs"/>
              </a:rPr>
              <a:t> (2e druk). Groningen: Noordhoff.</a:t>
            </a:r>
          </a:p>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35</a:t>
            </a:fld>
            <a:endParaRPr lang="nl-NL"/>
          </a:p>
        </p:txBody>
      </p:sp>
    </p:spTree>
    <p:extLst>
      <p:ext uri="{BB962C8B-B14F-4D97-AF65-F5344CB8AC3E}">
        <p14:creationId xmlns:p14="http://schemas.microsoft.com/office/powerpoint/2010/main" val="32332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9F530D-B17A-47BB-9DCB-3FED29CB8379}" type="slidenum">
              <a:rPr lang="en-US" altLang="nl-NL" smtClean="0"/>
              <a:pPr>
                <a:spcBef>
                  <a:spcPct val="0"/>
                </a:spcBef>
              </a:pPr>
              <a:t>4</a:t>
            </a:fld>
            <a:endParaRPr lang="en-US" altLang="nl-NL" smtClean="0"/>
          </a:p>
        </p:txBody>
      </p:sp>
      <p:sp>
        <p:nvSpPr>
          <p:cNvPr id="13315" name="Rectangle 1"/>
          <p:cNvSpPr>
            <a:spLocks noGrp="1" noRot="1" noChangeAspect="1" noChangeArrowheads="1" noTextEdit="1"/>
          </p:cNvSpPr>
          <p:nvPr>
            <p:ph type="sldImg"/>
          </p:nvPr>
        </p:nvSpPr>
        <p:spPr>
          <a:ln/>
        </p:spPr>
      </p:sp>
      <p:sp>
        <p:nvSpPr>
          <p:cNvPr id="133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smtClean="0">
                <a:solidFill>
                  <a:srgbClr val="000000"/>
                </a:solidFill>
                <a:latin typeface="Arial" panose="020B0604020202020204" pitchFamily="34" charset="0"/>
              </a:rPr>
              <a:t>.e gaat volgens een vast stappenplan werken . Dit stappenplan komt dadelijk ook zo in de workshop terug</a:t>
            </a:r>
            <a:endParaRPr lang="en-US" altLang="nl-NL" smtClean="0">
              <a:latin typeface="Times New Roman" panose="02020603050405020304" pitchFamily="18" charset="0"/>
            </a:endParaRPr>
          </a:p>
          <a:p>
            <a:pPr eaLnBrk="1" hangingPunct="1">
              <a:lnSpc>
                <a:spcPct val="95000"/>
              </a:lnSpc>
              <a:spcBef>
                <a:spcPct val="0"/>
              </a:spcBef>
            </a:pPr>
            <a:endParaRPr lang="en-US" altLang="nl-NL" sz="1600" smtClean="0">
              <a:solidFill>
                <a:srgbClr val="000000"/>
              </a:solidFill>
              <a:latin typeface="Arial" panose="020B0604020202020204" pitchFamily="34" charset="0"/>
            </a:endParaRPr>
          </a:p>
          <a:p>
            <a:pPr eaLnBrk="1" hangingPunct="1">
              <a:lnSpc>
                <a:spcPct val="95000"/>
              </a:lnSpc>
              <a:spcBef>
                <a:spcPct val="0"/>
              </a:spcBef>
            </a:pPr>
            <a:r>
              <a:rPr lang="en-US" altLang="nl-NL" sz="1600" smtClean="0">
                <a:solidFill>
                  <a:srgbClr val="000000"/>
                </a:solidFill>
                <a:latin typeface="Arial" panose="020B0604020202020204" pitchFamily="34" charset="0"/>
              </a:rPr>
              <a:t>Ik ga iedere stap even korte toelichten.</a:t>
            </a:r>
            <a:endParaRPr lang="en-US" altLang="nl-NL" smtClean="0">
              <a:latin typeface="Times New Roman" panose="02020603050405020304" pitchFamily="18" charset="0"/>
            </a:endParaRPr>
          </a:p>
          <a:p>
            <a:pPr eaLnBrk="1" hangingPunct="1">
              <a:lnSpc>
                <a:spcPct val="95000"/>
              </a:lnSpc>
              <a:spcBef>
                <a:spcPct val="0"/>
              </a:spcBef>
            </a:pPr>
            <a:endParaRPr lang="en-US" altLang="nl-NL" sz="16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5430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32225" y="9374188"/>
            <a:ext cx="2932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2" tIns="45071" rIns="90142" bIns="45071" anchor="b"/>
          <a:lstStyle>
            <a:lvl1pPr defTabSz="901700">
              <a:spcBef>
                <a:spcPct val="30000"/>
              </a:spcBef>
              <a:defRPr sz="1200">
                <a:solidFill>
                  <a:schemeClr val="tx1"/>
                </a:solidFill>
                <a:latin typeface="Times New Roman" panose="02020603050405020304" pitchFamily="18" charset="0"/>
              </a:defRPr>
            </a:lvl1pPr>
            <a:lvl2pPr marL="742950" indent="-285750" defTabSz="901700">
              <a:spcBef>
                <a:spcPct val="30000"/>
              </a:spcBef>
              <a:defRPr sz="1200">
                <a:solidFill>
                  <a:schemeClr val="tx1"/>
                </a:solidFill>
                <a:latin typeface="Times New Roman" panose="02020603050405020304" pitchFamily="18" charset="0"/>
              </a:defRPr>
            </a:lvl2pPr>
            <a:lvl3pPr marL="1143000" indent="-228600" defTabSz="901700">
              <a:spcBef>
                <a:spcPct val="30000"/>
              </a:spcBef>
              <a:defRPr sz="1200">
                <a:solidFill>
                  <a:schemeClr val="tx1"/>
                </a:solidFill>
                <a:latin typeface="Times New Roman" panose="02020603050405020304" pitchFamily="18" charset="0"/>
              </a:defRPr>
            </a:lvl3pPr>
            <a:lvl4pPr marL="1600200" indent="-228600" defTabSz="901700">
              <a:spcBef>
                <a:spcPct val="30000"/>
              </a:spcBef>
              <a:defRPr sz="1200">
                <a:solidFill>
                  <a:schemeClr val="tx1"/>
                </a:solidFill>
                <a:latin typeface="Times New Roman" panose="02020603050405020304" pitchFamily="18" charset="0"/>
              </a:defRPr>
            </a:lvl4pPr>
            <a:lvl5pPr marL="2057400" indent="-228600" defTabSz="901700">
              <a:spcBef>
                <a:spcPct val="30000"/>
              </a:spcBef>
              <a:defRPr sz="1200">
                <a:solidFill>
                  <a:schemeClr val="tx1"/>
                </a:solidFill>
                <a:latin typeface="Times New Roman" panose="02020603050405020304" pitchFamily="18" charset="0"/>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109DCAC-4D46-4D17-A1CE-EC9D507162CA}" type="slidenum">
              <a:rPr lang="nl-NL" altLang="nl-NL">
                <a:latin typeface="Arial" panose="020B0604020202020204" pitchFamily="34" charset="0"/>
              </a:rPr>
              <a:pPr algn="r" eaLnBrk="1" hangingPunct="1">
                <a:spcBef>
                  <a:spcPct val="0"/>
                </a:spcBef>
              </a:pPr>
              <a:t>7</a:t>
            </a:fld>
            <a:endParaRPr lang="nl-NL" altLang="nl-NL">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93663" y="739775"/>
            <a:ext cx="6580187" cy="3702050"/>
          </a:xfrm>
          <a:ln/>
        </p:spPr>
      </p:sp>
      <p:sp>
        <p:nvSpPr>
          <p:cNvPr id="17412" name="Rectangle 3"/>
          <p:cNvSpPr>
            <a:spLocks noGrp="1" noChangeArrowheads="1"/>
          </p:cNvSpPr>
          <p:nvPr>
            <p:ph type="body" idx="1"/>
          </p:nvPr>
        </p:nvSpPr>
        <p:spPr>
          <a:xfrm>
            <a:off x="676275" y="4686300"/>
            <a:ext cx="541337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2" tIns="45071" rIns="90142" bIns="45071"/>
          <a:lstStyle/>
          <a:p>
            <a:pPr eaLnBrk="1" hangingPunct="1"/>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407720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
        <p:nvSpPr>
          <p:cNvPr id="2150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9252006-BB29-4958-8D7F-01A833897D8E}" type="slidenum">
              <a:rPr lang="en-US" altLang="nl-NL" sz="1200" smtClean="0"/>
              <a:pPr/>
              <a:t>10</a:t>
            </a:fld>
            <a:endParaRPr lang="en-US" altLang="nl-NL" sz="1200" smtClean="0"/>
          </a:p>
        </p:txBody>
      </p:sp>
    </p:spTree>
    <p:extLst>
      <p:ext uri="{BB962C8B-B14F-4D97-AF65-F5344CB8AC3E}">
        <p14:creationId xmlns:p14="http://schemas.microsoft.com/office/powerpoint/2010/main" val="269858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09538" y="741363"/>
            <a:ext cx="6578600" cy="3702050"/>
          </a:xfrm>
          <a:ln/>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234694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F9A70B-7E02-4703-9D35-201217327602}" type="slidenum">
              <a:rPr lang="en-US" altLang="nl-NL" smtClean="0"/>
              <a:pPr>
                <a:spcBef>
                  <a:spcPct val="0"/>
                </a:spcBef>
              </a:pPr>
              <a:t>20</a:t>
            </a:fld>
            <a:endParaRPr lang="en-US" altLang="nl-NL"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smtClean="0">
                <a:solidFill>
                  <a:srgbClr val="000000"/>
                </a:solidFill>
                <a:latin typeface="Arial" panose="020B0604020202020204" pitchFamily="34" charset="0"/>
              </a:rPr>
              <a:t>De derde stap:</a:t>
            </a:r>
          </a:p>
          <a:p>
            <a:pPr eaLnBrk="1" hangingPunct="1">
              <a:lnSpc>
                <a:spcPct val="95000"/>
              </a:lnSpc>
              <a:spcBef>
                <a:spcPct val="0"/>
              </a:spcBef>
            </a:pPr>
            <a:r>
              <a:rPr lang="en-US" altLang="nl-NL" sz="1600" smtClean="0">
                <a:solidFill>
                  <a:srgbClr val="000000"/>
                </a:solidFill>
                <a:latin typeface="Arial" panose="020B0604020202020204" pitchFamily="34" charset="0"/>
              </a:rPr>
              <a:t>Hier gaat het om het beoordelen van je gevonden bronnen. Je gaat kritisch kijken naar wat je hebt gevonden.</a:t>
            </a:r>
          </a:p>
          <a:p>
            <a:pPr eaLnBrk="1" hangingPunct="1">
              <a:lnSpc>
                <a:spcPct val="95000"/>
              </a:lnSpc>
              <a:spcBef>
                <a:spcPct val="0"/>
              </a:spcBef>
            </a:pPr>
            <a:r>
              <a:rPr lang="en-US" altLang="nl-NL" sz="1600" smtClean="0">
                <a:solidFill>
                  <a:srgbClr val="000000"/>
                </a:solidFill>
                <a:latin typeface="Arial" panose="020B0604020202020204" pitchFamily="34" charset="0"/>
              </a:rPr>
              <a:t>Een website die je hebt gevonden licht je eruit en daar ga je een aantal vragen over beantwoorden </a:t>
            </a:r>
          </a:p>
        </p:txBody>
      </p:sp>
    </p:spTree>
    <p:extLst>
      <p:ext uri="{BB962C8B-B14F-4D97-AF65-F5344CB8AC3E}">
        <p14:creationId xmlns:p14="http://schemas.microsoft.com/office/powerpoint/2010/main" val="72495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65DA94-A609-414D-8BAB-4B0741C3CCE5}" type="slidenum">
              <a:rPr lang="en-US" altLang="nl-NL" smtClean="0"/>
              <a:pPr>
                <a:spcBef>
                  <a:spcPct val="0"/>
                </a:spcBef>
              </a:pPr>
              <a:t>21</a:t>
            </a:fld>
            <a:endParaRPr lang="en-US" altLang="nl-NL" smtClean="0"/>
          </a:p>
        </p:txBody>
      </p:sp>
      <p:sp>
        <p:nvSpPr>
          <p:cNvPr id="41987" name="Rectangle 1"/>
          <p:cNvSpPr>
            <a:spLocks noGrp="1" noRot="1" noChangeAspect="1" noChangeArrowheads="1" noTextEdit="1"/>
          </p:cNvSpPr>
          <p:nvPr>
            <p:ph type="sldImg"/>
          </p:nvPr>
        </p:nvSpPr>
        <p:spPr>
          <a:ln/>
        </p:spPr>
      </p:sp>
      <p:sp>
        <p:nvSpPr>
          <p:cNvPr id="4198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nl-NL" altLang="nl-NL" sz="16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9176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24</a:t>
            </a:fld>
            <a:endParaRPr lang="nl-NL"/>
          </a:p>
        </p:txBody>
      </p:sp>
    </p:spTree>
    <p:extLst>
      <p:ext uri="{BB962C8B-B14F-4D97-AF65-F5344CB8AC3E}">
        <p14:creationId xmlns:p14="http://schemas.microsoft.com/office/powerpoint/2010/main" val="399844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25</a:t>
            </a:fld>
            <a:endParaRPr lang="nl-NL"/>
          </a:p>
        </p:txBody>
      </p:sp>
    </p:spTree>
    <p:extLst>
      <p:ext uri="{BB962C8B-B14F-4D97-AF65-F5344CB8AC3E}">
        <p14:creationId xmlns:p14="http://schemas.microsoft.com/office/powerpoint/2010/main" val="122242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3" descr="VIN_OUTLI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1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FONTYS_LOGO_PAARS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114657"/>
            <a:ext cx="1145858" cy="64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362_00_002_FONTYS_DENK_GROTER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5227" y="571143"/>
            <a:ext cx="1467326" cy="110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title"/>
          </p:nvPr>
        </p:nvSpPr>
        <p:spPr bwMode="auto">
          <a:xfrm>
            <a:off x="1905002" y="300038"/>
            <a:ext cx="5334000" cy="271463"/>
          </a:xfrm>
          <a:prstGeom prst="rect">
            <a:avLst/>
          </a:prstGeom>
          <a:noFill/>
          <a:ln w="12700">
            <a:noFill/>
            <a:miter lim="800000"/>
            <a:headEnd/>
            <a:tailEnd/>
          </a:ln>
        </p:spPr>
        <p:txBody>
          <a:bodyPr lIns="0" tIns="0" rIns="105924" bIns="0" anchor="t"/>
          <a:lstStyle/>
          <a:p>
            <a:pPr lvl="0"/>
            <a:endParaRPr lang="en-US" dirty="0"/>
          </a:p>
        </p:txBody>
      </p:sp>
      <p:sp>
        <p:nvSpPr>
          <p:cNvPr id="14" name="Content Placeholder 2"/>
          <p:cNvSpPr>
            <a:spLocks noGrp="1"/>
          </p:cNvSpPr>
          <p:nvPr>
            <p:ph idx="1"/>
          </p:nvPr>
        </p:nvSpPr>
        <p:spPr>
          <a:xfrm>
            <a:off x="457200" y="1377554"/>
            <a:ext cx="7086600" cy="3456384"/>
          </a:xfrm>
          <a:prstGeom prst="rect">
            <a:avLst/>
          </a:prstGeom>
        </p:spPr>
        <p:txBody>
          <a:bodyPr lIns="0" tIns="0" rIns="0" bIns="0"/>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en-US" dirty="0"/>
          </a:p>
        </p:txBody>
      </p:sp>
    </p:spTree>
    <p:extLst>
      <p:ext uri="{BB962C8B-B14F-4D97-AF65-F5344CB8AC3E}">
        <p14:creationId xmlns:p14="http://schemas.microsoft.com/office/powerpoint/2010/main" val="2431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27-9-2022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27-9-2022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27-9-2022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27-9-2022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27-9-2022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81" r:id="rId10"/>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27-9-2022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fontys.nl/Stappgoor/Opleidingen/GZW.ht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i.telegraph.co.uk/multimedia/archive/01294/google7_1294716i.jpg" TargetMode="External"/><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hyperlink" Target="https://www.studystore.nl/p/9789072482235/de-apa-richtlijnen-uitgelegd-een-praktische-handleiding-voor-bronvermelding-in-het-hoger-onderwijs" TargetMode="External"/><Relationship Id="rId4" Type="http://schemas.openxmlformats.org/officeDocument/2006/relationships/hyperlink" Target="https://www.auteursrechten.nl/apa-richtlijn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ontys.nl/Moller/Onze-diensten/Literatuurhelpdesk/Bronvermelding.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teursrechten.nl/apa"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iteratuurhelpdeskmoller@fontys.n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oolbox.fontysdienstoeno.nl/definieren/zoekplan/zoekplan-literatuuroonderzoe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457" y="1037844"/>
            <a:ext cx="5474207" cy="410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DF71E41-3BAD-F64C-ADC1-2E99EE235D60}"/>
              </a:ext>
            </a:extLst>
          </p:cNvPr>
          <p:cNvSpPr>
            <a:spLocks noGrp="1"/>
          </p:cNvSpPr>
          <p:nvPr>
            <p:ph type="ctrTitle"/>
          </p:nvPr>
        </p:nvSpPr>
        <p:spPr>
          <a:xfrm>
            <a:off x="1143000" y="1265382"/>
            <a:ext cx="6858000" cy="1367090"/>
          </a:xfrm>
        </p:spPr>
        <p:txBody>
          <a:bodyPr/>
          <a:lstStyle/>
          <a:p>
            <a:r>
              <a:rPr lang="nl-NL" dirty="0" smtClean="0"/>
              <a:t>Informatievaardigheden 2: va</a:t>
            </a:r>
            <a:endParaRPr lang="nl-NL" dirty="0"/>
          </a:p>
        </p:txBody>
      </p:sp>
      <p:sp>
        <p:nvSpPr>
          <p:cNvPr id="3" name="Ondertitel 2">
            <a:extLst>
              <a:ext uri="{FF2B5EF4-FFF2-40B4-BE49-F238E27FC236}">
                <a16:creationId xmlns:a16="http://schemas.microsoft.com/office/drawing/2014/main" id="{90DE1463-40F1-B545-A0BE-A96CEF1CAEDF}"/>
              </a:ext>
            </a:extLst>
          </p:cNvPr>
          <p:cNvSpPr>
            <a:spLocks noGrp="1"/>
          </p:cNvSpPr>
          <p:nvPr>
            <p:ph type="subTitle" idx="1"/>
          </p:nvPr>
        </p:nvSpPr>
        <p:spPr>
          <a:xfrm>
            <a:off x="1143000" y="1787601"/>
            <a:ext cx="6858000" cy="2442796"/>
          </a:xfrm>
        </p:spPr>
        <p:txBody>
          <a:bodyPr/>
          <a:lstStyle/>
          <a:p>
            <a:pPr>
              <a:spcBef>
                <a:spcPct val="50000"/>
              </a:spcBef>
            </a:pPr>
            <a:r>
              <a:rPr lang="nl-NL" altLang="nl-NL" b="1" dirty="0">
                <a:solidFill>
                  <a:srgbClr val="000099"/>
                </a:solidFill>
                <a:latin typeface="Arial" panose="020B0604020202020204" pitchFamily="34" charset="0"/>
              </a:rPr>
              <a:t>Zoeken naar goede bronnen</a:t>
            </a:r>
          </a:p>
          <a:p>
            <a:pPr>
              <a:spcBef>
                <a:spcPct val="50000"/>
              </a:spcBef>
            </a:pPr>
            <a:r>
              <a:rPr lang="nl-NL" altLang="nl-NL" b="1" dirty="0" smtClean="0">
                <a:solidFill>
                  <a:srgbClr val="000099"/>
                </a:solidFill>
                <a:latin typeface="Arial" panose="020B0604020202020204" pitchFamily="34" charset="0"/>
              </a:rPr>
              <a:t>GZW </a:t>
            </a:r>
            <a:endParaRPr lang="nl-NL" altLang="nl-NL" b="1" dirty="0">
              <a:solidFill>
                <a:srgbClr val="000099"/>
              </a:solidFill>
              <a:latin typeface="Arial" panose="020B0604020202020204" pitchFamily="34" charset="0"/>
            </a:endParaRPr>
          </a:p>
          <a:p>
            <a:endParaRPr lang="nl-NL" dirty="0"/>
          </a:p>
        </p:txBody>
      </p:sp>
      <p:sp>
        <p:nvSpPr>
          <p:cNvPr id="4" name="Tekstvak 5"/>
          <p:cNvSpPr txBox="1">
            <a:spLocks noChangeArrowheads="1"/>
          </p:cNvSpPr>
          <p:nvPr/>
        </p:nvSpPr>
        <p:spPr bwMode="auto">
          <a:xfrm>
            <a:off x="899318" y="3008999"/>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200" b="1" dirty="0" smtClean="0">
                <a:solidFill>
                  <a:srgbClr val="7030A0"/>
                </a:solidFill>
                <a:latin typeface="Arial" panose="020B0604020202020204" pitchFamily="34" charset="0"/>
              </a:rPr>
              <a:t>2022</a:t>
            </a:r>
            <a:endParaRPr lang="nl-NL" altLang="nl-NL" sz="1200" b="1" dirty="0">
              <a:solidFill>
                <a:srgbClr val="7030A0"/>
              </a:solidFill>
              <a:latin typeface="Arial" panose="020B0604020202020204" pitchFamily="34" charset="0"/>
            </a:endParaRPr>
          </a:p>
          <a:p>
            <a:pPr eaLnBrk="1" hangingPunct="1">
              <a:spcBef>
                <a:spcPct val="0"/>
              </a:spcBef>
              <a:buFontTx/>
              <a:buNone/>
            </a:pPr>
            <a:endParaRPr lang="nl-NL" altLang="nl-NL" sz="2800"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4267336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2"/>
          <p:cNvPicPr>
            <a:picLocks noChangeAspect="1"/>
          </p:cNvPicPr>
          <p:nvPr/>
        </p:nvPicPr>
        <p:blipFill>
          <a:blip r:embed="rId3">
            <a:extLst>
              <a:ext uri="{28A0092B-C50C-407E-A947-70E740481C1C}">
                <a14:useLocalDpi xmlns:a14="http://schemas.microsoft.com/office/drawing/2010/main" val="0"/>
              </a:ext>
            </a:extLst>
          </a:blip>
          <a:srcRect t="4640" r="25194" b="4640"/>
          <a:stretch>
            <a:fillRect/>
          </a:stretch>
        </p:blipFill>
        <p:spPr bwMode="auto">
          <a:xfrm>
            <a:off x="1759149" y="919400"/>
            <a:ext cx="5651421" cy="385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1"/>
          <p:cNvSpPr>
            <a:spLocks noGrp="1"/>
          </p:cNvSpPr>
          <p:nvPr>
            <p:ph type="title" idx="4294967295"/>
          </p:nvPr>
        </p:nvSpPr>
        <p:spPr>
          <a:xfrm>
            <a:off x="2064774" y="0"/>
            <a:ext cx="5250426" cy="857250"/>
          </a:xfrm>
        </p:spPr>
        <p:txBody>
          <a:bodyPr vert="horz" lIns="68579" tIns="34289" rIns="68579" bIns="34289" rtlCol="0" anchor="ctr">
            <a:normAutofit/>
          </a:bodyPr>
          <a:lstStyle/>
          <a:p>
            <a:r>
              <a:rPr lang="nl-NL" altLang="nl-NL" b="1" dirty="0" smtClean="0">
                <a:latin typeface="Arial" panose="020B0604020202020204" pitchFamily="34" charset="0"/>
                <a:cs typeface="Arial" panose="020B0604020202020204" pitchFamily="34" charset="0"/>
              </a:rPr>
              <a:t>Scholar.google.nl</a:t>
            </a:r>
            <a:endParaRPr lang="nl-NL" altLang="nl-NL" dirty="0" smtClean="0">
              <a:latin typeface="Arial" panose="020B0604020202020204" pitchFamily="34" charset="0"/>
              <a:cs typeface="Arial" panose="020B0604020202020204" pitchFamily="34" charset="0"/>
            </a:endParaRPr>
          </a:p>
        </p:txBody>
      </p:sp>
      <p:sp>
        <p:nvSpPr>
          <p:cNvPr id="20484" name="Tijdelijke aanduiding voor dianummer 3"/>
          <p:cNvSpPr txBox="1">
            <a:spLocks noGrp="1"/>
          </p:cNvSpPr>
          <p:nvPr/>
        </p:nvSpPr>
        <p:spPr bwMode="auto">
          <a:xfrm>
            <a:off x="6058258" y="4685943"/>
            <a:ext cx="15998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4D715703-5DA3-4919-88FA-60B7C9A5C51D}" type="slidenum">
              <a:rPr lang="nl-NL" altLang="nl-NL" sz="743">
                <a:latin typeface="Arial" panose="020B0604020202020204" pitchFamily="34" charset="0"/>
                <a:ea typeface="MS PGothic" panose="020B0600070205080204" pitchFamily="34" charset="-128"/>
              </a:rPr>
              <a:pPr algn="r" eaLnBrk="1" hangingPunct="1">
                <a:spcBef>
                  <a:spcPct val="0"/>
                </a:spcBef>
                <a:buFontTx/>
                <a:buNone/>
              </a:pPr>
              <a:t>10</a:t>
            </a:fld>
            <a:endParaRPr lang="nl-NL" altLang="nl-NL" sz="743">
              <a:latin typeface="Arial" panose="020B0604020202020204" pitchFamily="34" charset="0"/>
              <a:ea typeface="MS PGothic" panose="020B0600070205080204" pitchFamily="34" charset="-128"/>
            </a:endParaRPr>
          </a:p>
        </p:txBody>
      </p:sp>
      <p:sp>
        <p:nvSpPr>
          <p:cNvPr id="20485" name="Oval 7"/>
          <p:cNvSpPr>
            <a:spLocks noChangeArrowheads="1"/>
          </p:cNvSpPr>
          <p:nvPr/>
        </p:nvSpPr>
        <p:spPr bwMode="auto">
          <a:xfrm>
            <a:off x="1735574" y="1349097"/>
            <a:ext cx="937617" cy="367546"/>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20486" name="Oval 8"/>
          <p:cNvSpPr>
            <a:spLocks noChangeArrowheads="1"/>
          </p:cNvSpPr>
          <p:nvPr/>
        </p:nvSpPr>
        <p:spPr bwMode="auto">
          <a:xfrm>
            <a:off x="5349955" y="2027396"/>
            <a:ext cx="1258014" cy="285036"/>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108053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EEE4E8DB-6DCB-4560-8C1F-C666B35D4606}" type="slidenum">
              <a:rPr lang="en-US" altLang="nl-NL" sz="945"/>
              <a:pPr>
                <a:spcBef>
                  <a:spcPct val="0"/>
                </a:spcBef>
                <a:buFontTx/>
                <a:buNone/>
              </a:pPr>
              <a:t>11</a:t>
            </a:fld>
            <a:endParaRPr lang="en-US" altLang="nl-NL" sz="945"/>
          </a:p>
        </p:txBody>
      </p:sp>
      <p:sp>
        <p:nvSpPr>
          <p:cNvPr id="22531" name="Rectangle 2"/>
          <p:cNvSpPr>
            <a:spLocks noGrp="1" noChangeArrowheads="1"/>
          </p:cNvSpPr>
          <p:nvPr>
            <p:ph type="title" idx="4294967295"/>
          </p:nvPr>
        </p:nvSpPr>
        <p:spPr>
          <a:xfrm>
            <a:off x="2480310" y="22505"/>
            <a:ext cx="5236726" cy="787538"/>
          </a:xfrm>
        </p:spPr>
        <p:txBody>
          <a:bodyPr vert="horz" lIns="68579" tIns="34289" rIns="68579" bIns="34289" rtlCol="0" anchor="ctr">
            <a:normAutofit fontScale="90000"/>
          </a:bodyPr>
          <a:lstStyle/>
          <a:p>
            <a:pPr eaLnBrk="1" hangingPunct="1"/>
            <a:r>
              <a:rPr lang="nl-NL" altLang="nl-NL" b="1" dirty="0" smtClean="0">
                <a:latin typeface="Arial" panose="020B0604020202020204" pitchFamily="34" charset="0"/>
              </a:rPr>
              <a:t>books.google.n</a:t>
            </a:r>
            <a:r>
              <a:rPr lang="nl-NL" altLang="nl-NL" dirty="0" smtClean="0">
                <a:latin typeface="Arial" panose="020B0604020202020204" pitchFamily="34" charset="0"/>
              </a:rPr>
              <a:t>l</a:t>
            </a:r>
            <a:br>
              <a:rPr lang="nl-NL" altLang="nl-NL" dirty="0" smtClean="0">
                <a:latin typeface="Arial" panose="020B0604020202020204" pitchFamily="34" charset="0"/>
              </a:rPr>
            </a:br>
            <a:endParaRPr lang="nl-NL" altLang="nl-NL" dirty="0" smtClean="0">
              <a:latin typeface="Arial" panose="020B0604020202020204" pitchFamily="34" charset="0"/>
            </a:endParaRPr>
          </a:p>
        </p:txBody>
      </p:sp>
      <p:pic>
        <p:nvPicPr>
          <p:cNvPr id="22532" name="Afbeelding 5"/>
          <p:cNvPicPr>
            <a:picLocks noChangeAspect="1"/>
          </p:cNvPicPr>
          <p:nvPr/>
        </p:nvPicPr>
        <p:blipFill>
          <a:blip r:embed="rId2">
            <a:extLst>
              <a:ext uri="{28A0092B-C50C-407E-A947-70E740481C1C}">
                <a14:useLocalDpi xmlns:a14="http://schemas.microsoft.com/office/drawing/2010/main" val="0"/>
              </a:ext>
            </a:extLst>
          </a:blip>
          <a:srcRect l="388" t="5901" r="37952" b="5901"/>
          <a:stretch>
            <a:fillRect/>
          </a:stretch>
        </p:blipFill>
        <p:spPr bwMode="auto">
          <a:xfrm>
            <a:off x="2480310" y="1013103"/>
            <a:ext cx="5006340" cy="402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73399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0" indent="-171450">
              <a:spcBef>
                <a:spcPct val="20000"/>
              </a:spcBef>
              <a:buChar char="–"/>
              <a:defRPr sz="1680">
                <a:solidFill>
                  <a:schemeClr val="tx1"/>
                </a:solidFill>
                <a:latin typeface="Arial" panose="020B0604020202020204" pitchFamily="34" charset="0"/>
              </a:defRPr>
            </a:lvl2pPr>
            <a:lvl3pPr marL="685800" indent="-137160">
              <a:spcBef>
                <a:spcPct val="20000"/>
              </a:spcBef>
              <a:buChar char="•"/>
              <a:defRPr sz="1440">
                <a:solidFill>
                  <a:schemeClr val="tx1"/>
                </a:solidFill>
                <a:latin typeface="Arial" panose="020B0604020202020204" pitchFamily="34" charset="0"/>
              </a:defRPr>
            </a:lvl3pPr>
            <a:lvl4pPr marL="960120" indent="-137160">
              <a:spcBef>
                <a:spcPct val="20000"/>
              </a:spcBef>
              <a:buChar char="–"/>
              <a:defRPr sz="1200">
                <a:solidFill>
                  <a:schemeClr val="tx1"/>
                </a:solidFill>
                <a:latin typeface="Arial" panose="020B0604020202020204" pitchFamily="34" charset="0"/>
              </a:defRPr>
            </a:lvl4pPr>
            <a:lvl5pPr marL="1234440" indent="-137160">
              <a:spcBef>
                <a:spcPct val="20000"/>
              </a:spcBef>
              <a:buChar char="»"/>
              <a:defRPr sz="1200">
                <a:solidFill>
                  <a:schemeClr val="tx1"/>
                </a:solidFill>
                <a:latin typeface="Arial" panose="020B0604020202020204" pitchFamily="34" charset="0"/>
              </a:defRPr>
            </a:lvl5pPr>
            <a:lvl6pPr marL="1508760" indent="-137160" eaLnBrk="0" fontAlgn="base" hangingPunct="0">
              <a:spcBef>
                <a:spcPct val="20000"/>
              </a:spcBef>
              <a:spcAft>
                <a:spcPct val="0"/>
              </a:spcAft>
              <a:buChar char="»"/>
              <a:defRPr sz="1200">
                <a:solidFill>
                  <a:schemeClr val="tx1"/>
                </a:solidFill>
                <a:latin typeface="Arial" panose="020B0604020202020204" pitchFamily="34" charset="0"/>
              </a:defRPr>
            </a:lvl6pPr>
            <a:lvl7pPr marL="1783080" indent="-137160" eaLnBrk="0" fontAlgn="base" hangingPunct="0">
              <a:spcBef>
                <a:spcPct val="20000"/>
              </a:spcBef>
              <a:spcAft>
                <a:spcPct val="0"/>
              </a:spcAft>
              <a:buChar char="»"/>
              <a:defRPr sz="1200">
                <a:solidFill>
                  <a:schemeClr val="tx1"/>
                </a:solidFill>
                <a:latin typeface="Arial" panose="020B0604020202020204" pitchFamily="34" charset="0"/>
              </a:defRPr>
            </a:lvl7pPr>
            <a:lvl8pPr marL="2057400" indent="-137160" eaLnBrk="0" fontAlgn="base" hangingPunct="0">
              <a:spcBef>
                <a:spcPct val="20000"/>
              </a:spcBef>
              <a:spcAft>
                <a:spcPct val="0"/>
              </a:spcAft>
              <a:buChar char="»"/>
              <a:defRPr sz="1200">
                <a:solidFill>
                  <a:schemeClr val="tx1"/>
                </a:solidFill>
                <a:latin typeface="Arial" panose="020B0604020202020204" pitchFamily="34" charset="0"/>
              </a:defRPr>
            </a:lvl8pPr>
            <a:lvl9pPr marL="2331720" indent="-13716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AF273157-FE66-4DFE-8986-85F20581FF08}" type="slidenum">
              <a:rPr lang="en-US" altLang="nl-NL" sz="840">
                <a:latin typeface="Times New Roman" panose="02020603050405020304" pitchFamily="18" charset="0"/>
              </a:rPr>
              <a:pPr>
                <a:spcBef>
                  <a:spcPct val="0"/>
                </a:spcBef>
                <a:buFontTx/>
                <a:buNone/>
              </a:pPr>
              <a:t>12</a:t>
            </a:fld>
            <a:endParaRPr lang="en-US" altLang="nl-NL" sz="840">
              <a:latin typeface="Times New Roman" panose="02020603050405020304" pitchFamily="18" charset="0"/>
            </a:endParaRPr>
          </a:p>
        </p:txBody>
      </p:sp>
      <p:pic>
        <p:nvPicPr>
          <p:cNvPr id="1028" name="Picture 4" descr="Afbeeldingsresultaat voor iceberg deep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8748"/>
            <a:ext cx="7386536" cy="4164750"/>
          </a:xfrm>
          <a:prstGeom prst="rect">
            <a:avLst/>
          </a:prstGeom>
          <a:noFill/>
          <a:extLst>
            <a:ext uri="{909E8E84-426E-40DD-AFC4-6F175D3DCCD1}">
              <a14:hiddenFill xmlns:a14="http://schemas.microsoft.com/office/drawing/2010/main">
                <a:solidFill>
                  <a:srgbClr val="FFFFFF"/>
                </a:solidFill>
              </a14:hiddenFill>
            </a:ext>
          </a:extLst>
        </p:spPr>
      </p:pic>
      <p:sp>
        <p:nvSpPr>
          <p:cNvPr id="2" name="Pijl-omlaag 1"/>
          <p:cNvSpPr/>
          <p:nvPr/>
        </p:nvSpPr>
        <p:spPr>
          <a:xfrm rot="4712871">
            <a:off x="3450952" y="111543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4239820" y="978750"/>
            <a:ext cx="1919592" cy="707886"/>
          </a:xfrm>
          <a:prstGeom prst="rect">
            <a:avLst/>
          </a:prstGeom>
          <a:noFill/>
        </p:spPr>
        <p:txBody>
          <a:bodyPr wrap="square" rtlCol="0">
            <a:spAutoFit/>
          </a:bodyPr>
          <a:lstStyle/>
          <a:p>
            <a:r>
              <a:rPr lang="nl-NL" sz="2000" b="1" dirty="0" err="1" smtClean="0">
                <a:solidFill>
                  <a:srgbClr val="002060"/>
                </a:solidFill>
              </a:rPr>
              <a:t>Visible</a:t>
            </a:r>
            <a:r>
              <a:rPr lang="nl-NL" sz="2000" b="1" dirty="0" smtClean="0">
                <a:solidFill>
                  <a:srgbClr val="002060"/>
                </a:solidFill>
              </a:rPr>
              <a:t> web of </a:t>
            </a:r>
            <a:r>
              <a:rPr lang="nl-NL" sz="2000" b="1" dirty="0" err="1" smtClean="0">
                <a:solidFill>
                  <a:srgbClr val="002060"/>
                </a:solidFill>
              </a:rPr>
              <a:t>surface</a:t>
            </a:r>
            <a:r>
              <a:rPr lang="nl-NL" sz="2000" b="1" dirty="0" smtClean="0">
                <a:solidFill>
                  <a:srgbClr val="002060"/>
                </a:solidFill>
              </a:rPr>
              <a:t> web</a:t>
            </a:r>
            <a:endParaRPr lang="nl-NL" sz="2000" b="1" dirty="0">
              <a:solidFill>
                <a:srgbClr val="002060"/>
              </a:solidFill>
            </a:endParaRPr>
          </a:p>
        </p:txBody>
      </p:sp>
      <p:sp>
        <p:nvSpPr>
          <p:cNvPr id="8" name="Pijl-omlaag 7"/>
          <p:cNvSpPr/>
          <p:nvPr/>
        </p:nvSpPr>
        <p:spPr>
          <a:xfrm rot="6847883">
            <a:off x="3828890" y="25047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4645571" y="3082184"/>
            <a:ext cx="1919592" cy="400110"/>
          </a:xfrm>
          <a:prstGeom prst="rect">
            <a:avLst/>
          </a:prstGeom>
          <a:noFill/>
        </p:spPr>
        <p:txBody>
          <a:bodyPr wrap="square" rtlCol="0">
            <a:spAutoFit/>
          </a:bodyPr>
          <a:lstStyle/>
          <a:p>
            <a:r>
              <a:rPr lang="nl-NL" sz="2000" b="1" dirty="0" err="1" smtClean="0">
                <a:solidFill>
                  <a:srgbClr val="002060"/>
                </a:solidFill>
              </a:rPr>
              <a:t>Deep</a:t>
            </a:r>
            <a:r>
              <a:rPr lang="nl-NL" sz="2000" b="1" dirty="0" smtClean="0">
                <a:solidFill>
                  <a:srgbClr val="002060"/>
                </a:solidFill>
              </a:rPr>
              <a:t> web</a:t>
            </a:r>
            <a:endParaRPr lang="nl-NL" sz="2000" b="1" dirty="0">
              <a:solidFill>
                <a:srgbClr val="002060"/>
              </a:solidFill>
            </a:endParaRPr>
          </a:p>
        </p:txBody>
      </p:sp>
      <p:sp>
        <p:nvSpPr>
          <p:cNvPr id="10" name="Tekstvak 9"/>
          <p:cNvSpPr txBox="1"/>
          <p:nvPr/>
        </p:nvSpPr>
        <p:spPr>
          <a:xfrm>
            <a:off x="4703937" y="3709280"/>
            <a:ext cx="1919592" cy="461665"/>
          </a:xfrm>
          <a:prstGeom prst="rect">
            <a:avLst/>
          </a:prstGeom>
          <a:noFill/>
        </p:spPr>
        <p:txBody>
          <a:bodyPr wrap="square" rtlCol="0">
            <a:spAutoFit/>
          </a:bodyPr>
          <a:lstStyle/>
          <a:p>
            <a:r>
              <a:rPr lang="nl-NL" sz="1200" b="1" dirty="0" smtClean="0">
                <a:solidFill>
                  <a:srgbClr val="002060"/>
                </a:solidFill>
              </a:rPr>
              <a:t>(Niét hetzelfde als Dark web)</a:t>
            </a:r>
            <a:endParaRPr lang="nl-NL" sz="1200" b="1" dirty="0">
              <a:solidFill>
                <a:srgbClr val="002060"/>
              </a:solidFill>
            </a:endParaRPr>
          </a:p>
        </p:txBody>
      </p:sp>
    </p:spTree>
    <p:extLst>
      <p:ext uri="{BB962C8B-B14F-4D97-AF65-F5344CB8AC3E}">
        <p14:creationId xmlns:p14="http://schemas.microsoft.com/office/powerpoint/2010/main" val="3337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hthoek 4"/>
          <p:cNvSpPr>
            <a:spLocks noChangeArrowheads="1"/>
          </p:cNvSpPr>
          <p:nvPr/>
        </p:nvSpPr>
        <p:spPr bwMode="auto">
          <a:xfrm>
            <a:off x="2853892" y="311387"/>
            <a:ext cx="37836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000" dirty="0">
                <a:solidFill>
                  <a:schemeClr val="bg1"/>
                </a:solidFill>
                <a:latin typeface="Arial" panose="020B0604020202020204" pitchFamily="34" charset="0"/>
              </a:rPr>
              <a:t>https://</a:t>
            </a:r>
            <a:r>
              <a:rPr lang="nl-NL" altLang="nl-NL" sz="2000" dirty="0" smtClean="0">
                <a:solidFill>
                  <a:schemeClr val="bg1"/>
                </a:solidFill>
                <a:latin typeface="Arial" panose="020B0604020202020204" pitchFamily="34" charset="0"/>
              </a:rPr>
              <a:t>fontys.nl/Stappegoor.htm</a:t>
            </a:r>
            <a:endParaRPr lang="nl-NL" altLang="nl-NL" sz="2000" dirty="0">
              <a:solidFill>
                <a:schemeClr val="bg1"/>
              </a:solidFill>
              <a:latin typeface="Arial" panose="020B0604020202020204" pitchFamily="34" charset="0"/>
            </a:endParaRPr>
          </a:p>
        </p:txBody>
      </p:sp>
      <p:pic>
        <p:nvPicPr>
          <p:cNvPr id="3" name="Afbeelding 2"/>
          <p:cNvPicPr>
            <a:picLocks noChangeAspect="1"/>
          </p:cNvPicPr>
          <p:nvPr/>
        </p:nvPicPr>
        <p:blipFill>
          <a:blip r:embed="rId2"/>
          <a:stretch>
            <a:fillRect/>
          </a:stretch>
        </p:blipFill>
        <p:spPr>
          <a:xfrm>
            <a:off x="1880041" y="735948"/>
            <a:ext cx="5104591" cy="4474595"/>
          </a:xfrm>
          <a:prstGeom prst="rect">
            <a:avLst/>
          </a:prstGeom>
        </p:spPr>
      </p:pic>
    </p:spTree>
    <p:extLst>
      <p:ext uri="{BB962C8B-B14F-4D97-AF65-F5344CB8AC3E}">
        <p14:creationId xmlns:p14="http://schemas.microsoft.com/office/powerpoint/2010/main" val="103623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1"/>
          <p:cNvPicPr>
            <a:picLocks noChangeAspect="1"/>
          </p:cNvPicPr>
          <p:nvPr/>
        </p:nvPicPr>
        <p:blipFill>
          <a:blip r:embed="rId2">
            <a:extLst>
              <a:ext uri="{28A0092B-C50C-407E-A947-70E740481C1C}">
                <a14:useLocalDpi xmlns:a14="http://schemas.microsoft.com/office/drawing/2010/main" val="0"/>
              </a:ext>
            </a:extLst>
          </a:blip>
          <a:srcRect l="23126" t="12984" r="26363" b="1547"/>
          <a:stretch>
            <a:fillRect/>
          </a:stretch>
        </p:blipFill>
        <p:spPr bwMode="auto">
          <a:xfrm>
            <a:off x="4743093" y="1019613"/>
            <a:ext cx="4400907" cy="418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endParaRPr lang="en-US" altLang="nl-NL" sz="945" dirty="0"/>
          </a:p>
        </p:txBody>
      </p:sp>
      <p:sp>
        <p:nvSpPr>
          <p:cNvPr id="30724" name="Rechthoek 4"/>
          <p:cNvSpPr>
            <a:spLocks noChangeArrowheads="1"/>
          </p:cNvSpPr>
          <p:nvPr/>
        </p:nvSpPr>
        <p:spPr bwMode="auto">
          <a:xfrm>
            <a:off x="278071" y="1145196"/>
            <a:ext cx="6377072" cy="9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90" dirty="0">
                <a:solidFill>
                  <a:schemeClr val="bg1"/>
                </a:solidFill>
                <a:latin typeface="Arial" panose="020B0604020202020204" pitchFamily="34" charset="0"/>
                <a:hlinkClick r:id="rId3"/>
              </a:rPr>
              <a:t>http://</a:t>
            </a:r>
            <a:r>
              <a:rPr lang="nl-NL" altLang="nl-NL" sz="1890" dirty="0" smtClean="0">
                <a:solidFill>
                  <a:schemeClr val="bg1"/>
                </a:solidFill>
                <a:latin typeface="Arial" panose="020B0604020202020204" pitchFamily="34" charset="0"/>
                <a:hlinkClick r:id="rId3"/>
              </a:rPr>
              <a:t>fontys.nl/Stappegoor/Opleidingen/GZW.htm</a:t>
            </a:r>
            <a:endParaRPr lang="nl-NL" altLang="nl-NL" sz="1890" dirty="0" smtClean="0">
              <a:solidFill>
                <a:schemeClr val="bg1"/>
              </a:solidFill>
              <a:latin typeface="Arial" panose="020B0604020202020204" pitchFamily="34" charset="0"/>
            </a:endParaRPr>
          </a:p>
          <a:p>
            <a:pPr eaLnBrk="1" hangingPunct="1">
              <a:spcBef>
                <a:spcPct val="0"/>
              </a:spcBef>
              <a:buFontTx/>
              <a:buNone/>
            </a:pPr>
            <a:endParaRPr lang="nl-NL" altLang="nl-NL" sz="1890" dirty="0">
              <a:solidFill>
                <a:schemeClr val="bg1"/>
              </a:solidFill>
              <a:latin typeface="Arial" panose="020B0604020202020204" pitchFamily="34" charset="0"/>
            </a:endParaRPr>
          </a:p>
          <a:p>
            <a:pPr eaLnBrk="1" hangingPunct="1">
              <a:spcBef>
                <a:spcPct val="0"/>
              </a:spcBef>
              <a:buFontTx/>
              <a:buNone/>
            </a:pPr>
            <a:endParaRPr lang="nl-NL" altLang="nl-NL" sz="1890" dirty="0">
              <a:solidFill>
                <a:srgbClr val="000099"/>
              </a:solidFill>
            </a:endParaRPr>
          </a:p>
        </p:txBody>
      </p:sp>
    </p:spTree>
    <p:extLst>
      <p:ext uri="{BB962C8B-B14F-4D97-AF65-F5344CB8AC3E}">
        <p14:creationId xmlns:p14="http://schemas.microsoft.com/office/powerpoint/2010/main" val="371744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numm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07FF083B-6451-482B-83C7-513B94F63959}" type="slidenum">
              <a:rPr lang="en-US" altLang="nl-NL" sz="945"/>
              <a:pPr>
                <a:spcBef>
                  <a:spcPct val="0"/>
                </a:spcBef>
                <a:buFontTx/>
                <a:buNone/>
              </a:pPr>
              <a:t>15</a:t>
            </a:fld>
            <a:endParaRPr lang="en-US" altLang="nl-NL" sz="945"/>
          </a:p>
        </p:txBody>
      </p:sp>
      <p:sp>
        <p:nvSpPr>
          <p:cNvPr id="34820" name="Rechthoek 2"/>
          <p:cNvSpPr>
            <a:spLocks noChangeArrowheads="1"/>
          </p:cNvSpPr>
          <p:nvPr/>
        </p:nvSpPr>
        <p:spPr bwMode="auto">
          <a:xfrm>
            <a:off x="2433161" y="238959"/>
            <a:ext cx="367440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dirty="0" smtClean="0">
                <a:solidFill>
                  <a:schemeClr val="bg1"/>
                </a:solidFill>
                <a:latin typeface="Arial" panose="020B0604020202020204" pitchFamily="34" charset="0"/>
              </a:rPr>
              <a:t>Onderwijskennis.nl</a:t>
            </a:r>
            <a:endParaRPr lang="nl-NL" altLang="nl-NL" sz="1400" dirty="0">
              <a:solidFill>
                <a:schemeClr val="bg1"/>
              </a:solidFill>
            </a:endParaRPr>
          </a:p>
        </p:txBody>
      </p:sp>
      <p:pic>
        <p:nvPicPr>
          <p:cNvPr id="2" name="Afbeelding 1"/>
          <p:cNvPicPr>
            <a:picLocks noChangeAspect="1"/>
          </p:cNvPicPr>
          <p:nvPr/>
        </p:nvPicPr>
        <p:blipFill>
          <a:blip r:embed="rId2"/>
          <a:stretch>
            <a:fillRect/>
          </a:stretch>
        </p:blipFill>
        <p:spPr>
          <a:xfrm>
            <a:off x="0" y="1282294"/>
            <a:ext cx="8987407" cy="3621891"/>
          </a:xfrm>
          <a:prstGeom prst="rect">
            <a:avLst/>
          </a:prstGeom>
        </p:spPr>
      </p:pic>
    </p:spTree>
    <p:extLst>
      <p:ext uri="{BB962C8B-B14F-4D97-AF65-F5344CB8AC3E}">
        <p14:creationId xmlns:p14="http://schemas.microsoft.com/office/powerpoint/2010/main" val="171738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rcRect l="7126" r="10210"/>
          <a:stretch>
            <a:fillRect/>
          </a:stretch>
        </p:blipFill>
        <p:spPr>
          <a:xfrm>
            <a:off x="0" y="1060133"/>
            <a:ext cx="4795838" cy="3263265"/>
          </a:xfrm>
        </p:spPr>
      </p:pic>
      <p:sp>
        <p:nvSpPr>
          <p:cNvPr id="37891" name="Titel 1"/>
          <p:cNvSpPr>
            <a:spLocks noGrp="1"/>
          </p:cNvSpPr>
          <p:nvPr>
            <p:ph type="title"/>
          </p:nvPr>
        </p:nvSpPr>
        <p:spPr/>
        <p:txBody>
          <a:bodyPr/>
          <a:lstStyle/>
          <a:p>
            <a:pPr eaLnBrk="1" hangingPunct="1"/>
            <a:r>
              <a:rPr lang="nl-NL" altLang="nl-NL" sz="2400" b="1"/>
              <a:t>Onderwijstijdschriftenplein</a:t>
            </a:r>
          </a:p>
        </p:txBody>
      </p:sp>
      <p:sp>
        <p:nvSpPr>
          <p:cNvPr id="4" name="Tekstvak 3"/>
          <p:cNvSpPr txBox="1"/>
          <p:nvPr/>
        </p:nvSpPr>
        <p:spPr>
          <a:xfrm>
            <a:off x="4960620" y="1065848"/>
            <a:ext cx="3707130" cy="1505027"/>
          </a:xfrm>
          <a:prstGeom prst="rect">
            <a:avLst/>
          </a:prstGeom>
          <a:noFill/>
        </p:spPr>
        <p:txBody>
          <a:bodyPr>
            <a:spAutoFit/>
          </a:bodyPr>
          <a:lstStyle/>
          <a:p>
            <a:pPr marL="171455" indent="-171455">
              <a:buFont typeface="Arial" panose="020B0604020202020204" pitchFamily="34" charset="0"/>
              <a:buChar char="•"/>
              <a:defRPr/>
            </a:pPr>
            <a:r>
              <a:rPr lang="nl-NL" dirty="0"/>
              <a:t>Bevat inhoudsopgaven van ca. 50 tijdschriften op gebied van onderwijs en opvoeding</a:t>
            </a:r>
          </a:p>
          <a:p>
            <a:pPr marL="171455" indent="-171455">
              <a:buFont typeface="Arial" panose="020B0604020202020204" pitchFamily="34" charset="0"/>
              <a:buChar char="•"/>
              <a:defRPr/>
            </a:pPr>
            <a:r>
              <a:rPr lang="nl-NL" dirty="0"/>
              <a:t>Nederlandstalig</a:t>
            </a:r>
          </a:p>
          <a:p>
            <a:pPr marL="171455" indent="-171455">
              <a:buFont typeface="Arial" panose="020B0604020202020204" pitchFamily="34" charset="0"/>
              <a:buChar char="•"/>
              <a:defRPr/>
            </a:pPr>
            <a:r>
              <a:rPr lang="nl-NL" dirty="0"/>
              <a:t>Vooral vakbladen</a:t>
            </a:r>
          </a:p>
          <a:p>
            <a:pPr marL="171455" indent="-171455">
              <a:buFont typeface="Arial" panose="020B0604020202020204" pitchFamily="34" charset="0"/>
              <a:buChar char="•"/>
              <a:defRPr/>
            </a:pPr>
            <a:r>
              <a:rPr lang="nl-NL" dirty="0"/>
              <a:t>Geen </a:t>
            </a:r>
            <a:r>
              <a:rPr lang="nl-NL" dirty="0" err="1"/>
              <a:t>fulltext</a:t>
            </a:r>
            <a:endParaRPr lang="nl-NL" dirty="0"/>
          </a:p>
          <a:p>
            <a:pPr>
              <a:defRPr/>
            </a:pPr>
            <a:endParaRPr lang="nl-NL" sz="810" dirty="0"/>
          </a:p>
          <a:p>
            <a:pPr marL="171455" indent="-171455">
              <a:buFont typeface="Arial" panose="020B0604020202020204" pitchFamily="34" charset="0"/>
              <a:buChar char="•"/>
              <a:defRPr/>
            </a:pPr>
            <a:endParaRPr lang="nl-NL" sz="810" dirty="0"/>
          </a:p>
          <a:p>
            <a:pPr marL="171455" indent="-171455">
              <a:buFont typeface="Arial" panose="020B0604020202020204" pitchFamily="34" charset="0"/>
              <a:buChar char="•"/>
              <a:defRPr/>
            </a:pPr>
            <a:endParaRPr lang="nl-NL" sz="810" dirty="0"/>
          </a:p>
        </p:txBody>
      </p:sp>
    </p:spTree>
    <p:extLst>
      <p:ext uri="{BB962C8B-B14F-4D97-AF65-F5344CB8AC3E}">
        <p14:creationId xmlns:p14="http://schemas.microsoft.com/office/powerpoint/2010/main" val="268394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2"/>
          <p:cNvSpPr>
            <a:spLocks noGrp="1"/>
          </p:cNvSpPr>
          <p:nvPr>
            <p:ph type="title"/>
          </p:nvPr>
        </p:nvSpPr>
        <p:spPr>
          <a:xfrm>
            <a:off x="2498408" y="234315"/>
            <a:ext cx="5181600" cy="762953"/>
          </a:xfrm>
        </p:spPr>
        <p:txBody>
          <a:bodyPr/>
          <a:lstStyle/>
          <a:p>
            <a:pPr eaLnBrk="1" hangingPunct="1"/>
            <a:r>
              <a:rPr lang="nl-NL" altLang="nl-NL" sz="2400" b="1" dirty="0"/>
              <a:t>HBO Kennisbank</a:t>
            </a:r>
          </a:p>
        </p:txBody>
      </p:sp>
      <p:sp>
        <p:nvSpPr>
          <p:cNvPr id="3891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80">
                <a:solidFill>
                  <a:schemeClr val="tx1"/>
                </a:solidFill>
                <a:latin typeface="Arial" panose="020B0604020202020204" pitchFamily="34" charset="0"/>
              </a:defRPr>
            </a:lvl1pPr>
            <a:lvl2pPr marL="445770" indent="-171450">
              <a:defRPr sz="780">
                <a:solidFill>
                  <a:schemeClr val="tx1"/>
                </a:solidFill>
                <a:latin typeface="Arial" panose="020B0604020202020204" pitchFamily="34" charset="0"/>
              </a:defRPr>
            </a:lvl2pPr>
            <a:lvl3pPr marL="685800" indent="-137160">
              <a:defRPr sz="780">
                <a:solidFill>
                  <a:schemeClr val="tx1"/>
                </a:solidFill>
                <a:latin typeface="Arial" panose="020B0604020202020204" pitchFamily="34" charset="0"/>
              </a:defRPr>
            </a:lvl3pPr>
            <a:lvl4pPr marL="960120" indent="-137160">
              <a:defRPr sz="780">
                <a:solidFill>
                  <a:schemeClr val="tx1"/>
                </a:solidFill>
                <a:latin typeface="Arial" panose="020B0604020202020204" pitchFamily="34" charset="0"/>
              </a:defRPr>
            </a:lvl4pPr>
            <a:lvl5pPr marL="1234440" indent="-137160">
              <a:defRPr sz="780">
                <a:solidFill>
                  <a:schemeClr val="tx1"/>
                </a:solidFill>
                <a:latin typeface="Arial" panose="020B0604020202020204" pitchFamily="34" charset="0"/>
              </a:defRPr>
            </a:lvl5pPr>
            <a:lvl6pPr marL="1508760" indent="-137160" defTabSz="411480" eaLnBrk="0" fontAlgn="base" hangingPunct="0">
              <a:spcBef>
                <a:spcPct val="0"/>
              </a:spcBef>
              <a:spcAft>
                <a:spcPct val="0"/>
              </a:spcAft>
              <a:defRPr sz="780">
                <a:solidFill>
                  <a:schemeClr val="tx1"/>
                </a:solidFill>
                <a:latin typeface="Arial" panose="020B0604020202020204" pitchFamily="34" charset="0"/>
              </a:defRPr>
            </a:lvl6pPr>
            <a:lvl7pPr marL="1783080" indent="-137160" defTabSz="411480" eaLnBrk="0" fontAlgn="base" hangingPunct="0">
              <a:spcBef>
                <a:spcPct val="0"/>
              </a:spcBef>
              <a:spcAft>
                <a:spcPct val="0"/>
              </a:spcAft>
              <a:defRPr sz="780">
                <a:solidFill>
                  <a:schemeClr val="tx1"/>
                </a:solidFill>
                <a:latin typeface="Arial" panose="020B0604020202020204" pitchFamily="34" charset="0"/>
              </a:defRPr>
            </a:lvl7pPr>
            <a:lvl8pPr marL="2057400" indent="-137160" defTabSz="411480" eaLnBrk="0" fontAlgn="base" hangingPunct="0">
              <a:spcBef>
                <a:spcPct val="0"/>
              </a:spcBef>
              <a:spcAft>
                <a:spcPct val="0"/>
              </a:spcAft>
              <a:defRPr sz="780">
                <a:solidFill>
                  <a:schemeClr val="tx1"/>
                </a:solidFill>
                <a:latin typeface="Arial" panose="020B0604020202020204" pitchFamily="34" charset="0"/>
              </a:defRPr>
            </a:lvl8pPr>
            <a:lvl9pPr marL="2331720" indent="-137160" defTabSz="411480" eaLnBrk="0" fontAlgn="base" hangingPunct="0">
              <a:spcBef>
                <a:spcPct val="0"/>
              </a:spcBef>
              <a:spcAft>
                <a:spcPct val="0"/>
              </a:spcAft>
              <a:defRPr sz="780">
                <a:solidFill>
                  <a:schemeClr val="tx1"/>
                </a:solidFill>
                <a:latin typeface="Arial" panose="020B0604020202020204" pitchFamily="34" charset="0"/>
              </a:defRPr>
            </a:lvl9pPr>
          </a:lstStyle>
          <a:p>
            <a:pPr fontAlgn="base">
              <a:spcBef>
                <a:spcPct val="0"/>
              </a:spcBef>
              <a:spcAft>
                <a:spcPct val="0"/>
              </a:spcAft>
            </a:pPr>
            <a:fld id="{C5232793-7F5F-4137-A737-04E04D50E7F3}" type="slidenum">
              <a:rPr lang="en-US" altLang="nl-NL" sz="840">
                <a:latin typeface="Times New Roman" panose="02020603050405020304" pitchFamily="18" charset="0"/>
              </a:rPr>
              <a:pPr fontAlgn="base">
                <a:spcBef>
                  <a:spcPct val="0"/>
                </a:spcBef>
                <a:spcAft>
                  <a:spcPct val="0"/>
                </a:spcAft>
              </a:pPr>
              <a:t>17</a:t>
            </a:fld>
            <a:endParaRPr lang="en-US" altLang="nl-NL" sz="840">
              <a:latin typeface="Times New Roman" panose="02020603050405020304" pitchFamily="18" charset="0"/>
            </a:endParaRPr>
          </a:p>
        </p:txBody>
      </p:sp>
      <p:pic>
        <p:nvPicPr>
          <p:cNvPr id="38916" name="Afbeelding 1"/>
          <p:cNvPicPr>
            <a:picLocks noChangeAspect="1"/>
          </p:cNvPicPr>
          <p:nvPr/>
        </p:nvPicPr>
        <p:blipFill>
          <a:blip r:embed="rId2">
            <a:extLst>
              <a:ext uri="{28A0092B-C50C-407E-A947-70E740481C1C}">
                <a14:useLocalDpi xmlns:a14="http://schemas.microsoft.com/office/drawing/2010/main" val="0"/>
              </a:ext>
            </a:extLst>
          </a:blip>
          <a:srcRect r="3116"/>
          <a:stretch>
            <a:fillRect/>
          </a:stretch>
        </p:blipFill>
        <p:spPr bwMode="auto">
          <a:xfrm>
            <a:off x="166688" y="1128713"/>
            <a:ext cx="4662487" cy="270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kstvak 4"/>
          <p:cNvSpPr txBox="1">
            <a:spLocks noChangeArrowheads="1"/>
          </p:cNvSpPr>
          <p:nvPr/>
        </p:nvSpPr>
        <p:spPr bwMode="auto">
          <a:xfrm>
            <a:off x="5133975" y="1145858"/>
            <a:ext cx="4312920" cy="16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defRPr/>
            </a:pPr>
            <a:r>
              <a:rPr lang="nl-NL" altLang="nl-NL" sz="2000" dirty="0"/>
              <a:t>Publicaties van 25 hogescholen </a:t>
            </a:r>
          </a:p>
          <a:p>
            <a:pPr>
              <a:buFont typeface="Arial" panose="020B0604020202020204" pitchFamily="34" charset="0"/>
              <a:buChar char="•"/>
              <a:defRPr/>
            </a:pPr>
            <a:r>
              <a:rPr lang="nl-NL" altLang="nl-NL" sz="2000" dirty="0"/>
              <a:t>Vooral (bachelor)scripties</a:t>
            </a:r>
          </a:p>
          <a:p>
            <a:pPr>
              <a:buFont typeface="Arial" panose="020B0604020202020204" pitchFamily="34" charset="0"/>
              <a:buChar char="•"/>
              <a:defRPr/>
            </a:pPr>
            <a:r>
              <a:rPr lang="nl-NL" altLang="nl-NL" sz="2000" dirty="0"/>
              <a:t>Meestal Nederlandstalig</a:t>
            </a:r>
          </a:p>
          <a:p>
            <a:pPr>
              <a:buFont typeface="Arial" panose="020B0604020202020204" pitchFamily="34" charset="0"/>
              <a:buChar char="•"/>
              <a:defRPr/>
            </a:pPr>
            <a:r>
              <a:rPr lang="nl-NL" altLang="nl-NL" sz="2000" dirty="0"/>
              <a:t>Veel </a:t>
            </a:r>
            <a:r>
              <a:rPr lang="nl-NL" altLang="nl-NL" sz="2000" dirty="0" err="1"/>
              <a:t>fulltext</a:t>
            </a:r>
            <a:endParaRPr lang="nl-NL" altLang="nl-NL" sz="2000" dirty="0"/>
          </a:p>
          <a:p>
            <a:pPr>
              <a:buFont typeface="Arial" panose="020B0604020202020204" pitchFamily="34" charset="0"/>
              <a:buChar char="•"/>
              <a:defRPr/>
            </a:pPr>
            <a:endParaRPr lang="nl-NL" altLang="nl-NL" sz="810" dirty="0"/>
          </a:p>
          <a:p>
            <a:pPr>
              <a:buFont typeface="Arial" panose="020B0604020202020204" pitchFamily="34" charset="0"/>
              <a:buChar char="•"/>
              <a:defRPr/>
            </a:pPr>
            <a:endParaRPr lang="nl-NL" altLang="nl-NL" sz="810" dirty="0"/>
          </a:p>
          <a:p>
            <a:pPr>
              <a:buFont typeface="Arial" panose="020B0604020202020204" pitchFamily="34" charset="0"/>
              <a:buChar char="•"/>
              <a:defRPr/>
            </a:pPr>
            <a:endParaRPr lang="nl-NL" altLang="nl-NL" sz="810" dirty="0"/>
          </a:p>
        </p:txBody>
      </p:sp>
    </p:spTree>
    <p:extLst>
      <p:ext uri="{BB962C8B-B14F-4D97-AF65-F5344CB8AC3E}">
        <p14:creationId xmlns:p14="http://schemas.microsoft.com/office/powerpoint/2010/main" val="150369275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29E4C9A0-F728-4AE9-9124-E9AE7766DE27}" type="slidenum">
              <a:rPr lang="en-US" altLang="nl-NL" sz="945"/>
              <a:pPr>
                <a:spcBef>
                  <a:spcPct val="0"/>
                </a:spcBef>
                <a:buFontTx/>
                <a:buNone/>
              </a:pPr>
              <a:t>18</a:t>
            </a:fld>
            <a:endParaRPr lang="en-US" altLang="nl-NL" sz="945"/>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78" y="1006031"/>
            <a:ext cx="6512957" cy="309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Rechthoek 2"/>
          <p:cNvSpPr>
            <a:spLocks noChangeArrowheads="1"/>
          </p:cNvSpPr>
          <p:nvPr/>
        </p:nvSpPr>
        <p:spPr bwMode="auto">
          <a:xfrm>
            <a:off x="2051685" y="287179"/>
            <a:ext cx="508985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dirty="0" err="1">
                <a:solidFill>
                  <a:schemeClr val="bg1"/>
                </a:solidFill>
                <a:latin typeface="Arial" panose="020B0604020202020204" pitchFamily="34" charset="0"/>
              </a:rPr>
              <a:t>Academic</a:t>
            </a:r>
            <a:r>
              <a:rPr lang="nl-NL" altLang="nl-NL" sz="2970" b="1" dirty="0">
                <a:solidFill>
                  <a:schemeClr val="bg1"/>
                </a:solidFill>
                <a:latin typeface="Arial" panose="020B0604020202020204" pitchFamily="34" charset="0"/>
              </a:rPr>
              <a:t> Search Premier  </a:t>
            </a:r>
          </a:p>
        </p:txBody>
      </p:sp>
      <p:sp>
        <p:nvSpPr>
          <p:cNvPr id="5" name="Tekstvak 4"/>
          <p:cNvSpPr txBox="1">
            <a:spLocks noChangeArrowheads="1"/>
          </p:cNvSpPr>
          <p:nvPr/>
        </p:nvSpPr>
        <p:spPr bwMode="auto">
          <a:xfrm>
            <a:off x="5056154" y="3224246"/>
            <a:ext cx="4312920" cy="20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defRPr/>
            </a:pPr>
            <a:r>
              <a:rPr lang="nl-NL" altLang="nl-NL" sz="2000" dirty="0" smtClean="0"/>
              <a:t>Wetenschappelijke databank</a:t>
            </a:r>
          </a:p>
          <a:p>
            <a:pPr>
              <a:buFont typeface="Arial" panose="020B0604020202020204" pitchFamily="34" charset="0"/>
              <a:buChar char="•"/>
              <a:defRPr/>
            </a:pPr>
            <a:r>
              <a:rPr lang="nl-NL" altLang="nl-NL" sz="2000" dirty="0" smtClean="0"/>
              <a:t>Alle takken van wetenschap</a:t>
            </a:r>
            <a:r>
              <a:rPr lang="nl-NL" altLang="nl-NL" sz="2000" dirty="0" smtClean="0"/>
              <a:t> </a:t>
            </a:r>
            <a:endParaRPr lang="nl-NL" altLang="nl-NL" sz="2000" dirty="0"/>
          </a:p>
          <a:p>
            <a:pPr>
              <a:buFont typeface="Arial" panose="020B0604020202020204" pitchFamily="34" charset="0"/>
              <a:buChar char="•"/>
              <a:defRPr/>
            </a:pPr>
            <a:r>
              <a:rPr lang="nl-NL" altLang="nl-NL" sz="2000" dirty="0"/>
              <a:t>Vooral </a:t>
            </a:r>
            <a:r>
              <a:rPr lang="nl-NL" altLang="nl-NL" sz="2000" dirty="0" smtClean="0"/>
              <a:t>artikelen</a:t>
            </a:r>
            <a:endParaRPr lang="nl-NL" altLang="nl-NL" sz="2000" dirty="0"/>
          </a:p>
          <a:p>
            <a:pPr>
              <a:buFont typeface="Arial" panose="020B0604020202020204" pitchFamily="34" charset="0"/>
              <a:buChar char="•"/>
              <a:defRPr/>
            </a:pPr>
            <a:r>
              <a:rPr lang="nl-NL" altLang="nl-NL" sz="2000" dirty="0"/>
              <a:t>Meestal </a:t>
            </a:r>
            <a:r>
              <a:rPr lang="nl-NL" altLang="nl-NL" sz="2000" dirty="0" smtClean="0"/>
              <a:t>Engelstalig</a:t>
            </a:r>
            <a:endParaRPr lang="nl-NL" altLang="nl-NL" sz="2000" dirty="0"/>
          </a:p>
          <a:p>
            <a:pPr>
              <a:buFont typeface="Arial" panose="020B0604020202020204" pitchFamily="34" charset="0"/>
              <a:buChar char="•"/>
              <a:defRPr/>
            </a:pPr>
            <a:r>
              <a:rPr lang="nl-NL" altLang="nl-NL" sz="2000" dirty="0"/>
              <a:t>Veel </a:t>
            </a:r>
            <a:r>
              <a:rPr lang="nl-NL" altLang="nl-NL" sz="2000" dirty="0" err="1"/>
              <a:t>fulltext</a:t>
            </a:r>
            <a:endParaRPr lang="nl-NL" altLang="nl-NL" sz="2000" dirty="0"/>
          </a:p>
          <a:p>
            <a:pPr>
              <a:buFont typeface="Arial" panose="020B0604020202020204" pitchFamily="34" charset="0"/>
              <a:buChar char="•"/>
              <a:defRPr/>
            </a:pPr>
            <a:endParaRPr lang="nl-NL" altLang="nl-NL" sz="810" dirty="0"/>
          </a:p>
          <a:p>
            <a:pPr>
              <a:buFont typeface="Arial" panose="020B0604020202020204" pitchFamily="34" charset="0"/>
              <a:buChar char="•"/>
              <a:defRPr/>
            </a:pPr>
            <a:endParaRPr lang="nl-NL" altLang="nl-NL" sz="810" dirty="0"/>
          </a:p>
          <a:p>
            <a:pPr>
              <a:buFont typeface="Arial" panose="020B0604020202020204" pitchFamily="34" charset="0"/>
              <a:buChar char="•"/>
              <a:defRPr/>
            </a:pPr>
            <a:endParaRPr lang="nl-NL" altLang="nl-NL" sz="810" dirty="0"/>
          </a:p>
        </p:txBody>
      </p:sp>
    </p:spTree>
    <p:extLst>
      <p:ext uri="{BB962C8B-B14F-4D97-AF65-F5344CB8AC3E}">
        <p14:creationId xmlns:p14="http://schemas.microsoft.com/office/powerpoint/2010/main" val="123900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normAutofit/>
          </a:bodyPr>
          <a:lstStyle/>
          <a:p>
            <a:r>
              <a:rPr lang="nl-NL" altLang="nl-NL" sz="2400" b="1" dirty="0" smtClean="0"/>
              <a:t>SAGE </a:t>
            </a:r>
            <a:r>
              <a:rPr lang="nl-NL" altLang="nl-NL" sz="2400" b="1" dirty="0" err="1" smtClean="0"/>
              <a:t>journals</a:t>
            </a:r>
            <a:endParaRPr lang="nl-NL" altLang="nl-NL" sz="2400" b="1" dirty="0" smtClean="0"/>
          </a:p>
        </p:txBody>
      </p:sp>
      <p:pic>
        <p:nvPicPr>
          <p:cNvPr id="36867"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rcRect l="3947" t="10007" r="6604" b="4976"/>
          <a:stretch>
            <a:fillRect/>
          </a:stretch>
        </p:blipFill>
        <p:spPr>
          <a:xfrm>
            <a:off x="83681" y="996857"/>
            <a:ext cx="5461085" cy="2919616"/>
          </a:xfrm>
        </p:spPr>
      </p:pic>
      <p:sp>
        <p:nvSpPr>
          <p:cNvPr id="3686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622345DE-E144-417D-9409-FF329836DB18}" type="slidenum">
              <a:rPr lang="en-US" altLang="nl-NL" sz="945"/>
              <a:pPr>
                <a:spcBef>
                  <a:spcPct val="0"/>
                </a:spcBef>
                <a:buFontTx/>
                <a:buNone/>
              </a:pPr>
              <a:t>19</a:t>
            </a:fld>
            <a:endParaRPr lang="en-US" altLang="nl-NL" sz="945"/>
          </a:p>
        </p:txBody>
      </p:sp>
      <p:sp>
        <p:nvSpPr>
          <p:cNvPr id="5" name="Tekstvak 4"/>
          <p:cNvSpPr txBox="1"/>
          <p:nvPr/>
        </p:nvSpPr>
        <p:spPr>
          <a:xfrm>
            <a:off x="5698382" y="1147864"/>
            <a:ext cx="3166757" cy="1569660"/>
          </a:xfrm>
          <a:prstGeom prst="rect">
            <a:avLst/>
          </a:prstGeom>
          <a:noFill/>
        </p:spPr>
        <p:txBody>
          <a:bodyPr wrap="square" rtlCol="0">
            <a:spAutoFit/>
          </a:bodyPr>
          <a:lstStyle/>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Engelstalige databank</a:t>
            </a:r>
          </a:p>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Wetenschappelijke tijdschriften </a:t>
            </a:r>
            <a:r>
              <a:rPr lang="nl-NL" sz="1600" dirty="0">
                <a:latin typeface="Arial" panose="020B0604020202020204" pitchFamily="34" charset="0"/>
                <a:cs typeface="Arial" panose="020B0604020202020204" pitchFamily="34" charset="0"/>
              </a:rPr>
              <a:t>over o.a. Gezondheidswetenschappen, Biomedische wetenschappen en Sociale </a:t>
            </a:r>
            <a:r>
              <a:rPr lang="nl-NL" sz="1600" dirty="0" smtClean="0">
                <a:latin typeface="Arial" panose="020B0604020202020204" pitchFamily="34" charset="0"/>
                <a:cs typeface="Arial" panose="020B0604020202020204" pitchFamily="34" charset="0"/>
              </a:rPr>
              <a:t>wetenschappen</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84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4294967295"/>
          </p:nvPr>
        </p:nvSpPr>
        <p:spPr>
          <a:xfrm>
            <a:off x="3994150" y="1404938"/>
            <a:ext cx="5149850" cy="3429000"/>
          </a:xfrm>
        </p:spPr>
        <p:txBody>
          <a:bodyPr vert="horz" lIns="0" tIns="0" rIns="0" bIns="0" rtlCol="0">
            <a:normAutofit/>
          </a:bodyPr>
          <a:lstStyle/>
          <a:p>
            <a:pPr>
              <a:defRPr/>
            </a:pPr>
            <a:endParaRPr lang="en-US" altLang="nl-NL" b="1" dirty="0" smtClean="0">
              <a:ea typeface="Geneva"/>
              <a:cs typeface="Geneva"/>
            </a:endParaRPr>
          </a:p>
          <a:p>
            <a:pPr>
              <a:defRPr/>
            </a:pPr>
            <a:endParaRPr lang="en-US" altLang="nl-NL" b="1" dirty="0" smtClean="0">
              <a:ea typeface="Geneva"/>
              <a:cs typeface="Geneva"/>
            </a:endParaRPr>
          </a:p>
          <a:p>
            <a:pPr>
              <a:defRPr/>
            </a:pPr>
            <a:endParaRPr lang="nl-NL" altLang="nl-NL" sz="1680" dirty="0">
              <a:ea typeface="Geneva"/>
              <a:cs typeface="Geneva"/>
            </a:endParaRPr>
          </a:p>
          <a:p>
            <a:pPr>
              <a:defRPr/>
            </a:pPr>
            <a:endParaRPr lang="nl-NL" altLang="nl-NL" sz="1680" dirty="0">
              <a:ea typeface="Geneva"/>
              <a:cs typeface="Geneva"/>
            </a:endParaRPr>
          </a:p>
          <a:p>
            <a:pPr>
              <a:defRPr/>
            </a:pPr>
            <a:endParaRPr lang="nl-NL" altLang="nl-NL" dirty="0" smtClean="0">
              <a:ea typeface="Geneva"/>
              <a:cs typeface="Geneva"/>
            </a:endParaRPr>
          </a:p>
          <a:p>
            <a:pPr marL="274323" lvl="1" indent="0">
              <a:buNone/>
              <a:defRPr/>
            </a:pPr>
            <a:r>
              <a:rPr lang="nl-NL" altLang="nl-NL" dirty="0" smtClean="0">
                <a:ea typeface="Geneva"/>
                <a:cs typeface="Geneva"/>
              </a:rPr>
              <a:t>		</a:t>
            </a:r>
          </a:p>
          <a:p>
            <a:pPr>
              <a:defRPr/>
            </a:pPr>
            <a:endParaRPr lang="en-US" altLang="nl-NL" dirty="0" smtClean="0">
              <a:ea typeface="Geneva"/>
              <a:cs typeface="Geneva"/>
            </a:endParaRPr>
          </a:p>
          <a:p>
            <a:pPr>
              <a:defRPr/>
            </a:pPr>
            <a:endParaRPr lang="en-US" altLang="nl-NL" dirty="0" smtClean="0">
              <a:ea typeface="Geneva"/>
              <a:cs typeface="Geneva"/>
            </a:endParaRPr>
          </a:p>
        </p:txBody>
      </p:sp>
      <p:pic>
        <p:nvPicPr>
          <p:cNvPr id="5" name="il_fi" descr="http://i.telegraph.co.uk/multimedia/archive/01294/google7_1294716i.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59568" y="1750933"/>
            <a:ext cx="2454950" cy="158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l_fi" descr="wikipedia-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774" y="1664137"/>
            <a:ext cx="1791653" cy="21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957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0DCD9424-F62A-4731-843A-6D1DFD7F98E6}" type="slidenum">
              <a:rPr lang="en-US" altLang="nl-NL" sz="945"/>
              <a:pPr>
                <a:spcBef>
                  <a:spcPct val="0"/>
                </a:spcBef>
                <a:buFontTx/>
                <a:buNone/>
              </a:pPr>
              <a:t>20</a:t>
            </a:fld>
            <a:endParaRPr lang="en-US" altLang="nl-NL" sz="945"/>
          </a:p>
        </p:txBody>
      </p:sp>
      <p:sp>
        <p:nvSpPr>
          <p:cNvPr id="37891" name="Text Box 5"/>
          <p:cNvSpPr txBox="1">
            <a:spLocks noChangeArrowheads="1"/>
          </p:cNvSpPr>
          <p:nvPr/>
        </p:nvSpPr>
        <p:spPr bwMode="auto">
          <a:xfrm>
            <a:off x="2670157" y="1019472"/>
            <a:ext cx="4892754" cy="4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r>
              <a:rPr lang="en-US" altLang="nl-NL" sz="2970" b="1" dirty="0">
                <a:solidFill>
                  <a:srgbClr val="7030A0"/>
                </a:solidFill>
                <a:latin typeface="Arial" panose="020B0604020202020204" pitchFamily="34" charset="0"/>
              </a:rPr>
              <a:t> </a:t>
            </a:r>
            <a:r>
              <a:rPr lang="en-US" altLang="nl-NL" sz="2970" b="1" dirty="0">
                <a:solidFill>
                  <a:srgbClr val="000099"/>
                </a:solidFill>
                <a:latin typeface="Arial" panose="020B0604020202020204" pitchFamily="34" charset="0"/>
              </a:rPr>
              <a:t>3.</a:t>
            </a:r>
            <a:r>
              <a:rPr lang="en-US" altLang="nl-NL" sz="2970" b="1" u="sng" dirty="0">
                <a:solidFill>
                  <a:srgbClr val="000099"/>
                </a:solidFill>
                <a:latin typeface="Arial" panose="020B0604020202020204" pitchFamily="34" charset="0"/>
              </a:rPr>
              <a:t>Wat </a:t>
            </a:r>
            <a:r>
              <a:rPr lang="en-US" altLang="nl-NL" sz="2970" b="1" u="sng" dirty="0" err="1">
                <a:solidFill>
                  <a:srgbClr val="000099"/>
                </a:solidFill>
                <a:latin typeface="Arial" panose="020B0604020202020204" pitchFamily="34" charset="0"/>
              </a:rPr>
              <a:t>heb</a:t>
            </a:r>
            <a:r>
              <a:rPr lang="en-US" altLang="nl-NL" sz="2970" b="1" u="sng" dirty="0">
                <a:solidFill>
                  <a:srgbClr val="000099"/>
                </a:solidFill>
                <a:latin typeface="Arial" panose="020B0604020202020204" pitchFamily="34" charset="0"/>
              </a:rPr>
              <a:t> </a:t>
            </a:r>
            <a:r>
              <a:rPr lang="en-US" altLang="nl-NL" sz="2970" b="1" u="sng" dirty="0" err="1">
                <a:solidFill>
                  <a:srgbClr val="000099"/>
                </a:solidFill>
                <a:latin typeface="Arial" panose="020B0604020202020204" pitchFamily="34" charset="0"/>
              </a:rPr>
              <a:t>ik</a:t>
            </a:r>
            <a:r>
              <a:rPr lang="en-US" altLang="nl-NL" sz="2970" b="1" u="sng" dirty="0">
                <a:solidFill>
                  <a:srgbClr val="000099"/>
                </a:solidFill>
                <a:latin typeface="Arial" panose="020B0604020202020204" pitchFamily="34" charset="0"/>
              </a:rPr>
              <a:t>?</a:t>
            </a:r>
            <a:r>
              <a:rPr lang="en-US" altLang="nl-NL" sz="1350" dirty="0">
                <a:solidFill>
                  <a:srgbClr val="000000"/>
                </a:solidFill>
                <a:latin typeface="Arial" panose="020B0604020202020204" pitchFamily="34" charset="0"/>
              </a:rPr>
              <a:t> </a:t>
            </a:r>
          </a:p>
        </p:txBody>
      </p:sp>
      <p:sp>
        <p:nvSpPr>
          <p:cNvPr id="37892" name="Text Box 6"/>
          <p:cNvSpPr txBox="1">
            <a:spLocks noChangeArrowheads="1"/>
          </p:cNvSpPr>
          <p:nvPr/>
        </p:nvSpPr>
        <p:spPr bwMode="auto">
          <a:xfrm>
            <a:off x="1385080" y="1019472"/>
            <a:ext cx="713027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000" dirty="0">
              <a:solidFill>
                <a:srgbClr val="333399"/>
              </a:solidFill>
              <a:latin typeface="Arial" panose="020B0604020202020204" pitchFamily="34" charset="0"/>
            </a:endParaRPr>
          </a:p>
          <a:p>
            <a:pPr eaLnBrk="1" hangingPunct="1">
              <a:lnSpc>
                <a:spcPct val="95000"/>
              </a:lnSpc>
              <a:spcBef>
                <a:spcPct val="0"/>
              </a:spcBef>
              <a:buFontTx/>
              <a:buNone/>
            </a:pPr>
            <a:r>
              <a:rPr lang="en-US" altLang="nl-NL" sz="2000" dirty="0">
                <a:solidFill>
                  <a:srgbClr val="333399"/>
                </a:solidFill>
                <a:latin typeface="Arial" panose="020B0604020202020204" pitchFamily="34" charset="0"/>
              </a:rPr>
              <a:t>    </a:t>
            </a:r>
            <a:endParaRPr lang="en-US" altLang="nl-NL" sz="2000" dirty="0" smtClean="0">
              <a:solidFill>
                <a:srgbClr val="333399"/>
              </a:solidFill>
              <a:latin typeface="Arial" panose="020B0604020202020204" pitchFamily="34" charset="0"/>
            </a:endParaRPr>
          </a:p>
          <a:p>
            <a:pPr eaLnBrk="1" hangingPunct="1">
              <a:lnSpc>
                <a:spcPct val="95000"/>
              </a:lnSpc>
              <a:spcBef>
                <a:spcPct val="0"/>
              </a:spcBef>
              <a:buFontTx/>
              <a:buNone/>
            </a:pPr>
            <a:endParaRPr lang="en-US" altLang="nl-NL" sz="2000" dirty="0">
              <a:solidFill>
                <a:srgbClr val="333399"/>
              </a:solidFill>
              <a:latin typeface="Arial" panose="020B0604020202020204" pitchFamily="34" charset="0"/>
            </a:endParaRPr>
          </a:p>
          <a:p>
            <a:pPr lvl="1" eaLnBrk="1" hangingPunct="1">
              <a:lnSpc>
                <a:spcPct val="95000"/>
              </a:lnSpc>
              <a:spcBef>
                <a:spcPct val="0"/>
              </a:spcBef>
              <a:buClr>
                <a:srgbClr val="FF3300"/>
              </a:buClr>
              <a:buFontTx/>
              <a:buNone/>
            </a:pPr>
            <a:r>
              <a:rPr lang="en-US" altLang="nl-NL" sz="2000" dirty="0" smtClean="0">
                <a:solidFill>
                  <a:srgbClr val="000099"/>
                </a:solidFill>
                <a:latin typeface="Arial" panose="020B0604020202020204" pitchFamily="34" charset="0"/>
              </a:rPr>
              <a:t>   </a:t>
            </a:r>
            <a:r>
              <a:rPr lang="en-US" altLang="nl-NL" sz="2000" dirty="0">
                <a:solidFill>
                  <a:srgbClr val="000099"/>
                </a:solidFill>
                <a:latin typeface="Arial" panose="020B0604020202020204" pitchFamily="34" charset="0"/>
              </a:rPr>
              <a:t>- Is het </a:t>
            </a:r>
            <a:r>
              <a:rPr lang="en-US" altLang="nl-NL" sz="2000" dirty="0" err="1">
                <a:solidFill>
                  <a:srgbClr val="000099"/>
                </a:solidFill>
                <a:latin typeface="Arial" panose="020B0604020202020204" pitchFamily="34" charset="0"/>
              </a:rPr>
              <a:t>actueel</a:t>
            </a:r>
            <a:r>
              <a:rPr lang="en-US" altLang="nl-NL" sz="2000" dirty="0">
                <a:solidFill>
                  <a:srgbClr val="000099"/>
                </a:solidFill>
                <a:latin typeface="Arial" panose="020B0604020202020204" pitchFamily="34" charset="0"/>
              </a:rPr>
              <a:t>?</a:t>
            </a:r>
          </a:p>
          <a:p>
            <a:pPr lvl="1" eaLnBrk="1" hangingPunct="1">
              <a:lnSpc>
                <a:spcPct val="95000"/>
              </a:lnSpc>
              <a:spcBef>
                <a:spcPct val="0"/>
              </a:spcBef>
              <a:buClr>
                <a:srgbClr val="FF3300"/>
              </a:buClr>
              <a:buFontTx/>
              <a:buNone/>
            </a:pPr>
            <a:r>
              <a:rPr lang="en-US" altLang="nl-NL" sz="2000" dirty="0">
                <a:solidFill>
                  <a:srgbClr val="000099"/>
                </a:solidFill>
                <a:latin typeface="Arial" panose="020B0604020202020204" pitchFamily="34" charset="0"/>
              </a:rPr>
              <a:t>   - Is het </a:t>
            </a:r>
            <a:r>
              <a:rPr lang="en-US" altLang="nl-NL" sz="2000" dirty="0" err="1">
                <a:solidFill>
                  <a:srgbClr val="000099"/>
                </a:solidFill>
                <a:latin typeface="Arial" panose="020B0604020202020204" pitchFamily="34" charset="0"/>
              </a:rPr>
              <a:t>een</a:t>
            </a:r>
            <a:r>
              <a:rPr lang="en-US" altLang="nl-NL" sz="2000" dirty="0">
                <a:solidFill>
                  <a:srgbClr val="000099"/>
                </a:solidFill>
                <a:latin typeface="Arial" panose="020B0604020202020204" pitchFamily="34" charset="0"/>
              </a:rPr>
              <a:t> </a:t>
            </a:r>
            <a:r>
              <a:rPr lang="en-US" altLang="nl-NL" sz="2000" dirty="0" err="1">
                <a:solidFill>
                  <a:srgbClr val="000099"/>
                </a:solidFill>
                <a:latin typeface="Arial" panose="020B0604020202020204" pitchFamily="34" charset="0"/>
              </a:rPr>
              <a:t>artikel</a:t>
            </a:r>
            <a:r>
              <a:rPr lang="en-US" altLang="nl-NL" sz="2000" dirty="0">
                <a:solidFill>
                  <a:srgbClr val="000099"/>
                </a:solidFill>
                <a:latin typeface="Arial" panose="020B0604020202020204" pitchFamily="34" charset="0"/>
              </a:rPr>
              <a:t>, </a:t>
            </a:r>
            <a:r>
              <a:rPr lang="en-US" altLang="nl-NL" sz="2000" dirty="0" err="1">
                <a:solidFill>
                  <a:srgbClr val="000099"/>
                </a:solidFill>
                <a:latin typeface="Arial" panose="020B0604020202020204" pitchFamily="34" charset="0"/>
              </a:rPr>
              <a:t>boek</a:t>
            </a:r>
            <a:r>
              <a:rPr lang="en-US" altLang="nl-NL" sz="2000" dirty="0">
                <a:solidFill>
                  <a:srgbClr val="000099"/>
                </a:solidFill>
                <a:latin typeface="Arial" panose="020B0604020202020204" pitchFamily="34" charset="0"/>
              </a:rPr>
              <a:t> </a:t>
            </a:r>
          </a:p>
          <a:p>
            <a:pPr lvl="1" eaLnBrk="1" hangingPunct="1">
              <a:lnSpc>
                <a:spcPct val="95000"/>
              </a:lnSpc>
              <a:spcBef>
                <a:spcPct val="0"/>
              </a:spcBef>
              <a:buClr>
                <a:srgbClr val="FF3300"/>
              </a:buClr>
              <a:buFontTx/>
              <a:buNone/>
            </a:pPr>
            <a:r>
              <a:rPr lang="en-US" altLang="nl-NL" sz="2000" dirty="0">
                <a:solidFill>
                  <a:srgbClr val="000099"/>
                </a:solidFill>
                <a:latin typeface="Arial" panose="020B0604020202020204" pitchFamily="34" charset="0"/>
              </a:rPr>
              <a:t>   - </a:t>
            </a:r>
            <a:r>
              <a:rPr lang="en-US" altLang="nl-NL" sz="2000" dirty="0" err="1">
                <a:solidFill>
                  <a:srgbClr val="000099"/>
                </a:solidFill>
                <a:latin typeface="Arial" panose="020B0604020202020204" pitchFamily="34" charset="0"/>
              </a:rPr>
              <a:t>Samenvatting</a:t>
            </a:r>
            <a:r>
              <a:rPr lang="en-US" altLang="nl-NL" sz="2000" dirty="0">
                <a:solidFill>
                  <a:srgbClr val="000099"/>
                </a:solidFill>
                <a:latin typeface="Arial" panose="020B0604020202020204" pitchFamily="34" charset="0"/>
              </a:rPr>
              <a:t> / </a:t>
            </a:r>
            <a:r>
              <a:rPr lang="en-US" altLang="nl-NL" sz="2000" dirty="0" err="1">
                <a:solidFill>
                  <a:srgbClr val="000099"/>
                </a:solidFill>
                <a:latin typeface="Arial" panose="020B0604020202020204" pitchFamily="34" charset="0"/>
              </a:rPr>
              <a:t>fulltext</a:t>
            </a:r>
            <a:r>
              <a:rPr lang="en-US" altLang="nl-NL" sz="2000" dirty="0">
                <a:solidFill>
                  <a:srgbClr val="000099"/>
                </a:solidFill>
                <a:latin typeface="Arial" panose="020B0604020202020204" pitchFamily="34" charset="0"/>
              </a:rPr>
              <a:t>?</a:t>
            </a:r>
          </a:p>
          <a:p>
            <a:pPr lvl="1" eaLnBrk="1" hangingPunct="1">
              <a:lnSpc>
                <a:spcPct val="95000"/>
              </a:lnSpc>
              <a:spcBef>
                <a:spcPct val="0"/>
              </a:spcBef>
              <a:buClr>
                <a:srgbClr val="FF3300"/>
              </a:buClr>
              <a:buFontTx/>
              <a:buNone/>
            </a:pPr>
            <a:r>
              <a:rPr lang="en-US" altLang="nl-NL" sz="2000" dirty="0">
                <a:solidFill>
                  <a:srgbClr val="000099"/>
                </a:solidFill>
                <a:latin typeface="Arial" panose="020B0604020202020204" pitchFamily="34" charset="0"/>
              </a:rPr>
              <a:t>   - </a:t>
            </a:r>
            <a:r>
              <a:rPr lang="en-US" altLang="nl-NL" sz="2000" dirty="0" err="1">
                <a:solidFill>
                  <a:srgbClr val="000099"/>
                </a:solidFill>
                <a:latin typeface="Arial" panose="020B0604020202020204" pitchFamily="34" charset="0"/>
              </a:rPr>
              <a:t>Komt</a:t>
            </a:r>
            <a:r>
              <a:rPr lang="en-US" altLang="nl-NL" sz="2000" dirty="0">
                <a:solidFill>
                  <a:srgbClr val="000099"/>
                </a:solidFill>
                <a:latin typeface="Arial" panose="020B0604020202020204" pitchFamily="34" charset="0"/>
              </a:rPr>
              <a:t> het </a:t>
            </a:r>
            <a:r>
              <a:rPr lang="en-US" altLang="nl-NL" sz="2000" dirty="0" err="1">
                <a:solidFill>
                  <a:srgbClr val="000099"/>
                </a:solidFill>
                <a:latin typeface="Arial" panose="020B0604020202020204" pitchFamily="34" charset="0"/>
              </a:rPr>
              <a:t>uit</a:t>
            </a:r>
            <a:r>
              <a:rPr lang="en-US" altLang="nl-NL" sz="2000" dirty="0">
                <a:solidFill>
                  <a:srgbClr val="000099"/>
                </a:solidFill>
                <a:latin typeface="Arial" panose="020B0604020202020204" pitchFamily="34" charset="0"/>
              </a:rPr>
              <a:t> </a:t>
            </a:r>
            <a:r>
              <a:rPr lang="en-US" altLang="nl-NL" sz="2000" dirty="0" err="1">
                <a:solidFill>
                  <a:srgbClr val="000099"/>
                </a:solidFill>
                <a:latin typeface="Arial" panose="020B0604020202020204" pitchFamily="34" charset="0"/>
              </a:rPr>
              <a:t>een</a:t>
            </a:r>
            <a:r>
              <a:rPr lang="en-US" altLang="nl-NL" sz="2000" dirty="0">
                <a:solidFill>
                  <a:srgbClr val="000099"/>
                </a:solidFill>
                <a:latin typeface="Arial" panose="020B0604020202020204" pitchFamily="34" charset="0"/>
              </a:rPr>
              <a:t> </a:t>
            </a:r>
            <a:r>
              <a:rPr lang="en-US" altLang="nl-NL" sz="2000" dirty="0" err="1" smtClean="0">
                <a:solidFill>
                  <a:srgbClr val="000099"/>
                </a:solidFill>
                <a:latin typeface="Arial" panose="020B0604020202020204" pitchFamily="34" charset="0"/>
              </a:rPr>
              <a:t>wetenschappelijk</a:t>
            </a:r>
            <a:r>
              <a:rPr lang="en-US" altLang="nl-NL" sz="2000" dirty="0" smtClean="0">
                <a:solidFill>
                  <a:srgbClr val="000099"/>
                </a:solidFill>
                <a:latin typeface="Arial" panose="020B0604020202020204" pitchFamily="34" charset="0"/>
              </a:rPr>
              <a:t> </a:t>
            </a:r>
            <a:r>
              <a:rPr lang="en-US" altLang="nl-NL" sz="2000" dirty="0" err="1" smtClean="0">
                <a:solidFill>
                  <a:srgbClr val="000099"/>
                </a:solidFill>
                <a:latin typeface="Arial" panose="020B0604020202020204" pitchFamily="34" charset="0"/>
              </a:rPr>
              <a:t>tijdschrift</a:t>
            </a:r>
            <a:r>
              <a:rPr lang="en-US" altLang="nl-NL" sz="2000" dirty="0">
                <a:solidFill>
                  <a:srgbClr val="000099"/>
                </a:solidFill>
                <a:latin typeface="Arial" panose="020B0604020202020204" pitchFamily="34" charset="0"/>
              </a:rPr>
              <a:t>? </a:t>
            </a:r>
          </a:p>
          <a:p>
            <a:pPr lvl="1" eaLnBrk="1" hangingPunct="1">
              <a:lnSpc>
                <a:spcPct val="95000"/>
              </a:lnSpc>
              <a:spcBef>
                <a:spcPct val="0"/>
              </a:spcBef>
              <a:buClr>
                <a:srgbClr val="FF3300"/>
              </a:buClr>
              <a:buFontTx/>
              <a:buNone/>
            </a:pPr>
            <a:r>
              <a:rPr lang="en-US" altLang="nl-NL" sz="2000" dirty="0">
                <a:solidFill>
                  <a:srgbClr val="000099"/>
                </a:solidFill>
                <a:latin typeface="Arial" panose="020B0604020202020204" pitchFamily="34" charset="0"/>
              </a:rPr>
              <a:t>   - Is de auteur </a:t>
            </a:r>
            <a:r>
              <a:rPr lang="en-US" altLang="nl-NL" sz="2000" dirty="0" err="1">
                <a:solidFill>
                  <a:srgbClr val="000099"/>
                </a:solidFill>
                <a:latin typeface="Arial" panose="020B0604020202020204" pitchFamily="34" charset="0"/>
              </a:rPr>
              <a:t>wetenschapper</a:t>
            </a:r>
            <a:r>
              <a:rPr lang="en-US" altLang="nl-NL" sz="2000" dirty="0">
                <a:solidFill>
                  <a:srgbClr val="000099"/>
                </a:solidFill>
                <a:latin typeface="Arial" panose="020B0604020202020204" pitchFamily="34" charset="0"/>
              </a:rPr>
              <a:t> of </a:t>
            </a:r>
            <a:r>
              <a:rPr lang="en-US" altLang="nl-NL" sz="2000" dirty="0" err="1" smtClean="0">
                <a:solidFill>
                  <a:srgbClr val="000099"/>
                </a:solidFill>
                <a:latin typeface="Arial" panose="020B0604020202020204" pitchFamily="34" charset="0"/>
              </a:rPr>
              <a:t>ervaringsdeskundige</a:t>
            </a:r>
            <a:r>
              <a:rPr lang="en-US" altLang="nl-NL" sz="2000" dirty="0">
                <a:solidFill>
                  <a:srgbClr val="000099"/>
                </a:solidFill>
                <a:latin typeface="Arial" panose="020B0604020202020204" pitchFamily="34" charset="0"/>
              </a:rPr>
              <a:t>?</a:t>
            </a:r>
          </a:p>
          <a:p>
            <a:pPr lvl="1" eaLnBrk="1" hangingPunct="1">
              <a:lnSpc>
                <a:spcPct val="95000"/>
              </a:lnSpc>
              <a:spcBef>
                <a:spcPct val="0"/>
              </a:spcBef>
              <a:buClr>
                <a:srgbClr val="FF3300"/>
              </a:buClr>
              <a:buFontTx/>
              <a:buNone/>
            </a:pPr>
            <a:r>
              <a:rPr lang="en-US" altLang="nl-NL" sz="2000" dirty="0">
                <a:solidFill>
                  <a:srgbClr val="000099"/>
                </a:solidFill>
                <a:latin typeface="Arial" panose="020B0604020202020204" pitchFamily="34" charset="0"/>
              </a:rPr>
              <a:t>   - Is de website </a:t>
            </a:r>
            <a:r>
              <a:rPr lang="en-US" altLang="nl-NL" sz="2000" dirty="0" err="1">
                <a:solidFill>
                  <a:srgbClr val="000099"/>
                </a:solidFill>
                <a:latin typeface="Arial" panose="020B0604020202020204" pitchFamily="34" charset="0"/>
              </a:rPr>
              <a:t>bruikbaar</a:t>
            </a:r>
            <a:r>
              <a:rPr lang="en-US" altLang="nl-NL" sz="2000" dirty="0">
                <a:solidFill>
                  <a:srgbClr val="000099"/>
                </a:solidFill>
                <a:latin typeface="Arial" panose="020B0604020202020204" pitchFamily="34" charset="0"/>
              </a:rPr>
              <a:t>? (</a:t>
            </a:r>
            <a:r>
              <a:rPr lang="en-US" altLang="nl-NL" sz="2000" dirty="0" err="1">
                <a:solidFill>
                  <a:srgbClr val="000099"/>
                </a:solidFill>
                <a:latin typeface="Arial" panose="020B0604020202020204" pitchFamily="34" charset="0"/>
              </a:rPr>
              <a:t>uitgever</a:t>
            </a:r>
            <a:r>
              <a:rPr lang="en-US" altLang="nl-NL" sz="2000" dirty="0">
                <a:solidFill>
                  <a:srgbClr val="000099"/>
                </a:solidFill>
                <a:latin typeface="Arial" panose="020B0604020202020204" pitchFamily="34" charset="0"/>
              </a:rPr>
              <a:t>) </a:t>
            </a:r>
          </a:p>
          <a:p>
            <a:pPr eaLnBrk="1" hangingPunct="1">
              <a:lnSpc>
                <a:spcPct val="95000"/>
              </a:lnSpc>
              <a:spcBef>
                <a:spcPct val="0"/>
              </a:spcBef>
              <a:buFontTx/>
              <a:buNone/>
            </a:pPr>
            <a:r>
              <a:rPr lang="en-US" altLang="nl-NL" sz="2000" dirty="0">
                <a:solidFill>
                  <a:srgbClr val="FF3300"/>
                </a:solidFill>
                <a:latin typeface="Arial" panose="020B0604020202020204" pitchFamily="34" charset="0"/>
              </a:rPr>
              <a:t/>
            </a:r>
            <a:br>
              <a:rPr lang="en-US" altLang="nl-NL" sz="2000" dirty="0">
                <a:solidFill>
                  <a:srgbClr val="FF3300"/>
                </a:solidFill>
                <a:latin typeface="Arial" panose="020B0604020202020204" pitchFamily="34" charset="0"/>
              </a:rPr>
            </a:br>
            <a:r>
              <a:rPr lang="en-US" altLang="nl-NL" sz="2000" dirty="0">
                <a:solidFill>
                  <a:srgbClr val="FF3300"/>
                </a:solidFill>
                <a:latin typeface="Arial" panose="020B0604020202020204" pitchFamily="34" charset="0"/>
              </a:rPr>
              <a:t>  </a:t>
            </a:r>
          </a:p>
        </p:txBody>
      </p:sp>
      <p:pic>
        <p:nvPicPr>
          <p:cNvPr id="378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951" y="69234"/>
            <a:ext cx="615184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PIJL-OMHOOG 7"/>
          <p:cNvSpPr>
            <a:spLocks noChangeArrowheads="1"/>
          </p:cNvSpPr>
          <p:nvPr/>
        </p:nvSpPr>
        <p:spPr bwMode="auto">
          <a:xfrm>
            <a:off x="6117923" y="720744"/>
            <a:ext cx="364331" cy="732949"/>
          </a:xfrm>
          <a:prstGeom prst="upArrow">
            <a:avLst>
              <a:gd name="adj1" fmla="val 50000"/>
              <a:gd name="adj2" fmla="val 49828"/>
            </a:avLst>
          </a:prstGeom>
          <a:solidFill>
            <a:schemeClr val="accent1"/>
          </a:solidFill>
          <a:ln w="9525" algn="ctr">
            <a:solidFill>
              <a:schemeClr val="tx1"/>
            </a:solidFill>
            <a:round/>
            <a:headEnd/>
            <a:tailEnd/>
          </a:ln>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350" b="1">
              <a:latin typeface="Arial" panose="020B0604020202020204" pitchFamily="34" charset="0"/>
            </a:endParaRPr>
          </a:p>
        </p:txBody>
      </p:sp>
    </p:spTree>
    <p:extLst>
      <p:ext uri="{BB962C8B-B14F-4D97-AF65-F5344CB8AC3E}">
        <p14:creationId xmlns:p14="http://schemas.microsoft.com/office/powerpoint/2010/main" val="209410457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1310164" y="1883807"/>
            <a:ext cx="629543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000" dirty="0">
              <a:solidFill>
                <a:srgbClr val="333399"/>
              </a:solidFill>
              <a:latin typeface="Arial" panose="020B0604020202020204" pitchFamily="34" charset="0"/>
            </a:endParaRPr>
          </a:p>
          <a:p>
            <a:pPr eaLnBrk="1" hangingPunct="1">
              <a:lnSpc>
                <a:spcPct val="95000"/>
              </a:lnSpc>
              <a:spcBef>
                <a:spcPct val="0"/>
              </a:spcBef>
              <a:buFontTx/>
              <a:buNone/>
            </a:pPr>
            <a:r>
              <a:rPr lang="en-US" altLang="nl-NL" sz="2000" dirty="0">
                <a:solidFill>
                  <a:srgbClr val="333399"/>
                </a:solidFill>
                <a:latin typeface="Arial" panose="020B0604020202020204" pitchFamily="34" charset="0"/>
              </a:rPr>
              <a:t> </a:t>
            </a:r>
          </a:p>
          <a:p>
            <a:pPr lvl="1" eaLnBrk="1" hangingPunct="1">
              <a:lnSpc>
                <a:spcPct val="95000"/>
              </a:lnSpc>
              <a:spcBef>
                <a:spcPct val="0"/>
              </a:spcBef>
              <a:buClr>
                <a:srgbClr val="333399"/>
              </a:buClr>
              <a:buFontTx/>
              <a:buChar char="•"/>
            </a:pPr>
            <a:r>
              <a:rPr lang="en-US" altLang="nl-NL" sz="2000" dirty="0">
                <a:solidFill>
                  <a:srgbClr val="333399"/>
                </a:solidFill>
                <a:latin typeface="Arial" panose="020B0604020202020204" pitchFamily="34" charset="0"/>
              </a:rPr>
              <a:t> </a:t>
            </a:r>
            <a:r>
              <a:rPr lang="en-US" altLang="nl-NL" sz="2000" dirty="0" err="1">
                <a:solidFill>
                  <a:srgbClr val="333399"/>
                </a:solidFill>
                <a:latin typeface="Arial" panose="020B0604020202020204" pitchFamily="34" charset="0"/>
              </a:rPr>
              <a:t>Goede</a:t>
            </a:r>
            <a:r>
              <a:rPr lang="en-US" altLang="nl-NL" sz="2000" dirty="0">
                <a:solidFill>
                  <a:srgbClr val="333399"/>
                </a:solidFill>
                <a:latin typeface="Arial" panose="020B0604020202020204" pitchFamily="34" charset="0"/>
              </a:rPr>
              <a:t> </a:t>
            </a:r>
            <a:r>
              <a:rPr lang="en-US" altLang="nl-NL" sz="2000" dirty="0" err="1">
                <a:solidFill>
                  <a:srgbClr val="333399"/>
                </a:solidFill>
                <a:latin typeface="Arial" panose="020B0604020202020204" pitchFamily="34" charset="0"/>
              </a:rPr>
              <a:t>bronvermelding</a:t>
            </a:r>
            <a:r>
              <a:rPr lang="en-US" altLang="nl-NL" sz="2000" dirty="0">
                <a:solidFill>
                  <a:srgbClr val="333399"/>
                </a:solidFill>
                <a:latin typeface="Arial" panose="020B0604020202020204" pitchFamily="34" charset="0"/>
              </a:rPr>
              <a:t> (APA)</a:t>
            </a:r>
          </a:p>
          <a:p>
            <a:pPr lvl="1" eaLnBrk="1" hangingPunct="1">
              <a:lnSpc>
                <a:spcPct val="95000"/>
              </a:lnSpc>
              <a:spcBef>
                <a:spcPct val="0"/>
              </a:spcBef>
              <a:buClr>
                <a:srgbClr val="333399"/>
              </a:buClr>
              <a:buFontTx/>
              <a:buNone/>
            </a:pPr>
            <a:r>
              <a:rPr lang="en-US" altLang="nl-NL" sz="2000" dirty="0">
                <a:solidFill>
                  <a:srgbClr val="333399"/>
                </a:solidFill>
                <a:latin typeface="Arial" panose="020B0604020202020204" pitchFamily="34" charset="0"/>
              </a:rPr>
              <a:t>  </a:t>
            </a:r>
          </a:p>
          <a:p>
            <a:pPr lvl="1" eaLnBrk="1" hangingPunct="1">
              <a:lnSpc>
                <a:spcPct val="95000"/>
              </a:lnSpc>
              <a:spcBef>
                <a:spcPct val="0"/>
              </a:spcBef>
              <a:buClr>
                <a:srgbClr val="333399"/>
              </a:buClr>
              <a:buFontTx/>
              <a:buChar char="•"/>
            </a:pPr>
            <a:r>
              <a:rPr lang="en-US" altLang="nl-NL" sz="2000" dirty="0">
                <a:solidFill>
                  <a:srgbClr val="333399"/>
                </a:solidFill>
                <a:latin typeface="Arial" panose="020B0604020202020204" pitchFamily="34" charset="0"/>
              </a:rPr>
              <a:t> </a:t>
            </a:r>
            <a:r>
              <a:rPr lang="en-US" altLang="nl-NL" sz="2000" dirty="0" err="1">
                <a:solidFill>
                  <a:srgbClr val="333399"/>
                </a:solidFill>
                <a:latin typeface="Arial" panose="020B0604020202020204" pitchFamily="34" charset="0"/>
              </a:rPr>
              <a:t>Auteursrecht</a:t>
            </a:r>
            <a:r>
              <a:rPr lang="en-US" altLang="nl-NL" sz="2000" dirty="0">
                <a:solidFill>
                  <a:srgbClr val="333399"/>
                </a:solidFill>
                <a:latin typeface="Arial" panose="020B0604020202020204" pitchFamily="34" charset="0"/>
              </a:rPr>
              <a:t> / </a:t>
            </a:r>
            <a:r>
              <a:rPr lang="en-US" altLang="nl-NL" sz="2000" dirty="0" err="1">
                <a:solidFill>
                  <a:srgbClr val="333399"/>
                </a:solidFill>
                <a:latin typeface="Arial" panose="020B0604020202020204" pitchFamily="34" charset="0"/>
              </a:rPr>
              <a:t>plagiaat</a:t>
            </a:r>
            <a:endParaRPr lang="en-US" altLang="nl-NL" sz="2000" dirty="0">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endParaRPr lang="en-US" altLang="nl-NL" sz="2000" dirty="0">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r>
              <a:rPr lang="en-US" altLang="nl-NL" sz="2000" dirty="0">
                <a:solidFill>
                  <a:srgbClr val="333399"/>
                </a:solidFill>
                <a:latin typeface="Arial" panose="020B0604020202020204" pitchFamily="34" charset="0"/>
              </a:rPr>
              <a:t> </a:t>
            </a:r>
            <a:r>
              <a:rPr lang="en-US" altLang="nl-NL" sz="2000" dirty="0" err="1">
                <a:solidFill>
                  <a:srgbClr val="333399"/>
                </a:solidFill>
                <a:latin typeface="Arial" panose="020B0604020202020204" pitchFamily="34" charset="0"/>
              </a:rPr>
              <a:t>Vastleggen</a:t>
            </a:r>
            <a:r>
              <a:rPr lang="en-US" altLang="nl-NL" sz="2000" dirty="0">
                <a:solidFill>
                  <a:srgbClr val="333399"/>
                </a:solidFill>
                <a:latin typeface="Arial" panose="020B0604020202020204" pitchFamily="34" charset="0"/>
              </a:rPr>
              <a:t> wat je </a:t>
            </a:r>
            <a:r>
              <a:rPr lang="en-US" altLang="nl-NL" sz="2000" dirty="0" err="1">
                <a:solidFill>
                  <a:srgbClr val="333399"/>
                </a:solidFill>
                <a:latin typeface="Arial" panose="020B0604020202020204" pitchFamily="34" charset="0"/>
              </a:rPr>
              <a:t>hebt</a:t>
            </a:r>
            <a:r>
              <a:rPr lang="en-US" altLang="nl-NL" sz="2000" dirty="0">
                <a:solidFill>
                  <a:srgbClr val="333399"/>
                </a:solidFill>
                <a:latin typeface="Arial" panose="020B0604020202020204" pitchFamily="34" charset="0"/>
              </a:rPr>
              <a:t> </a:t>
            </a:r>
            <a:r>
              <a:rPr lang="en-US" altLang="nl-NL" sz="2000" dirty="0" err="1">
                <a:solidFill>
                  <a:srgbClr val="333399"/>
                </a:solidFill>
                <a:latin typeface="Arial" panose="020B0604020202020204" pitchFamily="34" charset="0"/>
              </a:rPr>
              <a:t>gevonden</a:t>
            </a:r>
            <a:endParaRPr lang="en-US" altLang="nl-NL" sz="2000" dirty="0">
              <a:solidFill>
                <a:srgbClr val="333399"/>
              </a:solidFill>
              <a:latin typeface="Arial" panose="020B0604020202020204" pitchFamily="34" charset="0"/>
            </a:endParaRPr>
          </a:p>
          <a:p>
            <a:pPr lvl="1" eaLnBrk="1" hangingPunct="1">
              <a:lnSpc>
                <a:spcPct val="95000"/>
              </a:lnSpc>
              <a:spcBef>
                <a:spcPct val="0"/>
              </a:spcBef>
              <a:buClr>
                <a:srgbClr val="333399"/>
              </a:buClr>
              <a:buFontTx/>
              <a:buNone/>
            </a:pPr>
            <a:r>
              <a:rPr lang="en-US" altLang="nl-NL" sz="2000" dirty="0">
                <a:solidFill>
                  <a:srgbClr val="333399"/>
                </a:solidFill>
                <a:latin typeface="Arial" panose="020B0604020202020204" pitchFamily="34" charset="0"/>
              </a:rPr>
              <a:t>    </a:t>
            </a:r>
          </a:p>
        </p:txBody>
      </p:sp>
      <p:sp>
        <p:nvSpPr>
          <p:cNvPr id="40963" name="Text Box 6"/>
          <p:cNvSpPr txBox="1">
            <a:spLocks noChangeArrowheads="1"/>
          </p:cNvSpPr>
          <p:nvPr/>
        </p:nvSpPr>
        <p:spPr bwMode="auto">
          <a:xfrm>
            <a:off x="1385173" y="1006198"/>
            <a:ext cx="5448896" cy="86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nl-NL" sz="2970" b="1">
                <a:solidFill>
                  <a:srgbClr val="333399"/>
                </a:solidFill>
                <a:latin typeface="Arial" panose="020B0604020202020204" pitchFamily="34" charset="0"/>
              </a:rPr>
              <a:t>Waar ga ik het voor gebruiken?  </a:t>
            </a:r>
          </a:p>
        </p:txBody>
      </p:sp>
      <p:pic>
        <p:nvPicPr>
          <p:cNvPr id="409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55" y="156447"/>
            <a:ext cx="6145411"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PIJL-OMHOOG 7"/>
          <p:cNvSpPr>
            <a:spLocks noChangeArrowheads="1"/>
          </p:cNvSpPr>
          <p:nvPr/>
        </p:nvSpPr>
        <p:spPr bwMode="auto">
          <a:xfrm>
            <a:off x="7241263" y="707470"/>
            <a:ext cx="364331" cy="732949"/>
          </a:xfrm>
          <a:prstGeom prst="upArrow">
            <a:avLst>
              <a:gd name="adj1" fmla="val 50000"/>
              <a:gd name="adj2" fmla="val 49828"/>
            </a:avLst>
          </a:prstGeom>
          <a:solidFill>
            <a:srgbClr val="92D050"/>
          </a:solidFill>
          <a:ln w="9525" algn="ctr">
            <a:solidFill>
              <a:schemeClr val="tx1"/>
            </a:solidFill>
            <a:round/>
            <a:headEnd/>
            <a:tailEnd/>
          </a:ln>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350" b="1">
              <a:latin typeface="Arial" panose="020B0604020202020204" pitchFamily="34" charset="0"/>
            </a:endParaRPr>
          </a:p>
        </p:txBody>
      </p:sp>
    </p:spTree>
    <p:extLst>
      <p:ext uri="{BB962C8B-B14F-4D97-AF65-F5344CB8AC3E}">
        <p14:creationId xmlns:p14="http://schemas.microsoft.com/office/powerpoint/2010/main" val="892411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nl-NL" altLang="nl-NL" b="1" dirty="0" smtClean="0">
                <a:latin typeface="Arial" panose="020B0604020202020204" pitchFamily="34" charset="0"/>
                <a:cs typeface="Arial" panose="020B0604020202020204" pitchFamily="34" charset="0"/>
              </a:rPr>
              <a:t>Wat is APA?</a:t>
            </a:r>
          </a:p>
        </p:txBody>
      </p:sp>
      <p:sp>
        <p:nvSpPr>
          <p:cNvPr id="3" name="Tijdelijke aanduiding voor inhoud 2"/>
          <p:cNvSpPr>
            <a:spLocks noGrp="1"/>
          </p:cNvSpPr>
          <p:nvPr>
            <p:ph idx="1"/>
          </p:nvPr>
        </p:nvSpPr>
        <p:spPr>
          <a:xfrm>
            <a:off x="1439823" y="1653422"/>
            <a:ext cx="6172200" cy="1858089"/>
          </a:xfrm>
        </p:spPr>
        <p:txBody>
          <a:bodyPr>
            <a:normAutofit lnSpcReduction="10000"/>
          </a:bodyPr>
          <a:lstStyle/>
          <a:p>
            <a:pPr marL="0" indent="0">
              <a:buNone/>
              <a:defRPr/>
            </a:pPr>
            <a:r>
              <a:rPr lang="nl-NL" b="1" dirty="0" smtClean="0">
                <a:solidFill>
                  <a:srgbClr val="002060"/>
                </a:solidFill>
                <a:latin typeface="Arial" panose="020B0604020202020204" pitchFamily="34" charset="0"/>
                <a:cs typeface="Arial" panose="020B0604020202020204" pitchFamily="34" charset="0"/>
              </a:rPr>
              <a:t>A</a:t>
            </a:r>
            <a:r>
              <a:rPr lang="nl-NL" dirty="0" smtClean="0">
                <a:solidFill>
                  <a:srgbClr val="002060"/>
                </a:solidFill>
                <a:latin typeface="Arial" panose="020B0604020202020204" pitchFamily="34" charset="0"/>
                <a:cs typeface="Arial" panose="020B0604020202020204" pitchFamily="34" charset="0"/>
              </a:rPr>
              <a:t>merican</a:t>
            </a:r>
            <a:r>
              <a:rPr lang="nl-NL" b="1" dirty="0">
                <a:solidFill>
                  <a:srgbClr val="002060"/>
                </a:solidFill>
                <a:latin typeface="Arial" panose="020B0604020202020204" pitchFamily="34" charset="0"/>
                <a:cs typeface="Arial" panose="020B0604020202020204" pitchFamily="34" charset="0"/>
              </a:rPr>
              <a:t> </a:t>
            </a:r>
            <a:r>
              <a:rPr lang="nl-NL" b="1" dirty="0" smtClean="0">
                <a:solidFill>
                  <a:srgbClr val="002060"/>
                </a:solidFill>
                <a:latin typeface="Arial" panose="020B0604020202020204" pitchFamily="34" charset="0"/>
                <a:cs typeface="Arial" panose="020B0604020202020204" pitchFamily="34" charset="0"/>
              </a:rPr>
              <a:t>P</a:t>
            </a:r>
            <a:r>
              <a:rPr lang="nl-NL" dirty="0" smtClean="0">
                <a:solidFill>
                  <a:srgbClr val="002060"/>
                </a:solidFill>
                <a:latin typeface="Arial" panose="020B0604020202020204" pitchFamily="34" charset="0"/>
                <a:cs typeface="Arial" panose="020B0604020202020204" pitchFamily="34" charset="0"/>
              </a:rPr>
              <a:t>sychological </a:t>
            </a:r>
            <a:r>
              <a:rPr lang="nl-NL" b="1" dirty="0" smtClean="0">
                <a:solidFill>
                  <a:srgbClr val="002060"/>
                </a:solidFill>
                <a:latin typeface="Arial" panose="020B0604020202020204" pitchFamily="34" charset="0"/>
                <a:cs typeface="Arial" panose="020B0604020202020204" pitchFamily="34" charset="0"/>
              </a:rPr>
              <a:t>A</a:t>
            </a:r>
            <a:r>
              <a:rPr lang="nl-NL" dirty="0" smtClean="0">
                <a:solidFill>
                  <a:srgbClr val="002060"/>
                </a:solidFill>
                <a:latin typeface="Arial" panose="020B0604020202020204" pitchFamily="34" charset="0"/>
                <a:cs typeface="Arial" panose="020B0604020202020204" pitchFamily="34" charset="0"/>
              </a:rPr>
              <a:t>ssociation </a:t>
            </a:r>
          </a:p>
          <a:p>
            <a:pPr marL="0" indent="0">
              <a:buNone/>
              <a:defRPr/>
            </a:pPr>
            <a:r>
              <a:rPr lang="nl-NL" dirty="0" smtClean="0">
                <a:solidFill>
                  <a:srgbClr val="002060"/>
                </a:solidFill>
                <a:latin typeface="Arial" panose="020B0604020202020204" pitchFamily="34" charset="0"/>
                <a:cs typeface="Arial" panose="020B0604020202020204" pitchFamily="34" charset="0"/>
              </a:rPr>
              <a:t>heeft regels </a:t>
            </a:r>
            <a:r>
              <a:rPr lang="nl-NL" dirty="0">
                <a:solidFill>
                  <a:srgbClr val="002060"/>
                </a:solidFill>
                <a:latin typeface="Arial" panose="020B0604020202020204" pitchFamily="34" charset="0"/>
                <a:cs typeface="Arial" panose="020B0604020202020204" pitchFamily="34" charset="0"/>
              </a:rPr>
              <a:t>gepubliceerd </a:t>
            </a:r>
            <a:r>
              <a:rPr lang="nl-NL" dirty="0" smtClean="0">
                <a:solidFill>
                  <a:srgbClr val="002060"/>
                </a:solidFill>
                <a:latin typeface="Arial" panose="020B0604020202020204" pitchFamily="34" charset="0"/>
                <a:cs typeface="Arial" panose="020B0604020202020204" pitchFamily="34" charset="0"/>
              </a:rPr>
              <a:t>over</a:t>
            </a:r>
          </a:p>
          <a:p>
            <a:pPr marL="0" indent="0">
              <a:buNone/>
              <a:defRPr/>
            </a:pPr>
            <a:endParaRPr lang="nl-NL" dirty="0" smtClean="0">
              <a:solidFill>
                <a:srgbClr val="002060"/>
              </a:solidFill>
              <a:latin typeface="Arial" panose="020B0604020202020204" pitchFamily="34" charset="0"/>
              <a:cs typeface="Arial" panose="020B0604020202020204" pitchFamily="34" charset="0"/>
            </a:endParaRPr>
          </a:p>
          <a:p>
            <a:pPr>
              <a:defRPr/>
            </a:pPr>
            <a:r>
              <a:rPr lang="nl-NL" dirty="0" smtClean="0">
                <a:solidFill>
                  <a:srgbClr val="002060"/>
                </a:solidFill>
                <a:latin typeface="Arial" panose="020B0604020202020204" pitchFamily="34" charset="0"/>
                <a:cs typeface="Arial" panose="020B0604020202020204" pitchFamily="34" charset="0"/>
              </a:rPr>
              <a:t>literatuurverwijzingen </a:t>
            </a:r>
          </a:p>
          <a:p>
            <a:pPr>
              <a:defRPr/>
            </a:pPr>
            <a:r>
              <a:rPr lang="nl-NL" dirty="0" smtClean="0">
                <a:solidFill>
                  <a:srgbClr val="002060"/>
                </a:solidFill>
                <a:latin typeface="Arial" panose="020B0604020202020204" pitchFamily="34" charset="0"/>
                <a:cs typeface="Arial" panose="020B0604020202020204" pitchFamily="34" charset="0"/>
              </a:rPr>
              <a:t>bronnenlijsten </a:t>
            </a:r>
            <a:endParaRPr lang="nl-NL" dirty="0">
              <a:solidFill>
                <a:srgbClr val="002060"/>
              </a:solidFill>
              <a:latin typeface="Arial" panose="020B0604020202020204" pitchFamily="34" charset="0"/>
              <a:cs typeface="Arial" panose="020B0604020202020204" pitchFamily="34" charset="0"/>
            </a:endParaRPr>
          </a:p>
          <a:p>
            <a:pPr marL="0" indent="0" algn="ctr">
              <a:buNone/>
              <a:defRPr/>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250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nl-NL" altLang="nl-NL" b="1" dirty="0" smtClean="0">
                <a:latin typeface="Arial" panose="020B0604020202020204" pitchFamily="34" charset="0"/>
                <a:cs typeface="Arial" panose="020B0604020202020204" pitchFamily="34" charset="0"/>
              </a:rPr>
              <a:t>Waarom bronvermelding? </a:t>
            </a:r>
          </a:p>
        </p:txBody>
      </p:sp>
      <p:sp>
        <p:nvSpPr>
          <p:cNvPr id="3" name="Tijdelijke aanduiding voor inhoud 2"/>
          <p:cNvSpPr>
            <a:spLocks noGrp="1"/>
          </p:cNvSpPr>
          <p:nvPr>
            <p:ph idx="1"/>
          </p:nvPr>
        </p:nvSpPr>
        <p:spPr/>
        <p:txBody>
          <a:bodyPr>
            <a:normAutofit/>
          </a:bodyPr>
          <a:lstStyle/>
          <a:p>
            <a:pPr>
              <a:defRPr/>
            </a:pPr>
            <a:r>
              <a:rPr lang="nl-NL" dirty="0">
                <a:solidFill>
                  <a:srgbClr val="002060"/>
                </a:solidFill>
                <a:latin typeface="Arial" panose="020B0604020202020204" pitchFamily="34" charset="0"/>
                <a:cs typeface="Arial" panose="020B0604020202020204" pitchFamily="34" charset="0"/>
              </a:rPr>
              <a:t>Plagiaat tegengaan</a:t>
            </a:r>
            <a:endParaRPr lang="nl-NL" dirty="0" smtClean="0">
              <a:solidFill>
                <a:srgbClr val="002060"/>
              </a:solidFill>
              <a:latin typeface="Arial" panose="020B0604020202020204" pitchFamily="34" charset="0"/>
              <a:cs typeface="Arial" panose="020B0604020202020204" pitchFamily="34" charset="0"/>
            </a:endParaRPr>
          </a:p>
          <a:p>
            <a:pPr>
              <a:defRPr/>
            </a:pPr>
            <a:r>
              <a:rPr lang="nl-NL" dirty="0">
                <a:solidFill>
                  <a:srgbClr val="002060"/>
                </a:solidFill>
                <a:latin typeface="Arial" panose="020B0604020202020204" pitchFamily="34" charset="0"/>
                <a:cs typeface="Arial" panose="020B0604020202020204" pitchFamily="34" charset="0"/>
              </a:rPr>
              <a:t>Onderzoek verifieerbaar maken</a:t>
            </a:r>
          </a:p>
          <a:p>
            <a:pPr>
              <a:defRPr/>
            </a:pPr>
            <a:r>
              <a:rPr lang="nl-NL" dirty="0">
                <a:solidFill>
                  <a:srgbClr val="002060"/>
                </a:solidFill>
                <a:latin typeface="Arial" panose="020B0604020202020204" pitchFamily="34" charset="0"/>
                <a:cs typeface="Arial" panose="020B0604020202020204" pitchFamily="34" charset="0"/>
              </a:rPr>
              <a:t>Bescheidenheid en eer</a:t>
            </a:r>
          </a:p>
          <a:p>
            <a:pPr>
              <a:defRPr/>
            </a:pPr>
            <a:endParaRPr lang="nl-NL" dirty="0"/>
          </a:p>
          <a:p>
            <a:pPr marL="0" indent="0">
              <a:buNone/>
              <a:defRPr/>
            </a:pPr>
            <a:endParaRPr lang="nl-NL" dirty="0"/>
          </a:p>
        </p:txBody>
      </p:sp>
      <p:pic>
        <p:nvPicPr>
          <p:cNvPr id="44036" name="Picture 2" descr="http://www.xead.nl/resize/500-500/upload/b624fd61fbcfd2c41d3b8b8a468741b4UGxhZ2lhcmlzbV9BbmRfSXRzX1JlcGVyY3Vzc2lvbnNfcGhvdG9fRklOQUxJWkVELmpwZ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532" y="4191952"/>
            <a:ext cx="781169" cy="8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937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06300" y="127820"/>
            <a:ext cx="5211000" cy="794213"/>
          </a:xfrm>
        </p:spPr>
        <p:txBody>
          <a:bodyPr>
            <a:normAutofit fontScale="90000"/>
          </a:bodyPr>
          <a:lstStyle/>
          <a:p>
            <a:r>
              <a:rPr lang="nl-NL" cap="none" dirty="0" smtClean="0"/>
              <a:t/>
            </a:r>
            <a:br>
              <a:rPr lang="nl-NL" cap="none" dirty="0" smtClean="0"/>
            </a:br>
            <a:r>
              <a:rPr lang="nl-NL" sz="2700" dirty="0"/>
              <a:t/>
            </a:r>
            <a:br>
              <a:rPr lang="nl-NL" sz="2700" dirty="0"/>
            </a:br>
            <a:r>
              <a:rPr lang="nl-NL" sz="2700" dirty="0"/>
              <a:t> </a:t>
            </a:r>
            <a:br>
              <a:rPr lang="nl-NL" sz="2700" dirty="0"/>
            </a:br>
            <a:r>
              <a:rPr lang="nl-NL" sz="2700" dirty="0"/>
              <a:t/>
            </a:r>
            <a:br>
              <a:rPr lang="nl-NL" sz="2700" dirty="0"/>
            </a:br>
            <a:r>
              <a:rPr lang="nl-NL" sz="2700" dirty="0"/>
              <a:t>APA-richtlijnen</a:t>
            </a:r>
          </a:p>
        </p:txBody>
      </p:sp>
      <p:sp>
        <p:nvSpPr>
          <p:cNvPr id="8" name="Tekstvak 7"/>
          <p:cNvSpPr txBox="1"/>
          <p:nvPr/>
        </p:nvSpPr>
        <p:spPr>
          <a:xfrm>
            <a:off x="1952625" y="1804278"/>
            <a:ext cx="5562600" cy="1323439"/>
          </a:xfrm>
          <a:prstGeom prst="rect">
            <a:avLst/>
          </a:prstGeom>
          <a:noFill/>
        </p:spPr>
        <p:txBody>
          <a:bodyPr wrap="square" rtlCol="0">
            <a:spAutoFit/>
          </a:bodyPr>
          <a:lstStyle/>
          <a:p>
            <a:pPr marL="214308" indent="-214308">
              <a:buFont typeface="Arial" panose="020B0604020202020204" pitchFamily="34" charset="0"/>
              <a:buChar char="•"/>
            </a:pPr>
            <a:r>
              <a:rPr lang="nl-NL" sz="2000" dirty="0">
                <a:ea typeface="Verdana" panose="020B0604030504040204" pitchFamily="34" charset="0"/>
                <a:cs typeface="Verdana" panose="020B0604030504040204" pitchFamily="34" charset="0"/>
              </a:rPr>
              <a:t>Download gratis via: </a:t>
            </a:r>
            <a:br>
              <a:rPr lang="nl-NL" sz="2000" dirty="0">
                <a:ea typeface="Verdana" panose="020B0604030504040204" pitchFamily="34" charset="0"/>
                <a:cs typeface="Verdana" panose="020B0604030504040204" pitchFamily="34" charset="0"/>
              </a:rPr>
            </a:br>
            <a:r>
              <a:rPr lang="nl-NL" sz="2000" dirty="0">
                <a:ea typeface="Verdana" panose="020B0604030504040204" pitchFamily="34" charset="0"/>
                <a:cs typeface="Verdana" panose="020B0604030504040204" pitchFamily="34" charset="0"/>
                <a:hlinkClick r:id="rId4"/>
              </a:rPr>
              <a:t>www.auteursrechten.nl – APA-richtlijnen</a:t>
            </a:r>
            <a:endParaRPr lang="nl-NL" sz="2000" dirty="0">
              <a:ea typeface="Verdana" panose="020B0604030504040204" pitchFamily="34" charset="0"/>
              <a:cs typeface="Verdana" panose="020B0604030504040204" pitchFamily="34" charset="0"/>
            </a:endParaRPr>
          </a:p>
          <a:p>
            <a:pPr marL="214308" indent="-214308">
              <a:buFont typeface="Arial" panose="020B0604020202020204" pitchFamily="34" charset="0"/>
              <a:buChar char="•"/>
            </a:pPr>
            <a:endParaRPr lang="nl-NL" sz="2000" dirty="0">
              <a:ea typeface="Verdana" panose="020B0604030504040204" pitchFamily="34" charset="0"/>
              <a:cs typeface="Verdana" panose="020B0604030504040204" pitchFamily="34" charset="0"/>
            </a:endParaRPr>
          </a:p>
          <a:p>
            <a:pPr marL="214308" indent="-214308">
              <a:buFont typeface="Arial" panose="020B0604020202020204" pitchFamily="34" charset="0"/>
              <a:buChar char="•"/>
            </a:pPr>
            <a:r>
              <a:rPr lang="nl-NL" sz="2000" dirty="0">
                <a:ea typeface="Verdana" panose="020B0604030504040204" pitchFamily="34" charset="0"/>
                <a:cs typeface="Verdana" panose="020B0604030504040204" pitchFamily="34" charset="0"/>
              </a:rPr>
              <a:t>Voor €4,05 bestellen via </a:t>
            </a:r>
            <a:r>
              <a:rPr lang="nl-NL" sz="2000" dirty="0">
                <a:ea typeface="Verdana" panose="020B0604030504040204" pitchFamily="34" charset="0"/>
                <a:cs typeface="Verdana" panose="020B0604030504040204" pitchFamily="34" charset="0"/>
                <a:hlinkClick r:id="rId5"/>
              </a:rPr>
              <a:t>StudyStore</a:t>
            </a:r>
            <a:endParaRPr lang="nl-NL" sz="2000" dirty="0">
              <a:ea typeface="Verdana" panose="020B0604030504040204" pitchFamily="34" charset="0"/>
              <a:cs typeface="Verdana" panose="020B0604030504040204" pitchFamily="34" charset="0"/>
            </a:endParaRPr>
          </a:p>
        </p:txBody>
      </p:sp>
      <p:sp>
        <p:nvSpPr>
          <p:cNvPr id="4" name="Tekstvak 3"/>
          <p:cNvSpPr txBox="1"/>
          <p:nvPr/>
        </p:nvSpPr>
        <p:spPr>
          <a:xfrm>
            <a:off x="1196623" y="3330223"/>
            <a:ext cx="184731" cy="461665"/>
          </a:xfrm>
          <a:prstGeom prst="rect">
            <a:avLst/>
          </a:prstGeom>
          <a:noFill/>
        </p:spPr>
        <p:txBody>
          <a:bodyPr wrap="none" rtlCol="0">
            <a:spAutoFit/>
          </a:bodyPr>
          <a:lstStyle/>
          <a:p>
            <a:endParaRPr lang="nl-NL" sz="2400" dirty="0"/>
          </a:p>
        </p:txBody>
      </p:sp>
      <p:pic>
        <p:nvPicPr>
          <p:cNvPr id="5" name="Afbeelding 4"/>
          <p:cNvPicPr>
            <a:picLocks noChangeAspect="1"/>
          </p:cNvPicPr>
          <p:nvPr/>
        </p:nvPicPr>
        <p:blipFill rotWithShape="1">
          <a:blip r:embed="rId6">
            <a:extLst>
              <a:ext uri="{28A0092B-C50C-407E-A947-70E740481C1C}">
                <a14:useLocalDpi xmlns:a14="http://schemas.microsoft.com/office/drawing/2010/main" val="0"/>
              </a:ext>
            </a:extLst>
          </a:blip>
          <a:srcRect l="29339" t="7869" r="37007" b="14964"/>
          <a:stretch/>
        </p:blipFill>
        <p:spPr>
          <a:xfrm>
            <a:off x="7096811" y="1804278"/>
            <a:ext cx="1663732" cy="2541581"/>
          </a:xfrm>
          <a:prstGeom prst="rect">
            <a:avLst/>
          </a:prstGeom>
        </p:spPr>
      </p:pic>
    </p:spTree>
    <p:custDataLst>
      <p:tags r:id="rId1"/>
    </p:custDataLst>
    <p:extLst>
      <p:ext uri="{BB962C8B-B14F-4D97-AF65-F5344CB8AC3E}">
        <p14:creationId xmlns:p14="http://schemas.microsoft.com/office/powerpoint/2010/main" val="159926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0D2E47A-4E36-4F00-A721-8B5BFF518760}" type="slidenum">
              <a:rPr lang="en-US" smtClean="0"/>
              <a:pPr>
                <a:defRPr/>
              </a:pPr>
              <a:t>25</a:t>
            </a:fld>
            <a:endParaRPr lang="en-US"/>
          </a:p>
        </p:txBody>
      </p:sp>
      <p:sp>
        <p:nvSpPr>
          <p:cNvPr id="6" name="Tijdelijke aanduiding voor inhoud 5"/>
          <p:cNvSpPr>
            <a:spLocks noGrp="1"/>
          </p:cNvSpPr>
          <p:nvPr>
            <p:ph idx="1"/>
          </p:nvPr>
        </p:nvSpPr>
        <p:spPr>
          <a:xfrm>
            <a:off x="1135501" y="2047757"/>
            <a:ext cx="6858001" cy="3379709"/>
          </a:xfrm>
        </p:spPr>
        <p:txBody>
          <a:bodyPr/>
          <a:lstStyle/>
          <a:p>
            <a:pPr marL="0" indent="0">
              <a:buNone/>
              <a:defRPr/>
            </a:pPr>
            <a:endParaRPr lang="nl-NL" sz="1650" dirty="0">
              <a:latin typeface="Arial" panose="020B0604020202020204" pitchFamily="34" charset="0"/>
              <a:cs typeface="Arial" panose="020B0604020202020204" pitchFamily="34" charset="0"/>
            </a:endParaRPr>
          </a:p>
          <a:p>
            <a:pPr marL="0" indent="0">
              <a:buNone/>
              <a:defRPr/>
            </a:pPr>
            <a:r>
              <a:rPr lang="nl-NL" sz="1650" dirty="0">
                <a:latin typeface="Arial" panose="020B0604020202020204" pitchFamily="34" charset="0"/>
                <a:cs typeface="Arial" panose="020B0604020202020204" pitchFamily="34" charset="0"/>
              </a:rPr>
              <a:t>Pagina </a:t>
            </a:r>
            <a:r>
              <a:rPr lang="nl-NL" sz="1650" dirty="0">
                <a:latin typeface="Arial" panose="020B0604020202020204" pitchFamily="34" charset="0"/>
                <a:cs typeface="Arial" panose="020B0604020202020204" pitchFamily="34" charset="0"/>
                <a:hlinkClick r:id="rId3"/>
              </a:rPr>
              <a:t>bronvermelding</a:t>
            </a:r>
            <a:r>
              <a:rPr lang="nl-NL" sz="1650" dirty="0">
                <a:latin typeface="Arial" panose="020B0604020202020204" pitchFamily="34" charset="0"/>
                <a:cs typeface="Arial" panose="020B0604020202020204" pitchFamily="34" charset="0"/>
              </a:rPr>
              <a:t> Mediatheek Moller </a:t>
            </a: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latin typeface="Arial" panose="020B0604020202020204" pitchFamily="34" charset="0"/>
                <a:cs typeface="Arial" panose="020B0604020202020204" pitchFamily="34" charset="0"/>
                <a:hlinkClick r:id="rId4"/>
              </a:rPr>
              <a:t>Pagina over APA richtlijnen </a:t>
            </a:r>
            <a:r>
              <a:rPr lang="nl-NL" sz="1650" dirty="0">
                <a:latin typeface="Arial" panose="020B0604020202020204" pitchFamily="34" charset="0"/>
                <a:cs typeface="Arial" panose="020B0604020202020204" pitchFamily="34" charset="0"/>
              </a:rPr>
              <a:t>van SURF met veel handige tips, handleidingen filmpjes en </a:t>
            </a:r>
            <a:r>
              <a:rPr lang="nl-NL" sz="1650" dirty="0" err="1">
                <a:latin typeface="Arial" panose="020B0604020202020204" pitchFamily="34" charset="0"/>
                <a:cs typeface="Arial" panose="020B0604020202020204" pitchFamily="34" charset="0"/>
              </a:rPr>
              <a:t>veelgestelde</a:t>
            </a:r>
            <a:r>
              <a:rPr lang="nl-NL" sz="1650" dirty="0">
                <a:latin typeface="Arial" panose="020B0604020202020204" pitchFamily="34" charset="0"/>
                <a:cs typeface="Arial" panose="020B0604020202020204" pitchFamily="34" charset="0"/>
              </a:rPr>
              <a:t> vragen.</a:t>
            </a:r>
          </a:p>
          <a:p>
            <a:pPr marL="0" indent="0">
              <a:buNone/>
              <a:defRPr/>
            </a:pPr>
            <a:endParaRPr lang="nl-NL" dirty="0"/>
          </a:p>
        </p:txBody>
      </p:sp>
      <p:sp>
        <p:nvSpPr>
          <p:cNvPr id="59396" name="Rechthoek 6"/>
          <p:cNvSpPr>
            <a:spLocks noChangeArrowheads="1"/>
          </p:cNvSpPr>
          <p:nvPr/>
        </p:nvSpPr>
        <p:spPr bwMode="auto">
          <a:xfrm>
            <a:off x="-220717" y="208343"/>
            <a:ext cx="8681545" cy="17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r>
              <a:rPr lang="nl-NL" altLang="nl-NL" sz="2800" b="1" dirty="0">
                <a:solidFill>
                  <a:srgbClr val="7030A0"/>
                </a:solidFill>
                <a:latin typeface="Arial" charset="0"/>
              </a:rPr>
              <a:t>Waar vind je </a:t>
            </a:r>
          </a:p>
          <a:p>
            <a:pPr algn="ctr" eaLnBrk="1" hangingPunct="1">
              <a:spcBef>
                <a:spcPct val="0"/>
              </a:spcBef>
              <a:buFontTx/>
              <a:buNone/>
            </a:pPr>
            <a:r>
              <a:rPr lang="nl-NL" altLang="nl-NL" sz="2800" b="1" dirty="0">
                <a:solidFill>
                  <a:srgbClr val="7030A0"/>
                </a:solidFill>
                <a:latin typeface="Arial" charset="0"/>
              </a:rPr>
              <a:t>handige overzichtsinfo over APA regels? </a:t>
            </a:r>
            <a:endParaRPr lang="nl-NL" altLang="nl-NL" sz="2800" b="1" dirty="0">
              <a:solidFill>
                <a:srgbClr val="7030A0"/>
              </a:solidFill>
            </a:endParaRPr>
          </a:p>
        </p:txBody>
      </p:sp>
    </p:spTree>
    <p:extLst>
      <p:ext uri="{BB962C8B-B14F-4D97-AF65-F5344CB8AC3E}">
        <p14:creationId xmlns:p14="http://schemas.microsoft.com/office/powerpoint/2010/main" val="1965144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2"/>
          <p:cNvSpPr>
            <a:spLocks noGrp="1"/>
          </p:cNvSpPr>
          <p:nvPr>
            <p:ph type="ctrTitle"/>
          </p:nvPr>
        </p:nvSpPr>
        <p:spPr>
          <a:xfrm>
            <a:off x="2595326" y="1705928"/>
            <a:ext cx="3805475" cy="354330"/>
          </a:xfrm>
        </p:spPr>
        <p:txBody>
          <a:bodyPr rtlCol="0">
            <a:normAutofit fontScale="90000"/>
          </a:bodyPr>
          <a:lstStyle/>
          <a:p>
            <a:pPr defTabSz="514361">
              <a:defRPr/>
            </a:pPr>
            <a:r>
              <a:rPr lang="nl-NL" altLang="nl-NL" b="1" dirty="0" smtClean="0"/>
              <a:t/>
            </a:r>
            <a:br>
              <a:rPr lang="nl-NL" altLang="nl-NL" b="1" dirty="0" smtClean="0"/>
            </a:br>
            <a:r>
              <a:rPr lang="nl-NL" altLang="nl-NL" sz="1980" dirty="0"/>
              <a:t>Bronvermelding in 3 stappen</a:t>
            </a:r>
            <a:r>
              <a:rPr lang="nl-NL" altLang="nl-NL" b="1" dirty="0" smtClean="0"/>
              <a:t/>
            </a:r>
            <a:br>
              <a:rPr lang="nl-NL" altLang="nl-NL" b="1" dirty="0" smtClean="0"/>
            </a:br>
            <a:r>
              <a:rPr lang="nl-NL" altLang="nl-NL" dirty="0" smtClean="0"/>
              <a:t/>
            </a:r>
            <a:br>
              <a:rPr lang="nl-NL" altLang="nl-NL" dirty="0" smtClean="0"/>
            </a:br>
            <a:endParaRPr lang="nl-NL" altLang="nl-NL" dirty="0" smtClean="0"/>
          </a:p>
        </p:txBody>
      </p:sp>
      <p:sp>
        <p:nvSpPr>
          <p:cNvPr id="8" name="Tekstvak 7"/>
          <p:cNvSpPr txBox="1"/>
          <p:nvPr/>
        </p:nvSpPr>
        <p:spPr>
          <a:xfrm>
            <a:off x="2725342" y="1889523"/>
            <a:ext cx="3779758" cy="1602233"/>
          </a:xfrm>
          <a:prstGeom prst="rect">
            <a:avLst/>
          </a:prstGeom>
          <a:noFill/>
        </p:spPr>
        <p:txBody>
          <a:bodyPr>
            <a:spAutoFit/>
          </a:bodyPr>
          <a:lstStyle/>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a:p>
            <a:pPr>
              <a:defRPr/>
            </a:pPr>
            <a:endParaRPr lang="nl-NL" sz="701" b="1" dirty="0">
              <a:ea typeface="Verdana" panose="020B0604030504040204" pitchFamily="34" charset="0"/>
              <a:cs typeface="Verdana" panose="020B0604030504040204" pitchFamily="34" charset="0"/>
            </a:endParaRPr>
          </a:p>
        </p:txBody>
      </p:sp>
      <p:sp>
        <p:nvSpPr>
          <p:cNvPr id="48132" name="Tekstvak 4"/>
          <p:cNvSpPr txBox="1">
            <a:spLocks noChangeArrowheads="1"/>
          </p:cNvSpPr>
          <p:nvPr/>
        </p:nvSpPr>
        <p:spPr bwMode="auto">
          <a:xfrm>
            <a:off x="2466023" y="2053114"/>
            <a:ext cx="460057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9413" indent="-379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Tx/>
              <a:buAutoNum type="arabicPeriod"/>
            </a:pPr>
            <a:r>
              <a:rPr lang="nl-NL" altLang="nl-NL" sz="1440" dirty="0"/>
              <a:t>Bepaal het soort bron</a:t>
            </a:r>
          </a:p>
          <a:p>
            <a:pPr>
              <a:lnSpc>
                <a:spcPct val="150000"/>
              </a:lnSpc>
              <a:buFontTx/>
              <a:buAutoNum type="arabicPeriod"/>
            </a:pPr>
            <a:r>
              <a:rPr lang="nl-NL" altLang="nl-NL" sz="1440" dirty="0"/>
              <a:t>Verwerk de bronvermelding in de tekst</a:t>
            </a:r>
          </a:p>
          <a:p>
            <a:pPr>
              <a:lnSpc>
                <a:spcPct val="150000"/>
              </a:lnSpc>
              <a:buFontTx/>
              <a:buAutoNum type="arabicPeriod"/>
            </a:pPr>
            <a:r>
              <a:rPr lang="nl-NL" altLang="nl-NL" sz="1440" dirty="0"/>
              <a:t>Verwerk de bronvermelding in de literatuurlijst</a:t>
            </a:r>
          </a:p>
        </p:txBody>
      </p:sp>
    </p:spTree>
    <p:custDataLst>
      <p:tags r:id="rId1"/>
    </p:custDataLst>
    <p:extLst>
      <p:ext uri="{BB962C8B-B14F-4D97-AF65-F5344CB8AC3E}">
        <p14:creationId xmlns:p14="http://schemas.microsoft.com/office/powerpoint/2010/main" val="1100844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7574" y="1491630"/>
            <a:ext cx="6264696" cy="2554738"/>
          </a:xfrm>
          <a:prstGeom prst="rect">
            <a:avLst/>
          </a:prstGeom>
        </p:spPr>
        <p:txBody>
          <a:bodyPr wrap="square">
            <a:spAutoFit/>
          </a:bodyPr>
          <a:lstStyle/>
          <a:p>
            <a:pPr>
              <a:lnSpc>
                <a:spcPct val="107000"/>
              </a:lnSpc>
              <a:spcAft>
                <a:spcPts val="600"/>
              </a:spcAft>
            </a:pPr>
            <a:r>
              <a:rPr lang="nl-NL" dirty="0">
                <a:solidFill>
                  <a:srgbClr val="C00000"/>
                </a:solidFill>
                <a:latin typeface="Arial" panose="020B0604020202020204" pitchFamily="34" charset="0"/>
                <a:ea typeface="Calibri" panose="020F0502020204030204" pitchFamily="34" charset="0"/>
                <a:cs typeface="Times New Roman" panose="02020603050405020304" pitchFamily="18" charset="0"/>
              </a:rPr>
              <a:t>Citaat:</a:t>
            </a:r>
            <a:endParaRPr lang="nl-N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Altijd tussen “dubbele aanhalingstekens”</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Tussen haakjes (Achternaam auteur(s), jaartal, p. x)</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 </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solidFill>
                  <a:srgbClr val="C00000"/>
                </a:solidFill>
                <a:latin typeface="Arial" panose="020B0604020202020204" pitchFamily="34" charset="0"/>
                <a:ea typeface="Calibri" panose="020F0502020204030204" pitchFamily="34" charset="0"/>
                <a:cs typeface="Times New Roman" panose="02020603050405020304" pitchFamily="18" charset="0"/>
              </a:rPr>
              <a:t>Voorbeelden:</a:t>
            </a:r>
            <a:endParaRPr lang="nl-N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“De eerste stap die je neemt, is in feite een probleem- en situatieanalyse” (</a:t>
            </a:r>
            <a:r>
              <a:rPr lang="nl-NL" dirty="0" err="1">
                <a:latin typeface="Arial" panose="020B0604020202020204" pitchFamily="34" charset="0"/>
                <a:ea typeface="Calibri" panose="020F0502020204030204" pitchFamily="34" charset="0"/>
                <a:cs typeface="Times New Roman" panose="02020603050405020304" pitchFamily="18" charset="0"/>
              </a:rPr>
              <a:t>Migchelbrink</a:t>
            </a:r>
            <a:r>
              <a:rPr lang="nl-NL" dirty="0">
                <a:latin typeface="Arial" panose="020B0604020202020204" pitchFamily="34" charset="0"/>
                <a:ea typeface="Calibri" panose="020F0502020204030204" pitchFamily="34" charset="0"/>
                <a:cs typeface="Times New Roman" panose="02020603050405020304" pitchFamily="18" charset="0"/>
              </a:rPr>
              <a:t>, 2006, p. 68)</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err="1">
                <a:latin typeface="Arial" panose="020B0604020202020204" pitchFamily="34" charset="0"/>
                <a:ea typeface="Calibri" panose="020F0502020204030204" pitchFamily="34" charset="0"/>
                <a:cs typeface="Times New Roman" panose="02020603050405020304" pitchFamily="18" charset="0"/>
              </a:rPr>
              <a:t>Migchelbrink</a:t>
            </a:r>
            <a:r>
              <a:rPr lang="nl-NL" dirty="0">
                <a:latin typeface="Arial" panose="020B0604020202020204" pitchFamily="34" charset="0"/>
                <a:ea typeface="Calibri" panose="020F0502020204030204" pitchFamily="34" charset="0"/>
                <a:cs typeface="Times New Roman" panose="02020603050405020304" pitchFamily="18" charset="0"/>
              </a:rPr>
              <a:t> (2006) zegt “De eerste stap die je neemt, is in feite een probleem- en situatieanalyse” (p. 68)</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vak 2"/>
          <p:cNvSpPr txBox="1"/>
          <p:nvPr/>
        </p:nvSpPr>
        <p:spPr>
          <a:xfrm>
            <a:off x="3761910" y="357505"/>
            <a:ext cx="2916324" cy="507831"/>
          </a:xfrm>
          <a:prstGeom prst="rect">
            <a:avLst/>
          </a:prstGeom>
          <a:noFill/>
        </p:spPr>
        <p:txBody>
          <a:bodyPr wrap="square" rtlCol="0">
            <a:spAutoFit/>
          </a:bodyPr>
          <a:lstStyle/>
          <a:p>
            <a:r>
              <a:rPr lang="nl-NL" sz="2700" dirty="0">
                <a:solidFill>
                  <a:schemeClr val="bg1"/>
                </a:solidFill>
              </a:rPr>
              <a:t>Tekst citeren</a:t>
            </a:r>
          </a:p>
        </p:txBody>
      </p:sp>
    </p:spTree>
    <p:extLst>
      <p:ext uri="{BB962C8B-B14F-4D97-AF65-F5344CB8AC3E}">
        <p14:creationId xmlns:p14="http://schemas.microsoft.com/office/powerpoint/2010/main" val="2706787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945" y="1080850"/>
            <a:ext cx="3531870" cy="306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473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632155" y="98325"/>
            <a:ext cx="5083277" cy="788662"/>
          </a:xfrm>
        </p:spPr>
        <p:txBody>
          <a:bodyPr>
            <a:noAutofit/>
          </a:bodyPr>
          <a:lstStyle/>
          <a:p>
            <a:r>
              <a:rPr lang="nl-NL" sz="2400" dirty="0"/>
              <a:t>           </a:t>
            </a:r>
            <a:br>
              <a:rPr lang="nl-NL" sz="2400" dirty="0"/>
            </a:br>
            <a:r>
              <a:rPr lang="nl-NL" sz="2400" dirty="0"/>
              <a:t>           3. Literatuurlijst</a:t>
            </a:r>
            <a:br>
              <a:rPr lang="nl-NL" sz="2400" dirty="0"/>
            </a:br>
            <a:endParaRPr lang="nl-NL" sz="2400" dirty="0"/>
          </a:p>
        </p:txBody>
      </p:sp>
      <p:sp>
        <p:nvSpPr>
          <p:cNvPr id="9" name="Tekstvak 2"/>
          <p:cNvSpPr txBox="1"/>
          <p:nvPr/>
        </p:nvSpPr>
        <p:spPr>
          <a:xfrm>
            <a:off x="1828394" y="1366193"/>
            <a:ext cx="5556797" cy="2222468"/>
          </a:xfrm>
          <a:prstGeom prst="rect">
            <a:avLst/>
          </a:prstGeom>
          <a:noFill/>
        </p:spPr>
        <p:txBody>
          <a:bodyPr wrap="square" rtlCol="0">
            <a:spAutoFit/>
          </a:bodyPr>
          <a:lstStyle/>
          <a:p>
            <a:r>
              <a:rPr lang="en-US" sz="1013" b="1" dirty="0" err="1">
                <a:latin typeface="Arial" panose="020B0604020202020204" pitchFamily="34" charset="0"/>
                <a:cs typeface="Arial" panose="020B0604020202020204" pitchFamily="34" charset="0"/>
              </a:rPr>
              <a:t>Kenmerken</a:t>
            </a:r>
            <a:r>
              <a:rPr lang="en-US" sz="1013" b="1" dirty="0">
                <a:latin typeface="Arial" panose="020B0604020202020204" pitchFamily="34" charset="0"/>
                <a:cs typeface="Arial" panose="020B0604020202020204" pitchFamily="34" charset="0"/>
              </a:rPr>
              <a:t> </a:t>
            </a:r>
            <a:r>
              <a:rPr lang="en-US" sz="1013" b="1" dirty="0" err="1">
                <a:latin typeface="Arial" panose="020B0604020202020204" pitchFamily="34" charset="0"/>
                <a:cs typeface="Arial" panose="020B0604020202020204" pitchFamily="34" charset="0"/>
              </a:rPr>
              <a:t>literatuurlijst</a:t>
            </a:r>
            <a:endParaRPr lang="en-US" sz="1013" b="1"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a:p>
            <a:pPr marL="257168" indent="-257168">
              <a:buFont typeface="Arial" panose="020B0604020202020204" pitchFamily="34" charset="0"/>
              <a:buChar char="•"/>
            </a:pPr>
            <a:r>
              <a:rPr lang="en-US" sz="1013" dirty="0" err="1">
                <a:latin typeface="Arial" panose="020B0604020202020204" pitchFamily="34" charset="0"/>
                <a:cs typeface="Arial" panose="020B0604020202020204" pitchFamily="34" charset="0"/>
              </a:rPr>
              <a:t>Alle</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bronnen</a:t>
            </a:r>
            <a:r>
              <a:rPr lang="en-US" sz="1013" dirty="0">
                <a:latin typeface="Arial" panose="020B0604020202020204" pitchFamily="34" charset="0"/>
                <a:cs typeface="Arial" panose="020B0604020202020204" pitchFamily="34" charset="0"/>
              </a:rPr>
              <a:t> die je in je rapport </a:t>
            </a:r>
            <a:r>
              <a:rPr lang="en-US" sz="1013" dirty="0" err="1">
                <a:latin typeface="Arial" panose="020B0604020202020204" pitchFamily="34" charset="0"/>
                <a:cs typeface="Arial" panose="020B0604020202020204" pitchFamily="34" charset="0"/>
              </a:rPr>
              <a:t>hebt</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gebruikt</a:t>
            </a:r>
            <a:endParaRPr lang="en-US" sz="1013" dirty="0">
              <a:latin typeface="Arial" panose="020B0604020202020204" pitchFamily="34" charset="0"/>
              <a:cs typeface="Arial" panose="020B0604020202020204" pitchFamily="34" charset="0"/>
            </a:endParaRPr>
          </a:p>
          <a:p>
            <a:pPr marL="257168" indent="-257168">
              <a:buFont typeface="Arial" panose="020B0604020202020204" pitchFamily="34" charset="0"/>
              <a:buChar char="•"/>
            </a:pPr>
            <a:r>
              <a:rPr lang="en-US" sz="1013" dirty="0" err="1">
                <a:latin typeface="Arial" panose="020B0604020202020204" pitchFamily="34" charset="0"/>
                <a:cs typeface="Arial" panose="020B0604020202020204" pitchFamily="34" charset="0"/>
              </a:rPr>
              <a:t>Aan</a:t>
            </a:r>
            <a:r>
              <a:rPr lang="en-US" sz="1013" dirty="0">
                <a:latin typeface="Arial" panose="020B0604020202020204" pitchFamily="34" charset="0"/>
                <a:cs typeface="Arial" panose="020B0604020202020204" pitchFamily="34" charset="0"/>
              </a:rPr>
              <a:t> het </a:t>
            </a:r>
            <a:r>
              <a:rPr lang="en-US" sz="1013" dirty="0" err="1">
                <a:latin typeface="Arial" panose="020B0604020202020204" pitchFamily="34" charset="0"/>
                <a:cs typeface="Arial" panose="020B0604020202020204" pitchFamily="34" charset="0"/>
              </a:rPr>
              <a:t>einde</a:t>
            </a:r>
            <a:r>
              <a:rPr lang="en-US" sz="1013" dirty="0">
                <a:latin typeface="Arial" panose="020B0604020202020204" pitchFamily="34" charset="0"/>
                <a:cs typeface="Arial" panose="020B0604020202020204" pitchFamily="34" charset="0"/>
              </a:rPr>
              <a:t> van je rapport</a:t>
            </a:r>
          </a:p>
          <a:p>
            <a:pPr marL="257168" indent="-257168">
              <a:buFont typeface="Arial" panose="020B0604020202020204" pitchFamily="34" charset="0"/>
              <a:buChar char="•"/>
            </a:pPr>
            <a:r>
              <a:rPr lang="en-US" sz="1013" dirty="0">
                <a:latin typeface="Arial" panose="020B0604020202020204" pitchFamily="34" charset="0"/>
                <a:cs typeface="Arial" panose="020B0604020202020204" pitchFamily="34" charset="0"/>
              </a:rPr>
              <a:t>Op </a:t>
            </a:r>
            <a:r>
              <a:rPr lang="en-US" sz="1013" dirty="0" err="1">
                <a:latin typeface="Arial" panose="020B0604020202020204" pitchFamily="34" charset="0"/>
                <a:cs typeface="Arial" panose="020B0604020202020204" pitchFamily="34" charset="0"/>
              </a:rPr>
              <a:t>alfabetische</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volgorde</a:t>
            </a:r>
            <a:r>
              <a:rPr lang="en-US" sz="1013" dirty="0">
                <a:latin typeface="Arial" panose="020B0604020202020204" pitchFamily="34" charset="0"/>
                <a:cs typeface="Arial" panose="020B0604020202020204" pitchFamily="34" charset="0"/>
              </a:rPr>
              <a:t> van auteur</a:t>
            </a:r>
          </a:p>
          <a:p>
            <a:pPr marL="257168" indent="-257168">
              <a:buFont typeface="Arial" panose="020B0604020202020204" pitchFamily="34" charset="0"/>
              <a:buChar char="•"/>
            </a:pPr>
            <a:r>
              <a:rPr lang="en-US" sz="1013" dirty="0" err="1">
                <a:latin typeface="Arial" panose="020B0604020202020204" pitchFamily="34" charset="0"/>
                <a:cs typeface="Arial" panose="020B0604020202020204" pitchFamily="34" charset="0"/>
              </a:rPr>
              <a:t>Gebruik</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geen</a:t>
            </a:r>
            <a:endParaRPr lang="en-US" sz="1013" dirty="0">
              <a:latin typeface="Arial" panose="020B0604020202020204" pitchFamily="34" charset="0"/>
              <a:cs typeface="Arial" panose="020B0604020202020204" pitchFamily="34" charset="0"/>
            </a:endParaRPr>
          </a:p>
          <a:p>
            <a:pPr lvl="4"/>
            <a:r>
              <a:rPr lang="en-US" sz="1013" dirty="0">
                <a:latin typeface="Arial" panose="020B0604020202020204" pitchFamily="34" charset="0"/>
                <a:cs typeface="Arial" panose="020B0604020202020204" pitchFamily="34" charset="0"/>
              </a:rPr>
              <a:t> – </a:t>
            </a:r>
          </a:p>
          <a:p>
            <a:pPr lvl="1"/>
            <a:r>
              <a:rPr lang="en-US" sz="1013" dirty="0">
                <a:latin typeface="Arial" panose="020B0604020202020204" pitchFamily="34" charset="0"/>
                <a:cs typeface="Arial" panose="020B0604020202020204" pitchFamily="34" charset="0"/>
                <a:sym typeface="Symbol" panose="05050102010706020507" pitchFamily="18" charset="2"/>
              </a:rPr>
              <a:t>		 </a:t>
            </a:r>
          </a:p>
          <a:p>
            <a:pPr lvl="1"/>
            <a:r>
              <a:rPr lang="en-US" sz="1013" dirty="0">
                <a:latin typeface="Arial" panose="020B0604020202020204" pitchFamily="34" charset="0"/>
                <a:cs typeface="Arial" panose="020B0604020202020204" pitchFamily="34" charset="0"/>
                <a:sym typeface="Symbol" panose="05050102010706020507" pitchFamily="18" charset="2"/>
              </a:rPr>
              <a:t>		 ■</a:t>
            </a:r>
          </a:p>
          <a:p>
            <a:pPr lvl="1"/>
            <a:r>
              <a:rPr lang="en-US" sz="1013" dirty="0">
                <a:latin typeface="Arial" panose="020B0604020202020204" pitchFamily="34" charset="0"/>
                <a:cs typeface="Arial" panose="020B0604020202020204" pitchFamily="34" charset="0"/>
                <a:sym typeface="Symbol" panose="05050102010706020507" pitchFamily="18" charset="2"/>
              </a:rPr>
              <a:t>                        </a:t>
            </a:r>
            <a:r>
              <a:rPr lang="en-US" sz="1013" dirty="0" err="1">
                <a:latin typeface="Arial" panose="020B0604020202020204" pitchFamily="34" charset="0"/>
                <a:cs typeface="Arial" panose="020B0604020202020204" pitchFamily="34" charset="0"/>
                <a:sym typeface="Symbol" panose="05050102010706020507" pitchFamily="18" charset="2"/>
              </a:rPr>
              <a:t>voor</a:t>
            </a:r>
            <a:r>
              <a:rPr lang="en-US" sz="1013" dirty="0">
                <a:latin typeface="Arial" panose="020B0604020202020204" pitchFamily="34" charset="0"/>
                <a:cs typeface="Arial" panose="020B0604020202020204" pitchFamily="34" charset="0"/>
                <a:sym typeface="Symbol" panose="05050102010706020507" pitchFamily="18" charset="2"/>
              </a:rPr>
              <a:t> de auteur</a:t>
            </a:r>
            <a:endParaRPr lang="en-US" sz="1013" dirty="0">
              <a:latin typeface="Arial" panose="020B0604020202020204" pitchFamily="34" charset="0"/>
              <a:cs typeface="Arial" panose="020B0604020202020204" pitchFamily="34" charset="0"/>
            </a:endParaRPr>
          </a:p>
          <a:p>
            <a:pPr marL="257168" indent="-257168">
              <a:buFont typeface="Arial" panose="020B0604020202020204" pitchFamily="34" charset="0"/>
              <a:buChar char="•"/>
            </a:pPr>
            <a:r>
              <a:rPr lang="en-US" sz="1013" dirty="0" err="1">
                <a:latin typeface="Arial" panose="020B0604020202020204" pitchFamily="34" charset="0"/>
                <a:cs typeface="Arial" panose="020B0604020202020204" pitchFamily="34" charset="0"/>
              </a:rPr>
              <a:t>Tweede</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en</a:t>
            </a:r>
            <a:r>
              <a:rPr lang="en-US" sz="1013" dirty="0">
                <a:latin typeface="Arial" panose="020B0604020202020204" pitchFamily="34" charset="0"/>
                <a:cs typeface="Arial" panose="020B0604020202020204" pitchFamily="34" charset="0"/>
              </a:rPr>
              <a:t> </a:t>
            </a:r>
            <a:r>
              <a:rPr lang="en-US" sz="1013" dirty="0" err="1">
                <a:latin typeface="Arial" panose="020B0604020202020204" pitchFamily="34" charset="0"/>
                <a:cs typeface="Arial" panose="020B0604020202020204" pitchFamily="34" charset="0"/>
              </a:rPr>
              <a:t>volgende</a:t>
            </a:r>
            <a:r>
              <a:rPr lang="en-US" sz="1013" dirty="0">
                <a:latin typeface="Arial" panose="020B0604020202020204" pitchFamily="34" charset="0"/>
                <a:cs typeface="Arial" panose="020B0604020202020204" pitchFamily="34" charset="0"/>
              </a:rPr>
              <a:t> regel </a:t>
            </a:r>
            <a:r>
              <a:rPr lang="en-US" sz="1013" dirty="0" err="1">
                <a:latin typeface="Arial" panose="020B0604020202020204" pitchFamily="34" charset="0"/>
                <a:cs typeface="Arial" panose="020B0604020202020204" pitchFamily="34" charset="0"/>
              </a:rPr>
              <a:t>inspringen</a:t>
            </a:r>
            <a:r>
              <a:rPr lang="en-US" sz="1013" dirty="0">
                <a:latin typeface="Arial" panose="020B0604020202020204" pitchFamily="34" charset="0"/>
                <a:cs typeface="Arial" panose="020B0604020202020204" pitchFamily="34" charset="0"/>
              </a:rPr>
              <a:t> </a:t>
            </a:r>
          </a:p>
          <a:p>
            <a:endParaRPr lang="en-US" dirty="0"/>
          </a:p>
          <a:p>
            <a:endParaRPr lang="en-US"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29</a:t>
            </a:fld>
            <a:endParaRPr lang="nl-NL"/>
          </a:p>
        </p:txBody>
      </p:sp>
    </p:spTree>
    <p:custDataLst>
      <p:tags r:id="rId1"/>
    </p:custDataLst>
    <p:extLst>
      <p:ext uri="{BB962C8B-B14F-4D97-AF65-F5344CB8AC3E}">
        <p14:creationId xmlns:p14="http://schemas.microsoft.com/office/powerpoint/2010/main" val="367136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48FF1289-4722-46A6-93E4-02371AD4A587}" type="slidenum">
              <a:rPr lang="en-US" altLang="nl-NL" sz="945"/>
              <a:pPr>
                <a:spcBef>
                  <a:spcPct val="0"/>
                </a:spcBef>
                <a:buFontTx/>
                <a:buNone/>
              </a:pPr>
              <a:t>3</a:t>
            </a:fld>
            <a:endParaRPr lang="en-US" altLang="nl-NL" sz="945"/>
          </a:p>
        </p:txBody>
      </p:sp>
      <p:sp>
        <p:nvSpPr>
          <p:cNvPr id="10243" name="Text Box 5"/>
          <p:cNvSpPr txBox="1">
            <a:spLocks noChangeArrowheads="1"/>
          </p:cNvSpPr>
          <p:nvPr/>
        </p:nvSpPr>
        <p:spPr bwMode="auto">
          <a:xfrm>
            <a:off x="1363742" y="1259086"/>
            <a:ext cx="6392942" cy="527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093" b="1">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r>
              <a:rPr lang="en-US" altLang="nl-NL" sz="2430" b="1">
                <a:solidFill>
                  <a:srgbClr val="333399"/>
                </a:solidFill>
                <a:latin typeface="Arial" panose="020B0604020202020204" pitchFamily="34" charset="0"/>
              </a:rPr>
              <a:t>Stappenplan informatie zoeken</a:t>
            </a:r>
          </a:p>
          <a:p>
            <a:pPr lvl="1" eaLnBrk="1" hangingPunct="1">
              <a:lnSpc>
                <a:spcPct val="95000"/>
              </a:lnSpc>
              <a:spcBef>
                <a:spcPct val="0"/>
              </a:spcBef>
              <a:buClr>
                <a:srgbClr val="333399"/>
              </a:buClr>
              <a:buFontTx/>
              <a:buChar char="•"/>
            </a:pPr>
            <a:endParaRPr lang="en-US" altLang="nl-NL" sz="2430"/>
          </a:p>
          <a:p>
            <a:pPr lvl="1" eaLnBrk="1" hangingPunct="1">
              <a:lnSpc>
                <a:spcPct val="95000"/>
              </a:lnSpc>
              <a:spcBef>
                <a:spcPct val="0"/>
              </a:spcBef>
              <a:buClr>
                <a:srgbClr val="333399"/>
              </a:buClr>
              <a:buFontTx/>
              <a:buChar char="•"/>
            </a:pPr>
            <a:r>
              <a:rPr lang="en-US" altLang="nl-NL" sz="2430" b="1">
                <a:solidFill>
                  <a:srgbClr val="333399"/>
                </a:solidFill>
                <a:latin typeface="Arial" panose="020B0604020202020204" pitchFamily="34" charset="0"/>
              </a:rPr>
              <a:t>Tips voor zoeken naar  (wetenschappelijke) literatuur</a:t>
            </a:r>
          </a:p>
          <a:p>
            <a:pPr lvl="1" eaLnBrk="1" hangingPunct="1">
              <a:lnSpc>
                <a:spcPct val="95000"/>
              </a:lnSpc>
              <a:spcBef>
                <a:spcPct val="0"/>
              </a:spcBef>
              <a:buClr>
                <a:srgbClr val="333399"/>
              </a:buClr>
              <a:buFontTx/>
              <a:buChar char="•"/>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r>
              <a:rPr lang="en-US" altLang="nl-NL" sz="2430" b="1">
                <a:solidFill>
                  <a:srgbClr val="333399"/>
                </a:solidFill>
                <a:latin typeface="Arial" panose="020B0604020202020204" pitchFamily="34" charset="0"/>
              </a:rPr>
              <a:t>Waar kan je terecht met vragen /</a:t>
            </a:r>
          </a:p>
          <a:p>
            <a:pPr lvl="1" eaLnBrk="1" hangingPunct="1">
              <a:lnSpc>
                <a:spcPct val="95000"/>
              </a:lnSpc>
              <a:spcBef>
                <a:spcPct val="0"/>
              </a:spcBef>
              <a:buClr>
                <a:srgbClr val="333399"/>
              </a:buClr>
              <a:buFontTx/>
              <a:buNone/>
            </a:pPr>
            <a:r>
              <a:rPr lang="en-US" altLang="nl-NL" sz="2430" b="1">
                <a:solidFill>
                  <a:srgbClr val="333399"/>
                </a:solidFill>
                <a:latin typeface="Arial" panose="020B0604020202020204" pitchFamily="34" charset="0"/>
              </a:rPr>
              <a:t>   ondersteuning? </a:t>
            </a:r>
          </a:p>
          <a:p>
            <a:pPr lvl="1" eaLnBrk="1" hangingPunct="1">
              <a:lnSpc>
                <a:spcPct val="95000"/>
              </a:lnSpc>
              <a:spcBef>
                <a:spcPct val="0"/>
              </a:spcBef>
              <a:buClr>
                <a:srgbClr val="333399"/>
              </a:buClr>
              <a:buFontTx/>
              <a:buNone/>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None/>
            </a:pPr>
            <a:r>
              <a:rPr lang="en-US" altLang="nl-NL" sz="2430" b="1">
                <a:solidFill>
                  <a:srgbClr val="FF0000"/>
                </a:solidFill>
                <a:latin typeface="Arial" panose="020B0604020202020204" pitchFamily="34" charset="0"/>
              </a:rPr>
              <a:t>              </a:t>
            </a: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None/>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None/>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endParaRPr lang="en-US" altLang="nl-NL" sz="2430" b="1">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p:txBody>
      </p:sp>
      <p:sp>
        <p:nvSpPr>
          <p:cNvPr id="10244" name="Text Box 6"/>
          <p:cNvSpPr txBox="1">
            <a:spLocks noChangeArrowheads="1"/>
          </p:cNvSpPr>
          <p:nvPr/>
        </p:nvSpPr>
        <p:spPr bwMode="auto">
          <a:xfrm>
            <a:off x="1173004" y="175737"/>
            <a:ext cx="5447824" cy="4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nl-NL" sz="2970" b="1" u="sng" dirty="0">
                <a:solidFill>
                  <a:schemeClr val="bg1"/>
                </a:solidFill>
                <a:latin typeface="Arial" panose="020B0604020202020204" pitchFamily="34" charset="0"/>
              </a:rPr>
              <a:t>Wat </a:t>
            </a:r>
            <a:r>
              <a:rPr lang="en-US" altLang="nl-NL" sz="2970" b="1" u="sng" dirty="0" err="1">
                <a:solidFill>
                  <a:schemeClr val="bg1"/>
                </a:solidFill>
                <a:latin typeface="Arial" panose="020B0604020202020204" pitchFamily="34" charset="0"/>
              </a:rPr>
              <a:t>gaan</a:t>
            </a:r>
            <a:r>
              <a:rPr lang="en-US" altLang="nl-NL" sz="2970" b="1" u="sng" dirty="0">
                <a:solidFill>
                  <a:schemeClr val="bg1"/>
                </a:solidFill>
                <a:latin typeface="Arial" panose="020B0604020202020204" pitchFamily="34" charset="0"/>
              </a:rPr>
              <a:t> we </a:t>
            </a:r>
            <a:r>
              <a:rPr lang="en-US" altLang="nl-NL" sz="2970" b="1" u="sng" dirty="0" err="1">
                <a:solidFill>
                  <a:schemeClr val="bg1"/>
                </a:solidFill>
                <a:latin typeface="Arial" panose="020B0604020202020204" pitchFamily="34" charset="0"/>
              </a:rPr>
              <a:t>doen</a:t>
            </a:r>
            <a:r>
              <a:rPr lang="en-US" altLang="nl-NL" sz="2970" b="1" u="sng" dirty="0">
                <a:solidFill>
                  <a:schemeClr val="bg1"/>
                </a:solidFill>
                <a:latin typeface="Arial" panose="020B0604020202020204" pitchFamily="34" charset="0"/>
              </a:rPr>
              <a:t>? </a:t>
            </a:r>
          </a:p>
        </p:txBody>
      </p:sp>
    </p:spTree>
    <p:extLst>
      <p:ext uri="{BB962C8B-B14F-4D97-AF65-F5344CB8AC3E}">
        <p14:creationId xmlns:p14="http://schemas.microsoft.com/office/powerpoint/2010/main" val="411872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9574" y="70766"/>
            <a:ext cx="6145776" cy="857250"/>
          </a:xfrm>
        </p:spPr>
        <p:txBody>
          <a:bodyPr>
            <a:normAutofit/>
          </a:bodyPr>
          <a:lstStyle/>
          <a:p>
            <a:r>
              <a:rPr lang="nl-NL" dirty="0"/>
              <a:t>Voorbeelden bronnenlijst </a:t>
            </a:r>
          </a:p>
        </p:txBody>
      </p:sp>
      <p:sp>
        <p:nvSpPr>
          <p:cNvPr id="5" name="Rechthoek 4"/>
          <p:cNvSpPr/>
          <p:nvPr/>
        </p:nvSpPr>
        <p:spPr>
          <a:xfrm>
            <a:off x="1446218" y="2029553"/>
            <a:ext cx="6048672" cy="715581"/>
          </a:xfrm>
          <a:prstGeom prst="rect">
            <a:avLst/>
          </a:prstGeom>
        </p:spPr>
        <p:txBody>
          <a:bodyPr wrap="square">
            <a:spAutoFit/>
          </a:bodyPr>
          <a:lstStyle/>
          <a:p>
            <a:r>
              <a:rPr lang="nl-NL" b="1" i="1" dirty="0">
                <a:latin typeface="Arial" panose="020B0604020202020204" pitchFamily="34" charset="0"/>
                <a:cs typeface="Arial" panose="020B0604020202020204" pitchFamily="34" charset="0"/>
              </a:rPr>
              <a:t>Boek</a:t>
            </a:r>
            <a:r>
              <a:rPr lang="nl-NL" i="1" dirty="0">
                <a:latin typeface="Arial" panose="020B0604020202020204" pitchFamily="34" charset="0"/>
                <a:cs typeface="Arial" panose="020B0604020202020204" pitchFamily="34" charset="0"/>
              </a:rPr>
              <a:t/>
            </a:r>
            <a:br>
              <a:rPr lang="nl-NL" i="1"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Auteur, A. (jaar van uitgave). </a:t>
            </a:r>
            <a:r>
              <a:rPr lang="nl-NL" i="1" dirty="0">
                <a:latin typeface="Arial" panose="020B0604020202020204" pitchFamily="34" charset="0"/>
                <a:cs typeface="Arial" panose="020B0604020202020204" pitchFamily="34" charset="0"/>
              </a:rPr>
              <a:t>Titel van het boek</a:t>
            </a:r>
            <a:r>
              <a:rPr lang="nl-NL">
                <a:latin typeface="Arial" panose="020B0604020202020204" pitchFamily="34" charset="0"/>
                <a:cs typeface="Arial" panose="020B0604020202020204" pitchFamily="34" charset="0"/>
              </a:rPr>
              <a:t>. Uitgeverij</a:t>
            </a:r>
            <a:r>
              <a:rPr lang="nl-NL" dirty="0">
                <a:latin typeface="Arial" panose="020B0604020202020204" pitchFamily="34" charset="0"/>
                <a:cs typeface="Arial" panose="020B0604020202020204" pitchFamily="34" charset="0"/>
              </a:rPr>
              <a:t>.</a:t>
            </a:r>
          </a:p>
          <a:p>
            <a:r>
              <a:rPr lang="nl-NL" dirty="0"/>
              <a:t> </a:t>
            </a:r>
          </a:p>
        </p:txBody>
      </p:sp>
      <p:sp>
        <p:nvSpPr>
          <p:cNvPr id="6" name="Rechthoek 5"/>
          <p:cNvSpPr/>
          <p:nvPr/>
        </p:nvSpPr>
        <p:spPr>
          <a:xfrm>
            <a:off x="1413536" y="2911266"/>
            <a:ext cx="6285405" cy="923330"/>
          </a:xfrm>
          <a:prstGeom prst="rect">
            <a:avLst/>
          </a:prstGeom>
        </p:spPr>
        <p:txBody>
          <a:bodyPr wrap="square">
            <a:spAutoFit/>
          </a:bodyPr>
          <a:lstStyle/>
          <a:p>
            <a:r>
              <a:rPr lang="nl-NL" b="1" i="1" dirty="0">
                <a:latin typeface="Arial" panose="020B0604020202020204" pitchFamily="34" charset="0"/>
                <a:cs typeface="Arial" panose="020B0604020202020204" pitchFamily="34" charset="0"/>
              </a:rPr>
              <a:t>Tijdschriftartikel</a:t>
            </a:r>
            <a:r>
              <a:rPr lang="nl-NL" i="1" dirty="0">
                <a:latin typeface="Arial" panose="020B0604020202020204" pitchFamily="34" charset="0"/>
                <a:cs typeface="Arial" panose="020B0604020202020204" pitchFamily="34" charset="0"/>
              </a:rPr>
              <a:t/>
            </a:r>
            <a:br>
              <a:rPr lang="nl-NL" i="1"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Auteur, A. (jaar van uitgave). Titel van het artikel. </a:t>
            </a:r>
            <a:r>
              <a:rPr lang="nl-NL" i="1" dirty="0">
                <a:latin typeface="Arial" panose="020B0604020202020204" pitchFamily="34" charset="0"/>
                <a:cs typeface="Arial" panose="020B0604020202020204" pitchFamily="34" charset="0"/>
              </a:rPr>
              <a:t>Naam tijdschrift, </a:t>
            </a:r>
            <a:r>
              <a:rPr lang="nl-NL" dirty="0">
                <a:latin typeface="Arial" panose="020B0604020202020204" pitchFamily="34" charset="0"/>
                <a:cs typeface="Arial" panose="020B0604020202020204" pitchFamily="34" charset="0"/>
              </a:rPr>
              <a:t>jaargang (nummer), xx-xx.</a:t>
            </a:r>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p:txBody>
      </p:sp>
      <p:sp>
        <p:nvSpPr>
          <p:cNvPr id="7" name="Rechthoek 6"/>
          <p:cNvSpPr/>
          <p:nvPr/>
        </p:nvSpPr>
        <p:spPr>
          <a:xfrm>
            <a:off x="1439033" y="4000728"/>
            <a:ext cx="6210690" cy="715581"/>
          </a:xfrm>
          <a:prstGeom prst="rect">
            <a:avLst/>
          </a:prstGeom>
        </p:spPr>
        <p:txBody>
          <a:bodyPr wrap="square">
            <a:spAutoFit/>
          </a:bodyPr>
          <a:lstStyle/>
          <a:p>
            <a:r>
              <a:rPr lang="nl-NL" b="1" i="1" dirty="0">
                <a:latin typeface="Arial" panose="020B0604020202020204" pitchFamily="34" charset="0"/>
                <a:cs typeface="Arial" panose="020B0604020202020204" pitchFamily="34" charset="0"/>
              </a:rPr>
              <a:t>Internetbronnen (websites, weblogs, sociale media, databanken)</a:t>
            </a:r>
            <a:r>
              <a:rPr lang="nl-NL" i="1" dirty="0">
                <a:latin typeface="Arial" panose="020B0604020202020204" pitchFamily="34" charset="0"/>
                <a:cs typeface="Arial" panose="020B0604020202020204" pitchFamily="34" charset="0"/>
              </a:rPr>
              <a:t/>
            </a:r>
            <a:br>
              <a:rPr lang="nl-NL" i="1"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Auteur, A. (jaar van uitgave).</a:t>
            </a:r>
            <a:r>
              <a:rPr lang="nl-NL" i="1" dirty="0">
                <a:latin typeface="Arial" panose="020B0604020202020204" pitchFamily="34" charset="0"/>
                <a:cs typeface="Arial" panose="020B0604020202020204" pitchFamily="34" charset="0"/>
              </a:rPr>
              <a:t>Titel van het document</a:t>
            </a:r>
            <a:r>
              <a:rPr lang="nl-NL" dirty="0">
                <a:latin typeface="Arial" panose="020B060402020202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Naam van de website. Geraadpleegd </a:t>
            </a:r>
            <a:r>
              <a:rPr lang="nl-NL" dirty="0">
                <a:latin typeface="Arial" panose="020B0604020202020204" pitchFamily="34" charset="0"/>
                <a:cs typeface="Arial" panose="020B0604020202020204" pitchFamily="34" charset="0"/>
              </a:rPr>
              <a:t>op dag maand jaar, van http://url</a:t>
            </a: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30</a:t>
            </a:fld>
            <a:endParaRPr lang="nl-NL"/>
          </a:p>
        </p:txBody>
      </p:sp>
      <p:pic>
        <p:nvPicPr>
          <p:cNvPr id="8" name="Afbeelding 7"/>
          <p:cNvPicPr>
            <a:picLocks noChangeAspect="1"/>
          </p:cNvPicPr>
          <p:nvPr/>
        </p:nvPicPr>
        <p:blipFill>
          <a:blip r:embed="rId3"/>
          <a:stretch>
            <a:fillRect/>
          </a:stretch>
        </p:blipFill>
        <p:spPr>
          <a:xfrm>
            <a:off x="1666562" y="1003438"/>
            <a:ext cx="5828328" cy="1026114"/>
          </a:xfrm>
          <a:prstGeom prst="rect">
            <a:avLst/>
          </a:prstGeom>
        </p:spPr>
      </p:pic>
    </p:spTree>
    <p:extLst>
      <p:ext uri="{BB962C8B-B14F-4D97-AF65-F5344CB8AC3E}">
        <p14:creationId xmlns:p14="http://schemas.microsoft.com/office/powerpoint/2010/main" val="2777711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Meerdere auteurs? (p. 14 boekje)</a:t>
            </a:r>
          </a:p>
        </p:txBody>
      </p:sp>
      <p:pic>
        <p:nvPicPr>
          <p:cNvPr id="4" name="Tijdelijke aanduiding voor inhoud 3"/>
          <p:cNvPicPr>
            <a:picLocks noGrp="1" noChangeAspect="1"/>
          </p:cNvPicPr>
          <p:nvPr>
            <p:ph idx="1"/>
          </p:nvPr>
        </p:nvPicPr>
        <p:blipFill>
          <a:blip r:embed="rId2"/>
          <a:stretch>
            <a:fillRect/>
          </a:stretch>
        </p:blipFill>
        <p:spPr>
          <a:xfrm>
            <a:off x="2495261" y="1376930"/>
            <a:ext cx="4153480" cy="3248478"/>
          </a:xfrm>
          <a:prstGeom prst="rect">
            <a:avLst/>
          </a:prstGeom>
        </p:spPr>
      </p:pic>
    </p:spTree>
    <p:extLst>
      <p:ext uri="{BB962C8B-B14F-4D97-AF65-F5344CB8AC3E}">
        <p14:creationId xmlns:p14="http://schemas.microsoft.com/office/powerpoint/2010/main" val="4239293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8271" y="78659"/>
            <a:ext cx="4319498" cy="825911"/>
          </a:xfrm>
        </p:spPr>
        <p:txBody>
          <a:bodyPr>
            <a:normAutofit/>
          </a:bodyPr>
          <a:lstStyle/>
          <a:p>
            <a:pPr algn="l"/>
            <a:r>
              <a:rPr lang="nl-NL" dirty="0"/>
              <a:t>Voorvoegsels </a:t>
            </a:r>
          </a:p>
        </p:txBody>
      </p:sp>
      <p:sp>
        <p:nvSpPr>
          <p:cNvPr id="3" name="Tijdelijke aanduiding voor inhoud 2"/>
          <p:cNvSpPr>
            <a:spLocks noGrp="1"/>
          </p:cNvSpPr>
          <p:nvPr>
            <p:ph idx="1"/>
          </p:nvPr>
        </p:nvSpPr>
        <p:spPr>
          <a:xfrm>
            <a:off x="2101225" y="1628473"/>
            <a:ext cx="4785350" cy="2651280"/>
          </a:xfrm>
        </p:spPr>
        <p:txBody>
          <a:bodyPr>
            <a:normAutofit fontScale="70000" lnSpcReduction="20000"/>
          </a:bodyPr>
          <a:lstStyle/>
          <a:p>
            <a:pPr marL="0" indent="0">
              <a:buNone/>
            </a:pPr>
            <a:r>
              <a:rPr lang="nl-NL" b="1" dirty="0"/>
              <a:t>Bronnenlijst</a:t>
            </a:r>
          </a:p>
          <a:p>
            <a:pPr marL="0" indent="0">
              <a:buNone/>
            </a:pPr>
            <a:r>
              <a:rPr lang="nl-NL" dirty="0"/>
              <a:t>- Alfabetiseren op </a:t>
            </a:r>
            <a:r>
              <a:rPr lang="nl-NL" dirty="0" smtClean="0"/>
              <a:t>voorvoegsel</a:t>
            </a:r>
            <a:endParaRPr lang="nl-NL" dirty="0"/>
          </a:p>
          <a:p>
            <a:pPr marL="0" indent="0">
              <a:buNone/>
            </a:pPr>
            <a:r>
              <a:rPr lang="nl-NL" dirty="0"/>
              <a:t>- Voorvoegsels </a:t>
            </a:r>
            <a:r>
              <a:rPr lang="nl-NL" dirty="0" smtClean="0"/>
              <a:t>met  </a:t>
            </a:r>
            <a:r>
              <a:rPr lang="nl-NL" dirty="0"/>
              <a:t>hoofdletter</a:t>
            </a:r>
          </a:p>
          <a:p>
            <a:pPr marL="0" indent="0">
              <a:buNone/>
            </a:pPr>
            <a:endParaRPr lang="nl-NL" dirty="0"/>
          </a:p>
          <a:p>
            <a:r>
              <a:rPr lang="nl-NL" dirty="0" smtClean="0"/>
              <a:t>Van der Linden</a:t>
            </a:r>
            <a:r>
              <a:rPr lang="nl-NL" dirty="0"/>
              <a:t>, G. </a:t>
            </a:r>
            <a:r>
              <a:rPr lang="nl-NL" dirty="0" smtClean="0"/>
              <a:t>(</a:t>
            </a:r>
            <a:r>
              <a:rPr lang="nl-NL" dirty="0"/>
              <a:t>2011)</a:t>
            </a:r>
          </a:p>
          <a:p>
            <a:r>
              <a:rPr lang="nl-NL" dirty="0" smtClean="0"/>
              <a:t>Van der Linden</a:t>
            </a:r>
            <a:r>
              <a:rPr lang="nl-NL" dirty="0"/>
              <a:t>, G. </a:t>
            </a:r>
            <a:r>
              <a:rPr lang="nl-NL" dirty="0" smtClean="0"/>
              <a:t>&amp; Van der Velde</a:t>
            </a:r>
            <a:r>
              <a:rPr lang="nl-NL" dirty="0"/>
              <a:t>, J. </a:t>
            </a:r>
            <a:r>
              <a:rPr lang="nl-NL" dirty="0" smtClean="0"/>
              <a:t>(2013)</a:t>
            </a:r>
            <a:endParaRPr lang="nl-NL" dirty="0"/>
          </a:p>
          <a:p>
            <a:pPr marL="0" indent="0">
              <a:buNone/>
            </a:pPr>
            <a:endParaRPr lang="nl-NL" dirty="0"/>
          </a:p>
          <a:p>
            <a:pPr marL="0" indent="0">
              <a:buNone/>
            </a:pPr>
            <a:r>
              <a:rPr lang="nl-NL" b="1" dirty="0"/>
              <a:t>Parafrase  </a:t>
            </a:r>
          </a:p>
          <a:p>
            <a:r>
              <a:rPr lang="nl-NL" dirty="0"/>
              <a:t>Van d</a:t>
            </a:r>
            <a:r>
              <a:rPr lang="nl-NL" dirty="0" smtClean="0"/>
              <a:t>er </a:t>
            </a:r>
            <a:r>
              <a:rPr lang="nl-NL" dirty="0"/>
              <a:t>Linden (2013) geeft aan </a:t>
            </a:r>
            <a:r>
              <a:rPr lang="nl-NL" dirty="0" smtClean="0"/>
              <a:t>dat ...</a:t>
            </a:r>
            <a:endParaRPr lang="nl-NL" dirty="0"/>
          </a:p>
          <a:p>
            <a:r>
              <a:rPr lang="nl-NL" dirty="0"/>
              <a:t>Zoals in Van d</a:t>
            </a:r>
            <a:r>
              <a:rPr lang="nl-NL" dirty="0" smtClean="0"/>
              <a:t>er </a:t>
            </a:r>
            <a:r>
              <a:rPr lang="nl-NL" dirty="0"/>
              <a:t>Linden </a:t>
            </a:r>
            <a:r>
              <a:rPr lang="nl-NL" dirty="0" smtClean="0"/>
              <a:t>en </a:t>
            </a:r>
            <a:r>
              <a:rPr lang="nl-NL" dirty="0"/>
              <a:t>Van d</a:t>
            </a:r>
            <a:r>
              <a:rPr lang="nl-NL" dirty="0" smtClean="0"/>
              <a:t>er </a:t>
            </a:r>
            <a:r>
              <a:rPr lang="nl-NL" dirty="0"/>
              <a:t>Velde (2013</a:t>
            </a:r>
            <a:r>
              <a:rPr lang="nl-NL" dirty="0" smtClean="0"/>
              <a:t>) …</a:t>
            </a:r>
            <a:endParaRPr lang="nl-NL" b="1" dirty="0"/>
          </a:p>
          <a:p>
            <a:endParaRPr lang="nl-NL"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32</a:t>
            </a:fld>
            <a:endParaRPr lang="nl-NL"/>
          </a:p>
        </p:txBody>
      </p:sp>
    </p:spTree>
    <p:extLst>
      <p:ext uri="{BB962C8B-B14F-4D97-AF65-F5344CB8AC3E}">
        <p14:creationId xmlns:p14="http://schemas.microsoft.com/office/powerpoint/2010/main" val="3709204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1874" y="953729"/>
            <a:ext cx="7243476" cy="3687097"/>
          </a:xfrm>
        </p:spPr>
        <p:txBody>
          <a:bodyPr>
            <a:normAutofit fontScale="92500" lnSpcReduction="20000"/>
          </a:bodyPr>
          <a:lstStyle/>
          <a:p>
            <a:pPr marL="0" indent="0">
              <a:buNone/>
            </a:pPr>
            <a:endParaRPr lang="nl-NL" sz="2600" b="1" dirty="0">
              <a:solidFill>
                <a:srgbClr val="7030A0"/>
              </a:solidFill>
            </a:endParaRPr>
          </a:p>
          <a:p>
            <a:pPr marL="0" indent="0">
              <a:buNone/>
            </a:pPr>
            <a:r>
              <a:rPr lang="nl-NL" sz="2800" dirty="0"/>
              <a:t>Hoe wordt in de tekst verwezen naar een bron waarin een andere bron genoemd wordt?</a:t>
            </a:r>
          </a:p>
          <a:p>
            <a:pPr marL="0" indent="0">
              <a:buNone/>
            </a:pPr>
            <a:endParaRPr lang="nl-NL" b="1" dirty="0" smtClean="0">
              <a:solidFill>
                <a:srgbClr val="7030A0"/>
              </a:solidFill>
            </a:endParaRPr>
          </a:p>
          <a:p>
            <a:pPr marL="0" indent="0">
              <a:buNone/>
            </a:pPr>
            <a:r>
              <a:rPr lang="nl-NL" sz="1350" b="1" dirty="0"/>
              <a:t>		</a:t>
            </a:r>
            <a:r>
              <a:rPr lang="nl-NL" sz="1500" b="1" dirty="0"/>
              <a:t>Parafrase: </a:t>
            </a:r>
          </a:p>
          <a:p>
            <a:pPr marL="0" indent="0">
              <a:buNone/>
            </a:pPr>
            <a:r>
              <a:rPr lang="nl-NL" sz="1500" dirty="0"/>
              <a:t>		In de tekst wordt verwezen naar de bron waarin de </a:t>
            </a:r>
          </a:p>
          <a:p>
            <a:pPr marL="0" indent="0">
              <a:buNone/>
            </a:pPr>
            <a:r>
              <a:rPr lang="nl-NL" sz="1500" dirty="0"/>
              <a:t>		informatie gevonden is.</a:t>
            </a:r>
          </a:p>
          <a:p>
            <a:pPr marL="0" indent="0">
              <a:buNone/>
            </a:pPr>
            <a:endParaRPr lang="nl-NL" sz="1500" b="1" dirty="0"/>
          </a:p>
          <a:p>
            <a:pPr marL="0" indent="0">
              <a:buNone/>
            </a:pPr>
            <a:r>
              <a:rPr lang="nl-NL" sz="1500" b="1" dirty="0"/>
              <a:t>		Bronnenlijst:</a:t>
            </a:r>
            <a:br>
              <a:rPr lang="nl-NL" sz="1500" b="1" dirty="0"/>
            </a:br>
            <a:r>
              <a:rPr lang="nl-NL" sz="1500" b="1" dirty="0"/>
              <a:t/>
            </a:r>
            <a:br>
              <a:rPr lang="nl-NL" sz="1500" b="1" dirty="0"/>
            </a:br>
            <a:r>
              <a:rPr lang="nl-NL" sz="1500" b="1" dirty="0"/>
              <a:t>		</a:t>
            </a:r>
            <a:r>
              <a:rPr lang="nl-NL" sz="1500" dirty="0"/>
              <a:t>In de bronnenlijst wordt alleen de titel opgenomen die</a:t>
            </a:r>
            <a:br>
              <a:rPr lang="nl-NL" sz="1500" dirty="0"/>
            </a:br>
            <a:r>
              <a:rPr lang="nl-NL" sz="1500" dirty="0"/>
              <a:t> 		geraadpleegd is.</a:t>
            </a:r>
          </a:p>
          <a:p>
            <a:pPr marL="0" indent="0">
              <a:buNone/>
            </a:pPr>
            <a:r>
              <a:rPr lang="nl-NL" sz="1500" b="1" dirty="0"/>
              <a:t>		Voorbeeld:</a:t>
            </a:r>
          </a:p>
          <a:p>
            <a:pPr marL="0" indent="0">
              <a:buNone/>
            </a:pPr>
            <a:r>
              <a:rPr lang="nl-NL" sz="1500" dirty="0"/>
              <a:t>		Volgens </a:t>
            </a:r>
            <a:r>
              <a:rPr lang="nl-NL" sz="1500" dirty="0" err="1"/>
              <a:t>Mecheler</a:t>
            </a:r>
            <a:r>
              <a:rPr lang="nl-NL" sz="1500" dirty="0"/>
              <a:t> (in Berk, 2011) kan een kind van drie jaar zonder 				steunwielen fietsen…</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33</a:t>
            </a:fld>
            <a:endParaRPr lang="nl-NL"/>
          </a:p>
        </p:txBody>
      </p:sp>
    </p:spTree>
    <p:extLst>
      <p:ext uri="{BB962C8B-B14F-4D97-AF65-F5344CB8AC3E}">
        <p14:creationId xmlns:p14="http://schemas.microsoft.com/office/powerpoint/2010/main" val="3033402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0908" y="65650"/>
            <a:ext cx="5744443" cy="819254"/>
          </a:xfrm>
        </p:spPr>
        <p:txBody>
          <a:bodyPr>
            <a:normAutofit/>
          </a:bodyPr>
          <a:lstStyle/>
          <a:p>
            <a:r>
              <a:rPr lang="nl-NL" dirty="0"/>
              <a:t>Persoonlijke communicatie</a:t>
            </a:r>
          </a:p>
        </p:txBody>
      </p:sp>
      <p:sp>
        <p:nvSpPr>
          <p:cNvPr id="3" name="Tijdelijke aanduiding voor inhoud 2"/>
          <p:cNvSpPr>
            <a:spLocks noGrp="1"/>
          </p:cNvSpPr>
          <p:nvPr>
            <p:ph idx="1"/>
          </p:nvPr>
        </p:nvSpPr>
        <p:spPr/>
        <p:txBody>
          <a:bodyPr>
            <a:noAutofit/>
          </a:bodyPr>
          <a:lstStyle/>
          <a:p>
            <a:pPr marL="0" indent="0">
              <a:buNone/>
            </a:pPr>
            <a:r>
              <a:rPr lang="nl-NL" sz="1800" dirty="0"/>
              <a:t>In een </a:t>
            </a:r>
            <a:r>
              <a:rPr lang="nl-NL" sz="1800" b="1" dirty="0"/>
              <a:t>literatuurlijst</a:t>
            </a:r>
            <a:r>
              <a:rPr lang="nl-NL" sz="1800" dirty="0"/>
              <a:t> staan alleen </a:t>
            </a:r>
            <a:r>
              <a:rPr lang="nl-NL" sz="1800" i="1" dirty="0"/>
              <a:t>verwijzingen die door de lezer kunnen worden geraadpleegd</a:t>
            </a:r>
            <a:r>
              <a:rPr lang="nl-NL" sz="1800" dirty="0"/>
              <a:t>, daarom worden interviews, e-mails, persoonlijke gesprekken, lessen, workshops, etc. niet genoemd. Er kan wel naar verwezen worden </a:t>
            </a:r>
            <a:r>
              <a:rPr lang="nl-NL" sz="1800" b="1" dirty="0"/>
              <a:t>in de tekst</a:t>
            </a:r>
            <a:r>
              <a:rPr lang="nl-NL" sz="1800" dirty="0"/>
              <a:t>.</a:t>
            </a:r>
          </a:p>
          <a:p>
            <a:pPr marL="0" indent="0">
              <a:buNone/>
            </a:pPr>
            <a:endParaRPr lang="nl-NL" sz="1800" dirty="0"/>
          </a:p>
          <a:p>
            <a:pPr marL="0" indent="0">
              <a:buNone/>
            </a:pPr>
            <a:endParaRPr lang="nl-NL" sz="1800" dirty="0"/>
          </a:p>
          <a:p>
            <a:pPr marL="0" indent="0">
              <a:buNone/>
            </a:pPr>
            <a:r>
              <a:rPr lang="nl-NL" sz="1800" b="1" dirty="0"/>
              <a:t>Voorbeeld:</a:t>
            </a:r>
          </a:p>
          <a:p>
            <a:pPr marL="0" indent="0">
              <a:buNone/>
            </a:pPr>
            <a:r>
              <a:rPr lang="nl-NL" sz="1800" dirty="0"/>
              <a:t>…maar dit is niet het geval (J. Jansen, persoonlijke communicatie, 30 november 2009) en zal… </a:t>
            </a:r>
          </a:p>
          <a:p>
            <a:pPr marL="0" indent="0">
              <a:buNone/>
            </a:pPr>
            <a:r>
              <a:rPr lang="nl-NL" sz="1800" dirty="0">
                <a:solidFill>
                  <a:srgbClr val="002060"/>
                </a:solidFill>
              </a:rPr>
              <a:t>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34</a:t>
            </a:fld>
            <a:endParaRPr lang="nl-NL"/>
          </a:p>
        </p:txBody>
      </p:sp>
    </p:spTree>
    <p:extLst>
      <p:ext uri="{BB962C8B-B14F-4D97-AF65-F5344CB8AC3E}">
        <p14:creationId xmlns:p14="http://schemas.microsoft.com/office/powerpoint/2010/main" val="1802309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07227" y="1"/>
            <a:ext cx="5836673" cy="1307690"/>
          </a:xfrm>
        </p:spPr>
        <p:txBody>
          <a:bodyPr>
            <a:noAutofit/>
          </a:bodyPr>
          <a:lstStyle/>
          <a:p>
            <a:r>
              <a:rPr lang="nl-NL" sz="2400" dirty="0"/>
              <a:t/>
            </a:r>
            <a:br>
              <a:rPr lang="nl-NL" sz="2400" dirty="0"/>
            </a:br>
            <a:r>
              <a:rPr lang="nl-NL" sz="2400" dirty="0"/>
              <a:t/>
            </a:r>
            <a:br>
              <a:rPr lang="nl-NL" sz="2400" dirty="0"/>
            </a:br>
            <a:r>
              <a:rPr lang="nl-NL" sz="2400" dirty="0"/>
              <a:t/>
            </a:r>
            <a:br>
              <a:rPr lang="nl-NL" sz="2400" dirty="0"/>
            </a:br>
            <a:r>
              <a:rPr lang="nl-NL" sz="2400" dirty="0"/>
              <a:t>Tabellen en figuren</a:t>
            </a:r>
            <a:br>
              <a:rPr lang="nl-NL" sz="2400" dirty="0"/>
            </a:br>
            <a:r>
              <a:rPr lang="nl-NL" sz="2400" dirty="0"/>
              <a:t/>
            </a:r>
            <a:br>
              <a:rPr lang="nl-NL" sz="2400" dirty="0"/>
            </a:br>
            <a:endParaRPr lang="nl-NL" sz="2400" dirty="0"/>
          </a:p>
        </p:txBody>
      </p:sp>
      <p:sp>
        <p:nvSpPr>
          <p:cNvPr id="7" name="Tekstvak 1"/>
          <p:cNvSpPr txBox="1"/>
          <p:nvPr/>
        </p:nvSpPr>
        <p:spPr>
          <a:xfrm>
            <a:off x="1753892" y="966124"/>
            <a:ext cx="5471525" cy="4270400"/>
          </a:xfrm>
          <a:prstGeom prst="rect">
            <a:avLst/>
          </a:prstGeom>
          <a:noFill/>
        </p:spPr>
        <p:txBody>
          <a:bodyPr wrap="square" rtlCol="0">
            <a:spAutoFit/>
          </a:bodyPr>
          <a:lstStyle/>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Geef naast het nummer van de figuur een korte omschrijving, meest logisch is om de beschrijving van de site over te nemen. Daarachter komen de gegevens en weblink van de afbeelding.</a:t>
            </a:r>
          </a:p>
          <a:p>
            <a:endParaRPr lang="nl-NL" sz="14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Afbeelding 1</a:t>
            </a:r>
          </a:p>
          <a:p>
            <a:endParaRPr lang="nl-NL" sz="1400"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Online winkelen 2015</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000" i="1"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Opmerking</a:t>
            </a:r>
            <a:r>
              <a:rPr lang="nl-NL" sz="1000" dirty="0">
                <a:latin typeface="Arial" panose="020B0604020202020204" pitchFamily="34" charset="0"/>
                <a:cs typeface="Arial" panose="020B0604020202020204" pitchFamily="34" charset="0"/>
              </a:rPr>
              <a:t>. Online winkelen 2015. Overgenomen uit "Meer Nederlanders shoppen online" van CBS, 2016 (</a:t>
            </a:r>
            <a:r>
              <a:rPr lang="nl-NL" sz="1000" u="sng" dirty="0">
                <a:latin typeface="Arial" panose="020B0604020202020204" pitchFamily="34" charset="0"/>
                <a:cs typeface="Arial" panose="020B0604020202020204" pitchFamily="34" charset="0"/>
              </a:rPr>
              <a:t>https://www.cbs.nl/nl-nl/nieuws/2016/24/meer-nederlanders-shoppen-online</a:t>
            </a:r>
            <a:r>
              <a:rPr lang="nl-NL" sz="1000" dirty="0">
                <a:latin typeface="Arial" panose="020B0604020202020204" pitchFamily="34" charset="0"/>
                <a:cs typeface="Arial" panose="020B0604020202020204" pitchFamily="34" charset="0"/>
              </a:rPr>
              <a:t>). Copyright 2016, CBS. </a:t>
            </a:r>
          </a:p>
          <a:p>
            <a:endParaRPr lang="nl-NL" dirty="0"/>
          </a:p>
        </p:txBody>
      </p:sp>
      <p:pic>
        <p:nvPicPr>
          <p:cNvPr id="8" name="Afbeelding 7"/>
          <p:cNvPicPr>
            <a:picLocks noChangeAspect="1"/>
          </p:cNvPicPr>
          <p:nvPr/>
        </p:nvPicPr>
        <p:blipFill>
          <a:blip r:embed="rId4"/>
          <a:stretch>
            <a:fillRect/>
          </a:stretch>
        </p:blipFill>
        <p:spPr>
          <a:xfrm>
            <a:off x="1753892" y="2598279"/>
            <a:ext cx="3358229" cy="1668374"/>
          </a:xfrm>
          <a:prstGeom prst="rect">
            <a:avLst/>
          </a:prstGeom>
        </p:spPr>
      </p:pic>
    </p:spTree>
    <p:custDataLst>
      <p:tags r:id="rId1"/>
    </p:custDataLst>
    <p:extLst>
      <p:ext uri="{BB962C8B-B14F-4D97-AF65-F5344CB8AC3E}">
        <p14:creationId xmlns:p14="http://schemas.microsoft.com/office/powerpoint/2010/main" val="1672103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1868129" y="249674"/>
            <a:ext cx="5582088" cy="857250"/>
          </a:xfrm>
        </p:spPr>
        <p:txBody>
          <a:bodyPr>
            <a:normAutofit fontScale="90000"/>
          </a:bodyPr>
          <a:lstStyle/>
          <a:p>
            <a:r>
              <a:rPr lang="nl-NL" altLang="nl-NL" b="1" dirty="0" smtClean="0">
                <a:latin typeface="Arial" panose="020B0604020202020204" pitchFamily="34" charset="0"/>
                <a:cs typeface="Arial" panose="020B0604020202020204" pitchFamily="34" charset="0"/>
              </a:rPr>
              <a:t>Hoe verwerk  je APA regels? </a:t>
            </a:r>
          </a:p>
        </p:txBody>
      </p:sp>
      <p:sp>
        <p:nvSpPr>
          <p:cNvPr id="45059" name="Tijdelijke aanduiding voor inhoud 2"/>
          <p:cNvSpPr>
            <a:spLocks noGrp="1"/>
          </p:cNvSpPr>
          <p:nvPr>
            <p:ph idx="1"/>
          </p:nvPr>
        </p:nvSpPr>
        <p:spPr/>
        <p:txBody>
          <a:bodyPr/>
          <a:lstStyle/>
          <a:p>
            <a:r>
              <a:rPr lang="nl-NL" altLang="nl-NL" dirty="0" smtClean="0">
                <a:solidFill>
                  <a:srgbClr val="002060"/>
                </a:solidFill>
                <a:latin typeface="Arial" panose="020B0604020202020204" pitchFamily="34" charset="0"/>
                <a:cs typeface="Arial" panose="020B0604020202020204" pitchFamily="34" charset="0"/>
              </a:rPr>
              <a:t>Vind je eigen manier om APA regels bij te houden (handmatig, Word, </a:t>
            </a:r>
            <a:r>
              <a:rPr lang="nl-NL" altLang="nl-NL" dirty="0" err="1" smtClean="0">
                <a:solidFill>
                  <a:srgbClr val="002060"/>
                </a:solidFill>
                <a:latin typeface="Arial" panose="020B0604020202020204" pitchFamily="34" charset="0"/>
                <a:cs typeface="Arial" panose="020B0604020202020204" pitchFamily="34" charset="0"/>
              </a:rPr>
              <a:t>Endnote</a:t>
            </a:r>
            <a:r>
              <a:rPr lang="nl-NL" altLang="nl-NL" dirty="0" smtClean="0">
                <a:solidFill>
                  <a:srgbClr val="002060"/>
                </a:solidFill>
                <a:latin typeface="Arial" panose="020B0604020202020204" pitchFamily="34" charset="0"/>
                <a:cs typeface="Arial" panose="020B0604020202020204" pitchFamily="34" charset="0"/>
              </a:rPr>
              <a:t>, </a:t>
            </a:r>
            <a:r>
              <a:rPr lang="nl-NL" altLang="nl-NL" dirty="0" err="1" smtClean="0">
                <a:solidFill>
                  <a:srgbClr val="002060"/>
                </a:solidFill>
                <a:latin typeface="Arial" panose="020B0604020202020204" pitchFamily="34" charset="0"/>
                <a:cs typeface="Arial" panose="020B0604020202020204" pitchFamily="34" charset="0"/>
              </a:rPr>
              <a:t>Zotero</a:t>
            </a:r>
            <a:r>
              <a:rPr lang="nl-NL" altLang="nl-NL" dirty="0" smtClean="0">
                <a:solidFill>
                  <a:srgbClr val="002060"/>
                </a:solidFill>
                <a:latin typeface="Arial" panose="020B0604020202020204" pitchFamily="34" charset="0"/>
                <a:cs typeface="Arial" panose="020B0604020202020204" pitchFamily="34" charset="0"/>
              </a:rPr>
              <a:t> enz.) </a:t>
            </a:r>
          </a:p>
          <a:p>
            <a:r>
              <a:rPr lang="nl-NL" altLang="nl-NL" dirty="0" smtClean="0">
                <a:solidFill>
                  <a:srgbClr val="002060"/>
                </a:solidFill>
                <a:latin typeface="Arial" panose="020B0604020202020204" pitchFamily="34" charset="0"/>
                <a:cs typeface="Arial" panose="020B0604020202020204" pitchFamily="34" charset="0"/>
              </a:rPr>
              <a:t>Wees consequent</a:t>
            </a:r>
          </a:p>
          <a:p>
            <a:r>
              <a:rPr lang="nl-NL" altLang="nl-NL" dirty="0" smtClean="0">
                <a:solidFill>
                  <a:srgbClr val="002060"/>
                </a:solidFill>
                <a:latin typeface="Arial" panose="020B0604020202020204" pitchFamily="34" charset="0"/>
                <a:cs typeface="Arial" panose="020B0604020202020204" pitchFamily="34" charset="0"/>
              </a:rPr>
              <a:t>Volgens de interpretatie die jouw opleiding hanteert</a:t>
            </a:r>
          </a:p>
          <a:p>
            <a:endParaRPr lang="nl-NL" altLang="nl-NL" b="1" dirty="0" smtClean="0">
              <a:solidFill>
                <a:srgbClr val="002060"/>
              </a:solidFill>
            </a:endParaRPr>
          </a:p>
          <a:p>
            <a:endParaRPr lang="nl-NL" altLang="nl-NL" dirty="0" smtClean="0"/>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070" y="81438"/>
            <a:ext cx="770454" cy="102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213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76" y="1491615"/>
            <a:ext cx="2911435" cy="208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005608" y="195024"/>
            <a:ext cx="5476756" cy="660382"/>
          </a:xfrm>
        </p:spPr>
        <p:txBody>
          <a:bodyPr>
            <a:normAutofit fontScale="90000"/>
          </a:bodyPr>
          <a:lstStyle/>
          <a:p>
            <a:pPr>
              <a:defRPr/>
            </a:pPr>
            <a:r>
              <a:rPr lang="nl-NL" b="1" dirty="0" smtClean="0"/>
              <a:t/>
            </a:r>
            <a:br>
              <a:rPr lang="nl-NL" b="1" dirty="0" smtClean="0"/>
            </a:br>
            <a:r>
              <a:rPr lang="nl-NL" b="1" dirty="0" smtClean="0"/>
              <a:t>Literatuurhelpdesk Moller</a:t>
            </a:r>
            <a:endParaRPr lang="nl-NL" b="1" dirty="0"/>
          </a:p>
        </p:txBody>
      </p:sp>
      <p:sp>
        <p:nvSpPr>
          <p:cNvPr id="52228" name="Tekstvak 4"/>
          <p:cNvSpPr txBox="1">
            <a:spLocks noChangeArrowheads="1"/>
          </p:cNvSpPr>
          <p:nvPr/>
        </p:nvSpPr>
        <p:spPr bwMode="auto">
          <a:xfrm>
            <a:off x="4140161" y="2283500"/>
            <a:ext cx="3725822" cy="98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a:solidFill>
                  <a:srgbClr val="002060"/>
                </a:solidFill>
              </a:rPr>
              <a:t>Jullie zoeken,</a:t>
            </a:r>
          </a:p>
          <a:p>
            <a:pPr eaLnBrk="1" hangingPunct="1">
              <a:spcBef>
                <a:spcPct val="0"/>
              </a:spcBef>
              <a:buFontTx/>
              <a:buNone/>
            </a:pPr>
            <a:r>
              <a:rPr lang="nl-NL" altLang="nl-NL" sz="2970" b="1">
                <a:solidFill>
                  <a:srgbClr val="002060"/>
                </a:solidFill>
              </a:rPr>
              <a:t>wij ondersteunen </a:t>
            </a:r>
          </a:p>
        </p:txBody>
      </p:sp>
      <p:sp>
        <p:nvSpPr>
          <p:cNvPr id="52229" name="Tekstvak 5"/>
          <p:cNvSpPr txBox="1">
            <a:spLocks noChangeArrowheads="1"/>
          </p:cNvSpPr>
          <p:nvPr/>
        </p:nvSpPr>
        <p:spPr bwMode="auto">
          <a:xfrm>
            <a:off x="2005608" y="4138375"/>
            <a:ext cx="4780240" cy="3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23" b="1">
                <a:hlinkClick r:id="rId3"/>
              </a:rPr>
              <a:t>literatuurhelpdeskmoller@fontys.nl</a:t>
            </a:r>
            <a:r>
              <a:rPr lang="nl-NL" altLang="nl-NL" sz="1823" b="1"/>
              <a:t> </a:t>
            </a:r>
          </a:p>
        </p:txBody>
      </p:sp>
    </p:spTree>
    <p:extLst>
      <p:ext uri="{BB962C8B-B14F-4D97-AF65-F5344CB8AC3E}">
        <p14:creationId xmlns:p14="http://schemas.microsoft.com/office/powerpoint/2010/main" val="3370953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168" y="2031682"/>
            <a:ext cx="1854875" cy="299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1" name="Rechthoek 6"/>
          <p:cNvSpPr>
            <a:spLocks noChangeArrowheads="1"/>
          </p:cNvSpPr>
          <p:nvPr/>
        </p:nvSpPr>
        <p:spPr bwMode="auto">
          <a:xfrm>
            <a:off x="2629258" y="3372207"/>
            <a:ext cx="4629150" cy="73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160"/>
          </a:p>
          <a:p>
            <a:pPr eaLnBrk="1" hangingPunct="1">
              <a:spcBef>
                <a:spcPct val="0"/>
              </a:spcBef>
              <a:buFontTx/>
              <a:buNone/>
            </a:pPr>
            <a:endParaRPr lang="en-US" altLang="nl-NL" sz="2160"/>
          </a:p>
        </p:txBody>
      </p:sp>
      <p:sp>
        <p:nvSpPr>
          <p:cNvPr id="53252" name="Tekstvak 7"/>
          <p:cNvSpPr txBox="1">
            <a:spLocks noChangeArrowheads="1"/>
          </p:cNvSpPr>
          <p:nvPr/>
        </p:nvSpPr>
        <p:spPr bwMode="auto">
          <a:xfrm>
            <a:off x="3234690" y="3530799"/>
            <a:ext cx="3701973" cy="108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3308" b="1">
                <a:solidFill>
                  <a:srgbClr val="000099"/>
                </a:solidFill>
                <a:latin typeface="Arial" panose="020B0604020202020204" pitchFamily="34" charset="0"/>
                <a:ea typeface="MS PGothic" panose="020B0600070205080204" pitchFamily="34" charset="-128"/>
              </a:rPr>
              <a:t>Tot ziens</a:t>
            </a:r>
          </a:p>
          <a:p>
            <a:pPr eaLnBrk="1" hangingPunct="1">
              <a:spcBef>
                <a:spcPct val="0"/>
              </a:spcBef>
              <a:buFontTx/>
              <a:buNone/>
            </a:pPr>
            <a:r>
              <a:rPr lang="nl-NL" altLang="nl-NL" sz="3308" b="1">
                <a:solidFill>
                  <a:srgbClr val="000099"/>
                </a:solidFill>
                <a:latin typeface="Arial" panose="020B0604020202020204" pitchFamily="34" charset="0"/>
                <a:ea typeface="MS PGothic" panose="020B0600070205080204" pitchFamily="34" charset="-128"/>
              </a:rPr>
              <a:t> in de mediatheek</a:t>
            </a:r>
            <a:endParaRPr lang="nl-NL" altLang="nl-NL" sz="2160">
              <a:solidFill>
                <a:srgbClr val="000099"/>
              </a:solidFill>
              <a:latin typeface="Arial" panose="020B0604020202020204" pitchFamily="34" charset="0"/>
              <a:ea typeface="MS PGothic" panose="020B0600070205080204" pitchFamily="34" charset="-128"/>
            </a:endParaRPr>
          </a:p>
        </p:txBody>
      </p:sp>
      <p:sp>
        <p:nvSpPr>
          <p:cNvPr id="53253" name="Rechthoek 1"/>
          <p:cNvSpPr>
            <a:spLocks noChangeArrowheads="1"/>
          </p:cNvSpPr>
          <p:nvPr/>
        </p:nvSpPr>
        <p:spPr bwMode="auto">
          <a:xfrm>
            <a:off x="3240048" y="1614845"/>
            <a:ext cx="424981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700" b="1">
                <a:solidFill>
                  <a:srgbClr val="000099"/>
                </a:solidFill>
                <a:latin typeface="Arial" panose="020B0604020202020204" pitchFamily="34" charset="0"/>
                <a:ea typeface="MS PGothic" panose="020B0600070205080204" pitchFamily="34" charset="-128"/>
              </a:rPr>
              <a:t>Nog vragen?</a:t>
            </a:r>
          </a:p>
          <a:p>
            <a:pPr eaLnBrk="1" hangingPunct="1">
              <a:spcBef>
                <a:spcPct val="0"/>
              </a:spcBef>
              <a:buFontTx/>
              <a:buNone/>
            </a:pPr>
            <a:endParaRPr lang="nl-NL" altLang="nl-NL" sz="2700" b="1">
              <a:solidFill>
                <a:srgbClr val="000099"/>
              </a:solidFill>
              <a:latin typeface="Arial" panose="020B0604020202020204" pitchFamily="34" charset="0"/>
              <a:ea typeface="MS PGothic" panose="020B0600070205080204" pitchFamily="34" charset="-128"/>
            </a:endParaRPr>
          </a:p>
          <a:p>
            <a:pPr eaLnBrk="1" hangingPunct="1">
              <a:spcBef>
                <a:spcPct val="0"/>
              </a:spcBef>
              <a:buFontTx/>
              <a:buNone/>
            </a:pPr>
            <a:r>
              <a:rPr lang="nl-NL" altLang="nl-NL" sz="2700" b="1">
                <a:solidFill>
                  <a:srgbClr val="000099"/>
                </a:solidFill>
                <a:latin typeface="Arial" panose="020B0604020202020204" pitchFamily="34" charset="0"/>
                <a:ea typeface="MS PGothic" panose="020B0600070205080204" pitchFamily="34" charset="-128"/>
              </a:rPr>
              <a:t>Succes met zoeken </a:t>
            </a:r>
          </a:p>
        </p:txBody>
      </p:sp>
      <p:pic>
        <p:nvPicPr>
          <p:cNvPr id="532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800" y="108986"/>
            <a:ext cx="6488311" cy="114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432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632155" y="1948100"/>
            <a:ext cx="6004514" cy="2993497"/>
          </a:xfrm>
        </p:spPr>
        <p:txBody>
          <a:bodyPr vert="horz" lIns="0" tIns="0" rIns="0" bIns="0" rtlCol="0">
            <a:normAutofit/>
          </a:bodyPr>
          <a:lstStyle/>
          <a:p>
            <a:pPr lvl="1" indent="-231458" algn="l">
              <a:lnSpc>
                <a:spcPct val="95000"/>
              </a:lnSpc>
              <a:spcBef>
                <a:spcPct val="0"/>
              </a:spcBef>
              <a:buClr>
                <a:srgbClr val="333399"/>
              </a:buClr>
              <a:buFontTx/>
              <a:buChar char="•"/>
            </a:pPr>
            <a:r>
              <a:rPr lang="en-US" altLang="nl-NL" sz="2430" b="1">
                <a:solidFill>
                  <a:srgbClr val="333399"/>
                </a:solidFill>
                <a:latin typeface="Arial" panose="020B0604020202020204" pitchFamily="34" charset="0"/>
              </a:rPr>
              <a:t>Wat zoek ik ?</a:t>
            </a:r>
            <a:endParaRPr lang="en-US" altLang="nl-NL" smtClean="0"/>
          </a:p>
          <a:p>
            <a:pPr algn="l" eaLnBrk="1" hangingPunct="1">
              <a:lnSpc>
                <a:spcPct val="95000"/>
              </a:lnSpc>
              <a:spcBef>
                <a:spcPct val="0"/>
              </a:spcBef>
            </a:pPr>
            <a:endParaRPr lang="en-US" altLang="nl-NL" sz="2430" b="1">
              <a:solidFill>
                <a:srgbClr val="333399"/>
              </a:solidFill>
              <a:latin typeface="Arial" panose="020B0604020202020204" pitchFamily="34" charset="0"/>
            </a:endParaRPr>
          </a:p>
          <a:p>
            <a:pPr algn="l" eaLnBrk="1" hangingPunct="1">
              <a:lnSpc>
                <a:spcPct val="95000"/>
              </a:lnSpc>
              <a:spcBef>
                <a:spcPct val="0"/>
              </a:spcBef>
            </a:pPr>
            <a:endParaRPr lang="en-US" altLang="nl-NL" sz="2430" b="1">
              <a:solidFill>
                <a:srgbClr val="333399"/>
              </a:solidFill>
              <a:latin typeface="Arial" panose="020B0604020202020204" pitchFamily="34" charset="0"/>
            </a:endParaRPr>
          </a:p>
          <a:p>
            <a:pPr algn="l" eaLnBrk="1" hangingPunct="1">
              <a:lnSpc>
                <a:spcPct val="95000"/>
              </a:lnSpc>
              <a:spcBef>
                <a:spcPct val="0"/>
              </a:spcBef>
              <a:buClr>
                <a:srgbClr val="333399"/>
              </a:buClr>
            </a:pPr>
            <a:endParaRPr lang="en-US" altLang="nl-NL" sz="2430" b="1">
              <a:solidFill>
                <a:srgbClr val="333399"/>
              </a:solidFill>
              <a:latin typeface="Arial" panose="020B0604020202020204" pitchFamily="34" charset="0"/>
            </a:endParaRPr>
          </a:p>
        </p:txBody>
      </p:sp>
      <p:sp>
        <p:nvSpPr>
          <p:cNvPr id="1229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7275B0F7-54F2-4E26-A94A-ED38675C95B2}" type="slidenum">
              <a:rPr lang="en-US" altLang="nl-NL" sz="945"/>
              <a:pPr>
                <a:spcBef>
                  <a:spcPct val="0"/>
                </a:spcBef>
                <a:buFontTx/>
                <a:buNone/>
              </a:pPr>
              <a:t>4</a:t>
            </a:fld>
            <a:endParaRPr lang="en-US" altLang="nl-NL" sz="945"/>
          </a:p>
        </p:txBody>
      </p:sp>
      <p:sp>
        <p:nvSpPr>
          <p:cNvPr id="12292" name="Text Box 5"/>
          <p:cNvSpPr txBox="1">
            <a:spLocks noChangeArrowheads="1"/>
          </p:cNvSpPr>
          <p:nvPr/>
        </p:nvSpPr>
        <p:spPr bwMode="auto">
          <a:xfrm>
            <a:off x="2049542" y="2323147"/>
            <a:ext cx="4529495" cy="284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AutoNum type="arabicPeriod"/>
            </a:pPr>
            <a:r>
              <a:rPr lang="en-US" altLang="nl-NL" sz="2430" b="1">
                <a:solidFill>
                  <a:srgbClr val="333399"/>
                </a:solidFill>
                <a:latin typeface="Arial" panose="020B0604020202020204" pitchFamily="34" charset="0"/>
              </a:rPr>
              <a:t> Wat zoek ik?</a:t>
            </a:r>
            <a:endParaRPr lang="en-US" altLang="nl-NL" sz="1620">
              <a:latin typeface="Arial" panose="020B0604020202020204" pitchFamily="34" charset="0"/>
            </a:endParaRPr>
          </a:p>
          <a:p>
            <a:pPr lvl="1" eaLnBrk="1" hangingPunct="1">
              <a:lnSpc>
                <a:spcPct val="95000"/>
              </a:lnSpc>
              <a:spcBef>
                <a:spcPct val="0"/>
              </a:spcBef>
              <a:buClr>
                <a:srgbClr val="333399"/>
              </a:buClr>
              <a:buFontTx/>
              <a:buAutoNum type="arabicPeriod"/>
            </a:pPr>
            <a:r>
              <a:rPr lang="en-US" altLang="nl-NL" sz="2430" b="1">
                <a:solidFill>
                  <a:srgbClr val="333399"/>
                </a:solidFill>
                <a:latin typeface="Arial" panose="020B0604020202020204" pitchFamily="34" charset="0"/>
              </a:rPr>
              <a:t> Waar en hoe zoek ik? </a:t>
            </a:r>
            <a:endParaRPr lang="en-US" altLang="nl-NL" sz="1620">
              <a:latin typeface="Arial" panose="020B0604020202020204" pitchFamily="34" charset="0"/>
            </a:endParaRPr>
          </a:p>
          <a:p>
            <a:pPr lvl="1" eaLnBrk="1" hangingPunct="1">
              <a:lnSpc>
                <a:spcPct val="95000"/>
              </a:lnSpc>
              <a:spcBef>
                <a:spcPct val="0"/>
              </a:spcBef>
              <a:buClr>
                <a:srgbClr val="333399"/>
              </a:buClr>
              <a:buFontTx/>
              <a:buAutoNum type="arabicPeriod"/>
            </a:pPr>
            <a:r>
              <a:rPr lang="en-US" altLang="nl-NL" sz="2430" b="1">
                <a:solidFill>
                  <a:srgbClr val="333399"/>
                </a:solidFill>
                <a:latin typeface="Arial" panose="020B0604020202020204" pitchFamily="34" charset="0"/>
              </a:rPr>
              <a:t> Wat heb ik gevonden?</a:t>
            </a:r>
            <a:endParaRPr lang="en-US" altLang="nl-NL" sz="1620">
              <a:latin typeface="Arial" panose="020B0604020202020204" pitchFamily="34" charset="0"/>
            </a:endParaRPr>
          </a:p>
          <a:p>
            <a:pPr lvl="1" eaLnBrk="1" hangingPunct="1">
              <a:lnSpc>
                <a:spcPct val="95000"/>
              </a:lnSpc>
              <a:spcBef>
                <a:spcPct val="0"/>
              </a:spcBef>
              <a:buClr>
                <a:srgbClr val="333399"/>
              </a:buClr>
              <a:buFontTx/>
              <a:buAutoNum type="arabicPeriod"/>
            </a:pPr>
            <a:r>
              <a:rPr lang="en-US" altLang="nl-NL" sz="2430" b="1">
                <a:solidFill>
                  <a:srgbClr val="333399"/>
                </a:solidFill>
                <a:latin typeface="Arial" panose="020B0604020202020204" pitchFamily="34" charset="0"/>
              </a:rPr>
              <a:t> Wat doe ik ermee?</a:t>
            </a:r>
            <a:endParaRPr lang="en-US" altLang="nl-NL" sz="1620">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734" y="114154"/>
            <a:ext cx="5921949" cy="16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869155" y="2408903"/>
            <a:ext cx="3686071" cy="54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dirty="0">
                <a:solidFill>
                  <a:srgbClr val="000099"/>
                </a:solidFill>
                <a:latin typeface="Arial" panose="020B0604020202020204" pitchFamily="34" charset="0"/>
              </a:rPr>
              <a:t>Altijd 4 stappen</a:t>
            </a:r>
            <a:r>
              <a:rPr lang="nl-NL" altLang="nl-NL" sz="1620" dirty="0"/>
              <a:t> </a:t>
            </a:r>
          </a:p>
        </p:txBody>
      </p:sp>
    </p:spTree>
    <p:extLst>
      <p:ext uri="{BB962C8B-B14F-4D97-AF65-F5344CB8AC3E}">
        <p14:creationId xmlns:p14="http://schemas.microsoft.com/office/powerpoint/2010/main" val="238530325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A9F24FDD-7C1B-4438-A50A-6949DF7658C5}" type="slidenum">
              <a:rPr lang="nl-NL" altLang="nl-NL" sz="840">
                <a:ea typeface="ＭＳ Ｐゴシック" panose="020B0600070205080204" pitchFamily="34" charset="-128"/>
              </a:rPr>
              <a:pPr>
                <a:spcBef>
                  <a:spcPct val="0"/>
                </a:spcBef>
                <a:buFontTx/>
                <a:buNone/>
                <a:defRPr/>
              </a:pPr>
              <a:t>5</a:t>
            </a:fld>
            <a:endParaRPr lang="nl-NL" altLang="nl-NL" sz="840">
              <a:ea typeface="ＭＳ Ｐゴシック" panose="020B0600070205080204" pitchFamily="34" charset="-128"/>
            </a:endParaRPr>
          </a:p>
        </p:txBody>
      </p:sp>
      <p:sp>
        <p:nvSpPr>
          <p:cNvPr id="11267" name="Rectangle 3"/>
          <p:cNvSpPr>
            <a:spLocks noGrp="1" noChangeArrowheads="1"/>
          </p:cNvSpPr>
          <p:nvPr>
            <p:ph type="body" idx="4294967295"/>
          </p:nvPr>
        </p:nvSpPr>
        <p:spPr>
          <a:xfrm>
            <a:off x="1700980" y="1507807"/>
            <a:ext cx="5614219" cy="2411049"/>
          </a:xfrm>
        </p:spPr>
        <p:txBody>
          <a:bodyPr>
            <a:normAutofit fontScale="25000" lnSpcReduction="20000"/>
          </a:bodyPr>
          <a:lstStyle/>
          <a:p>
            <a:pPr>
              <a:buFont typeface="Wingdings" pitchFamily="2" charset="2"/>
              <a:buNone/>
              <a:defRPr/>
            </a:pPr>
            <a:r>
              <a:rPr lang="nl-NL" sz="1860" dirty="0"/>
              <a:t/>
            </a:r>
            <a:br>
              <a:rPr lang="nl-NL" sz="1860" dirty="0"/>
            </a:br>
            <a:r>
              <a:rPr lang="nl-NL" sz="6200" dirty="0">
                <a:solidFill>
                  <a:srgbClr val="000099"/>
                </a:solidFill>
                <a:cs typeface="Arial" pitchFamily="34" charset="0"/>
              </a:rPr>
              <a:t>   </a:t>
            </a:r>
            <a:r>
              <a:rPr lang="nl-NL" sz="6200" b="1" dirty="0">
                <a:latin typeface="Arial" panose="020B0604020202020204" pitchFamily="34" charset="0"/>
                <a:cs typeface="Arial" panose="020B0604020202020204" pitchFamily="34" charset="0"/>
              </a:rPr>
              <a:t>Noteer </a:t>
            </a:r>
          </a:p>
          <a:p>
            <a:pPr marL="0" indent="0">
              <a:buNone/>
              <a:defRPr/>
            </a:pPr>
            <a:r>
              <a:rPr lang="nl-NL" sz="6200" b="1" dirty="0">
                <a:latin typeface="Arial" panose="020B0604020202020204" pitchFamily="34" charset="0"/>
                <a:cs typeface="Arial" panose="020B0604020202020204" pitchFamily="34" charset="0"/>
              </a:rPr>
              <a:t>      </a:t>
            </a:r>
            <a:r>
              <a:rPr lang="nl-NL" sz="6200" dirty="0">
                <a:latin typeface="Arial" panose="020B0604020202020204" pitchFamily="34" charset="0"/>
                <a:cs typeface="Arial" panose="020B0604020202020204" pitchFamily="34" charset="0"/>
              </a:rPr>
              <a:t>- variaties </a:t>
            </a:r>
          </a:p>
          <a:p>
            <a:pPr marL="0" indent="0">
              <a:buNone/>
              <a:defRPr/>
            </a:pPr>
            <a:r>
              <a:rPr lang="nl-NL" sz="6200" dirty="0">
                <a:latin typeface="Arial" panose="020B0604020202020204" pitchFamily="34" charset="0"/>
                <a:cs typeface="Arial" panose="020B0604020202020204" pitchFamily="34" charset="0"/>
              </a:rPr>
              <a:t>      - synoniemen</a:t>
            </a:r>
          </a:p>
          <a:p>
            <a:pPr marL="0" indent="0">
              <a:buNone/>
              <a:defRPr/>
            </a:pPr>
            <a:r>
              <a:rPr lang="nl-NL" sz="6200" dirty="0">
                <a:latin typeface="Arial" panose="020B0604020202020204" pitchFamily="34" charset="0"/>
                <a:cs typeface="Arial" panose="020B0604020202020204" pitchFamily="34" charset="0"/>
              </a:rPr>
              <a:t>      - vertalingen</a:t>
            </a:r>
          </a:p>
          <a:p>
            <a:pPr marL="0" indent="0">
              <a:buNone/>
              <a:defRPr/>
            </a:pPr>
            <a:r>
              <a:rPr lang="nl-NL" sz="6200" dirty="0">
                <a:latin typeface="Arial" panose="020B0604020202020204" pitchFamily="34" charset="0"/>
                <a:cs typeface="Arial" panose="020B0604020202020204" pitchFamily="34" charset="0"/>
              </a:rPr>
              <a:t>      - schrijfwijze</a:t>
            </a:r>
          </a:p>
          <a:p>
            <a:pPr marL="0" indent="0">
              <a:buNone/>
              <a:defRPr/>
            </a:pPr>
            <a:r>
              <a:rPr lang="nl-NL" sz="6200" b="1" dirty="0">
                <a:latin typeface="Arial" panose="020B0604020202020204" pitchFamily="34" charset="0"/>
                <a:cs typeface="Arial" panose="020B0604020202020204" pitchFamily="34" charset="0"/>
              </a:rPr>
              <a:t>      Denk aan vaktermen.   </a:t>
            </a:r>
            <a:r>
              <a:rPr lang="nl-NL" sz="6200" dirty="0">
                <a:latin typeface="Arial" panose="020B0604020202020204" pitchFamily="34" charset="0"/>
                <a:cs typeface="Arial" panose="020B0604020202020204" pitchFamily="34" charset="0"/>
              </a:rPr>
              <a:t> </a:t>
            </a:r>
          </a:p>
          <a:p>
            <a:pPr marL="0" indent="0">
              <a:buNone/>
              <a:defRPr/>
            </a:pPr>
            <a:endParaRPr lang="nl-NL" sz="6200" dirty="0">
              <a:latin typeface="Arial" panose="020B0604020202020204" pitchFamily="34" charset="0"/>
              <a:cs typeface="Arial" panose="020B0604020202020204" pitchFamily="34" charset="0"/>
            </a:endParaRPr>
          </a:p>
          <a:p>
            <a:pPr marL="0" indent="0">
              <a:buNone/>
              <a:defRPr/>
            </a:pPr>
            <a:r>
              <a:rPr lang="nl-NL" sz="6200" b="1" dirty="0">
                <a:latin typeface="Arial" panose="020B0604020202020204" pitchFamily="34" charset="0"/>
                <a:cs typeface="Arial" panose="020B0604020202020204" pitchFamily="34" charset="0"/>
              </a:rPr>
              <a:t>      </a:t>
            </a:r>
            <a:endParaRPr lang="nl-NL" sz="6200" dirty="0"/>
          </a:p>
          <a:p>
            <a:pPr>
              <a:buFont typeface="Wingdings" pitchFamily="2" charset="2"/>
              <a:buNone/>
              <a:defRPr/>
            </a:pPr>
            <a:endParaRPr lang="nl-NL" sz="1860" dirty="0"/>
          </a:p>
          <a:p>
            <a:pPr>
              <a:buFont typeface="Wingdings" pitchFamily="2" charset="2"/>
              <a:buNone/>
              <a:defRPr/>
            </a:pPr>
            <a:endParaRPr lang="nl-NL" sz="1860" dirty="0"/>
          </a:p>
        </p:txBody>
      </p:sp>
      <p:pic>
        <p:nvPicPr>
          <p:cNvPr id="14340"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2025967" y="175203"/>
            <a:ext cx="5460683" cy="571142"/>
          </a:xfrm>
        </p:spPr>
      </p:pic>
      <p:sp>
        <p:nvSpPr>
          <p:cNvPr id="16389" name="PIJL-OMLAAG 4"/>
          <p:cNvSpPr>
            <a:spLocks noChangeArrowheads="1"/>
          </p:cNvSpPr>
          <p:nvPr/>
        </p:nvSpPr>
        <p:spPr bwMode="auto">
          <a:xfrm rot="10800000">
            <a:off x="2902314" y="608648"/>
            <a:ext cx="355759" cy="558284"/>
          </a:xfrm>
          <a:prstGeom prst="downArrow">
            <a:avLst>
              <a:gd name="adj1" fmla="val 50000"/>
              <a:gd name="adj2" fmla="val 49856"/>
            </a:avLst>
          </a:prstGeom>
          <a:solidFill>
            <a:schemeClr val="accent1"/>
          </a:solidFill>
          <a:ln w="9525" algn="ctr">
            <a:solidFill>
              <a:schemeClr val="tx1"/>
            </a:solidFill>
            <a:round/>
            <a:headEnd/>
            <a:tailEnd/>
          </a:ln>
        </p:spPr>
        <p:txBody>
          <a:bodyPr rot="10800000" wrap="none" lIns="60959" tIns="30480" rIns="60959" bIns="3048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440">
              <a:latin typeface="Times New Roman" panose="02020603050405020304" pitchFamily="18" charset="0"/>
            </a:endParaRPr>
          </a:p>
        </p:txBody>
      </p:sp>
      <p:sp>
        <p:nvSpPr>
          <p:cNvPr id="16390" name="Rechthoek 1"/>
          <p:cNvSpPr>
            <a:spLocks noChangeArrowheads="1"/>
          </p:cNvSpPr>
          <p:nvPr/>
        </p:nvSpPr>
        <p:spPr bwMode="auto">
          <a:xfrm>
            <a:off x="1590913" y="1076921"/>
            <a:ext cx="23112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9" tIns="30480" rIns="60959" bIns="3048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400" b="1" dirty="0">
                <a:solidFill>
                  <a:srgbClr val="000099"/>
                </a:solidFill>
              </a:rPr>
              <a:t>   </a:t>
            </a:r>
            <a:r>
              <a:rPr lang="nl-NL" altLang="nl-NL" sz="2400" b="1" dirty="0"/>
              <a:t>Zoektermen: </a:t>
            </a:r>
            <a:endParaRPr lang="nl-NL" altLang="nl-NL" sz="2400" dirty="0"/>
          </a:p>
        </p:txBody>
      </p:sp>
    </p:spTree>
    <p:extLst>
      <p:ext uri="{BB962C8B-B14F-4D97-AF65-F5344CB8AC3E}">
        <p14:creationId xmlns:p14="http://schemas.microsoft.com/office/powerpoint/2010/main" val="3262785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F81A8E1C-DA7D-4A20-8194-3F87FB1EE5AB}" type="slidenum">
              <a:rPr lang="nl-NL" altLang="nl-NL" sz="840">
                <a:ea typeface="ＭＳ Ｐゴシック" panose="020B0600070205080204" pitchFamily="34" charset="-128"/>
              </a:rPr>
              <a:pPr>
                <a:spcBef>
                  <a:spcPct val="0"/>
                </a:spcBef>
                <a:buFontTx/>
                <a:buNone/>
                <a:defRPr/>
              </a:pPr>
              <a:t>6</a:t>
            </a:fld>
            <a:endParaRPr lang="nl-NL" altLang="nl-NL" sz="840">
              <a:ea typeface="ＭＳ Ｐゴシック" panose="020B0600070205080204" pitchFamily="34" charset="-128"/>
            </a:endParaRPr>
          </a:p>
        </p:txBody>
      </p:sp>
      <p:sp>
        <p:nvSpPr>
          <p:cNvPr id="11267" name="Rectangle 3"/>
          <p:cNvSpPr>
            <a:spLocks noGrp="1" noChangeArrowheads="1"/>
          </p:cNvSpPr>
          <p:nvPr>
            <p:ph type="body" idx="4294967295"/>
          </p:nvPr>
        </p:nvSpPr>
        <p:spPr>
          <a:xfrm>
            <a:off x="1524476" y="1166931"/>
            <a:ext cx="5790724" cy="2687313"/>
          </a:xfrm>
        </p:spPr>
        <p:txBody>
          <a:bodyPr>
            <a:normAutofit fontScale="85000" lnSpcReduction="20000"/>
          </a:bodyPr>
          <a:lstStyle/>
          <a:p>
            <a:pPr>
              <a:buFont typeface="Wingdings" pitchFamily="2" charset="2"/>
              <a:buNone/>
              <a:defRPr/>
            </a:pPr>
            <a:r>
              <a:rPr lang="nl-NL" sz="1860" dirty="0"/>
              <a:t/>
            </a:r>
            <a:br>
              <a:rPr lang="nl-NL" sz="1860" dirty="0"/>
            </a:br>
            <a:r>
              <a:rPr lang="nl-NL" sz="1680" dirty="0">
                <a:solidFill>
                  <a:srgbClr val="000099"/>
                </a:solidFill>
                <a:cs typeface="Arial" pitchFamily="34" charset="0"/>
              </a:rPr>
              <a:t>   </a:t>
            </a:r>
            <a:endParaRPr lang="nl-NL" sz="1680" b="1" dirty="0">
              <a:latin typeface="Arial" panose="020B0604020202020204" pitchFamily="34" charset="0"/>
              <a:cs typeface="Arial" panose="020B0604020202020204" pitchFamily="34" charset="0"/>
            </a:endParaRPr>
          </a:p>
          <a:p>
            <a:pPr marL="0" indent="0">
              <a:buNone/>
              <a:defRPr/>
            </a:pPr>
            <a:r>
              <a:rPr lang="nl-NL" sz="1680" b="1" dirty="0">
                <a:latin typeface="Arial" panose="020B0604020202020204" pitchFamily="34" charset="0"/>
                <a:cs typeface="Arial" panose="020B0604020202020204" pitchFamily="34" charset="0"/>
              </a:rPr>
              <a:t>      </a:t>
            </a:r>
            <a:r>
              <a:rPr lang="nl-NL" sz="1680" dirty="0">
                <a:latin typeface="Arial" panose="020B0604020202020204" pitchFamily="34" charset="0"/>
                <a:cs typeface="Arial" panose="020B0604020202020204" pitchFamily="34" charset="0"/>
              </a:rPr>
              <a:t>- periode</a:t>
            </a:r>
          </a:p>
          <a:p>
            <a:pPr marL="0" indent="0">
              <a:buNone/>
              <a:defRPr/>
            </a:pPr>
            <a:r>
              <a:rPr lang="nl-NL" sz="1680" dirty="0">
                <a:latin typeface="Arial" panose="020B0604020202020204" pitchFamily="34" charset="0"/>
                <a:cs typeface="Arial" panose="020B0604020202020204" pitchFamily="34" charset="0"/>
              </a:rPr>
              <a:t>      - taal</a:t>
            </a:r>
          </a:p>
          <a:p>
            <a:pPr marL="0" indent="0">
              <a:buNone/>
              <a:defRPr/>
            </a:pPr>
            <a:r>
              <a:rPr lang="nl-NL" sz="1680" dirty="0">
                <a:latin typeface="Arial" panose="020B0604020202020204" pitchFamily="34" charset="0"/>
                <a:cs typeface="Arial" panose="020B0604020202020204" pitchFamily="34" charset="0"/>
              </a:rPr>
              <a:t>      - type document</a:t>
            </a:r>
          </a:p>
          <a:p>
            <a:pPr marL="0" indent="0">
              <a:buNone/>
              <a:defRPr/>
            </a:pPr>
            <a:r>
              <a:rPr lang="nl-NL" sz="1680" dirty="0">
                <a:latin typeface="Arial" panose="020B0604020202020204" pitchFamily="34" charset="0"/>
                <a:cs typeface="Arial" panose="020B0604020202020204" pitchFamily="34" charset="0"/>
              </a:rPr>
              <a:t>      - niveau</a:t>
            </a:r>
          </a:p>
          <a:p>
            <a:pPr marL="0" indent="0">
              <a:buNone/>
              <a:defRPr/>
            </a:pPr>
            <a:endParaRPr lang="nl-NL" sz="1680" dirty="0">
              <a:latin typeface="Arial" panose="020B0604020202020204" pitchFamily="34" charset="0"/>
              <a:cs typeface="Arial" panose="020B0604020202020204" pitchFamily="34" charset="0"/>
            </a:endParaRPr>
          </a:p>
          <a:p>
            <a:pPr marL="0" indent="0">
              <a:buNone/>
              <a:defRPr/>
            </a:pPr>
            <a:r>
              <a:rPr lang="nl-NL" sz="1680" dirty="0">
                <a:latin typeface="Arial" panose="020B0604020202020204" pitchFamily="34" charset="0"/>
                <a:cs typeface="Arial" panose="020B0604020202020204" pitchFamily="34" charset="0"/>
              </a:rPr>
              <a:t>  Dan weet je ook beter wat je níet zoekt!</a:t>
            </a:r>
          </a:p>
          <a:p>
            <a:pPr marL="0" indent="0">
              <a:buNone/>
              <a:defRPr/>
            </a:pPr>
            <a:endParaRPr lang="nl-NL" sz="1680" dirty="0">
              <a:latin typeface="Arial" panose="020B0604020202020204" pitchFamily="34" charset="0"/>
              <a:cs typeface="Arial" panose="020B0604020202020204" pitchFamily="34" charset="0"/>
            </a:endParaRPr>
          </a:p>
          <a:p>
            <a:pPr marL="0" indent="0">
              <a:buNone/>
              <a:defRPr/>
            </a:pPr>
            <a:endParaRPr lang="nl-NL" sz="1680" dirty="0">
              <a:latin typeface="Arial" panose="020B0604020202020204" pitchFamily="34" charset="0"/>
              <a:cs typeface="Arial" panose="020B0604020202020204" pitchFamily="34" charset="0"/>
            </a:endParaRPr>
          </a:p>
          <a:p>
            <a:pPr marL="0" indent="0">
              <a:buNone/>
              <a:defRPr/>
            </a:pPr>
            <a:r>
              <a:rPr lang="nl-NL" sz="1680" b="1" dirty="0">
                <a:latin typeface="Arial" panose="020B0604020202020204" pitchFamily="34" charset="0"/>
                <a:cs typeface="Arial" panose="020B0604020202020204" pitchFamily="34" charset="0"/>
              </a:rPr>
              <a:t>      </a:t>
            </a:r>
          </a:p>
          <a:p>
            <a:pPr marL="0" indent="0">
              <a:buNone/>
              <a:defRPr/>
            </a:pPr>
            <a:endParaRPr lang="nl-NL" sz="1860" dirty="0"/>
          </a:p>
          <a:p>
            <a:pPr>
              <a:buFont typeface="Wingdings" pitchFamily="2" charset="2"/>
              <a:buNone/>
              <a:defRPr/>
            </a:pPr>
            <a:endParaRPr lang="nl-NL" sz="1860" dirty="0"/>
          </a:p>
          <a:p>
            <a:pPr>
              <a:buFont typeface="Wingdings" pitchFamily="2" charset="2"/>
              <a:buNone/>
              <a:defRPr/>
            </a:pPr>
            <a:endParaRPr lang="nl-NL" sz="1860" dirty="0"/>
          </a:p>
        </p:txBody>
      </p:sp>
      <p:pic>
        <p:nvPicPr>
          <p:cNvPr id="15364"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2184559" y="149365"/>
            <a:ext cx="5460683" cy="571142"/>
          </a:xfrm>
        </p:spPr>
      </p:pic>
      <p:sp>
        <p:nvSpPr>
          <p:cNvPr id="16389" name="PIJL-OMLAAG 4"/>
          <p:cNvSpPr>
            <a:spLocks noChangeArrowheads="1"/>
          </p:cNvSpPr>
          <p:nvPr/>
        </p:nvSpPr>
        <p:spPr bwMode="auto">
          <a:xfrm rot="10800000">
            <a:off x="3236611" y="619572"/>
            <a:ext cx="355759" cy="558284"/>
          </a:xfrm>
          <a:prstGeom prst="downArrow">
            <a:avLst>
              <a:gd name="adj1" fmla="val 50000"/>
              <a:gd name="adj2" fmla="val 49856"/>
            </a:avLst>
          </a:prstGeom>
          <a:solidFill>
            <a:schemeClr val="accent1"/>
          </a:solidFill>
          <a:ln w="9525" algn="ctr">
            <a:solidFill>
              <a:schemeClr val="tx1"/>
            </a:solidFill>
            <a:round/>
            <a:headEnd/>
            <a:tailEnd/>
          </a:ln>
        </p:spPr>
        <p:txBody>
          <a:bodyPr rot="10800000" wrap="none" lIns="60959" tIns="30480" rIns="60959" bIns="3048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440">
              <a:latin typeface="Times New Roman" panose="02020603050405020304" pitchFamily="18" charset="0"/>
            </a:endParaRPr>
          </a:p>
        </p:txBody>
      </p:sp>
      <p:sp>
        <p:nvSpPr>
          <p:cNvPr id="16390" name="Rechthoek 1"/>
          <p:cNvSpPr>
            <a:spLocks noChangeArrowheads="1"/>
          </p:cNvSpPr>
          <p:nvPr/>
        </p:nvSpPr>
        <p:spPr bwMode="auto">
          <a:xfrm>
            <a:off x="1590914" y="1076921"/>
            <a:ext cx="27672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9" tIns="30480" rIns="60959" bIns="3048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400" b="1" dirty="0"/>
              <a:t>Weet wat je zoekt:</a:t>
            </a:r>
            <a:endParaRPr lang="nl-NL" altLang="nl-NL" sz="2400" dirty="0"/>
          </a:p>
        </p:txBody>
      </p:sp>
    </p:spTree>
    <p:extLst>
      <p:ext uri="{BB962C8B-B14F-4D97-AF65-F5344CB8AC3E}">
        <p14:creationId xmlns:p14="http://schemas.microsoft.com/office/powerpoint/2010/main" val="307461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A8D4DCFD-9FFC-4BD4-B471-24D199ED4413}" type="slidenum">
              <a:rPr lang="en-US" altLang="nl-NL" sz="840">
                <a:latin typeface="Times New Roman" panose="02020603050405020304" pitchFamily="18" charset="0"/>
              </a:rPr>
              <a:pPr>
                <a:spcBef>
                  <a:spcPct val="0"/>
                </a:spcBef>
                <a:buFontTx/>
                <a:buNone/>
                <a:defRPr/>
              </a:pPr>
              <a:t>7</a:t>
            </a:fld>
            <a:endParaRPr lang="en-US" altLang="nl-NL" sz="840">
              <a:latin typeface="Times New Roman" panose="02020603050405020304" pitchFamily="18" charset="0"/>
            </a:endParaRPr>
          </a:p>
        </p:txBody>
      </p:sp>
      <p:sp>
        <p:nvSpPr>
          <p:cNvPr id="16387" name="Rectangle 5"/>
          <p:cNvSpPr>
            <a:spLocks noChangeArrowheads="1"/>
          </p:cNvSpPr>
          <p:nvPr/>
        </p:nvSpPr>
        <p:spPr bwMode="auto">
          <a:xfrm>
            <a:off x="1764506" y="1534478"/>
            <a:ext cx="5519619"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marL="381000" indent="-381000"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160" dirty="0">
              <a:latin typeface="Arial" panose="020B0604020202020204" pitchFamily="34" charset="0"/>
            </a:endParaRPr>
          </a:p>
          <a:p>
            <a:pPr eaLnBrk="1" hangingPunct="1">
              <a:spcBef>
                <a:spcPct val="0"/>
              </a:spcBef>
              <a:buFontTx/>
              <a:buNone/>
            </a:pPr>
            <a:r>
              <a:rPr lang="nl-NL" altLang="nl-NL" sz="1620" b="1" dirty="0">
                <a:solidFill>
                  <a:srgbClr val="000099"/>
                </a:solidFill>
                <a:latin typeface="Arial" panose="020B0604020202020204" pitchFamily="34" charset="0"/>
              </a:rPr>
              <a:t>-&gt; Maak vooraf een zoekplan</a:t>
            </a:r>
            <a:r>
              <a:rPr lang="nl-NL" altLang="nl-NL" sz="1620" dirty="0">
                <a:solidFill>
                  <a:srgbClr val="000099"/>
                </a:solidFill>
                <a:latin typeface="Arial" panose="020B0604020202020204" pitchFamily="34" charset="0"/>
              </a:rPr>
              <a:t> : </a:t>
            </a:r>
            <a:r>
              <a:rPr lang="nl-NL" altLang="nl-NL" sz="1620" dirty="0">
                <a:solidFill>
                  <a:srgbClr val="000099"/>
                </a:solidFill>
                <a:latin typeface="Arial" panose="020B0604020202020204" pitchFamily="34" charset="0"/>
                <a:hlinkClick r:id="rId3"/>
              </a:rPr>
              <a:t>http://toolbox.fontysdienstoeno.nl/definieren/zoekplan/zoekplan-literatuuroonderzoek/</a:t>
            </a:r>
            <a:endParaRPr lang="nl-NL" altLang="nl-NL" sz="1620" dirty="0">
              <a:solidFill>
                <a:srgbClr val="000099"/>
              </a:solidFill>
              <a:latin typeface="Arial" panose="020B0604020202020204" pitchFamily="34" charset="0"/>
            </a:endParaRPr>
          </a:p>
          <a:p>
            <a:pPr eaLnBrk="1" hangingPunct="1">
              <a:spcBef>
                <a:spcPct val="0"/>
              </a:spcBef>
            </a:pPr>
            <a:r>
              <a:rPr lang="nl-NL" altLang="nl-NL" sz="1620" b="1" dirty="0">
                <a:solidFill>
                  <a:srgbClr val="000099"/>
                </a:solidFill>
                <a:latin typeface="Arial" panose="020B0604020202020204" pitchFamily="34" charset="0"/>
              </a:rPr>
              <a:t>Google</a:t>
            </a:r>
          </a:p>
          <a:p>
            <a:pPr eaLnBrk="1" hangingPunct="1">
              <a:spcBef>
                <a:spcPct val="0"/>
              </a:spcBef>
            </a:pPr>
            <a:r>
              <a:rPr lang="nl-NL" altLang="nl-NL" sz="1620" b="1" dirty="0" smtClean="0">
                <a:solidFill>
                  <a:srgbClr val="000099"/>
                </a:solidFill>
                <a:latin typeface="Arial" panose="020B0604020202020204" pitchFamily="34" charset="0"/>
              </a:rPr>
              <a:t>Fontys </a:t>
            </a:r>
            <a:r>
              <a:rPr lang="nl-NL" altLang="nl-NL" sz="1620" b="1" dirty="0" err="1" smtClean="0">
                <a:solidFill>
                  <a:srgbClr val="000099"/>
                </a:solidFill>
                <a:latin typeface="Arial" panose="020B0604020202020204" pitchFamily="34" charset="0"/>
              </a:rPr>
              <a:t>Finder</a:t>
            </a:r>
            <a:r>
              <a:rPr lang="nl-NL" altLang="nl-NL" sz="1620" b="1" dirty="0" smtClean="0">
                <a:solidFill>
                  <a:srgbClr val="000099"/>
                </a:solidFill>
                <a:latin typeface="Arial" panose="020B0604020202020204" pitchFamily="34" charset="0"/>
              </a:rPr>
              <a:t> </a:t>
            </a:r>
          </a:p>
          <a:p>
            <a:pPr eaLnBrk="1" hangingPunct="1">
              <a:spcBef>
                <a:spcPct val="0"/>
              </a:spcBef>
            </a:pPr>
            <a:r>
              <a:rPr lang="nl-NL" altLang="nl-NL" sz="1620" b="1" dirty="0" smtClean="0">
                <a:solidFill>
                  <a:srgbClr val="000099"/>
                </a:solidFill>
                <a:latin typeface="Arial" panose="020B0604020202020204" pitchFamily="34" charset="0"/>
              </a:rPr>
              <a:t>Specifieke </a:t>
            </a:r>
            <a:r>
              <a:rPr lang="nl-NL" altLang="nl-NL" sz="1620" b="1" dirty="0">
                <a:solidFill>
                  <a:srgbClr val="000099"/>
                </a:solidFill>
                <a:latin typeface="Arial" panose="020B0604020202020204" pitchFamily="34" charset="0"/>
              </a:rPr>
              <a:t>databanken</a:t>
            </a:r>
          </a:p>
          <a:p>
            <a:pPr eaLnBrk="1" hangingPunct="1">
              <a:spcBef>
                <a:spcPct val="0"/>
              </a:spcBef>
            </a:pPr>
            <a:r>
              <a:rPr lang="nl-NL" altLang="nl-NL" sz="1620" b="1" dirty="0">
                <a:solidFill>
                  <a:srgbClr val="000099"/>
                </a:solidFill>
                <a:latin typeface="Arial" panose="020B0604020202020204" pitchFamily="34" charset="0"/>
              </a:rPr>
              <a:t>Vaktijdschriften</a:t>
            </a:r>
          </a:p>
          <a:p>
            <a:pPr eaLnBrk="1" hangingPunct="1">
              <a:spcBef>
                <a:spcPct val="0"/>
              </a:spcBef>
              <a:buFontTx/>
              <a:buNone/>
            </a:pPr>
            <a:endParaRPr lang="nl-NL" altLang="nl-NL" sz="2160" dirty="0">
              <a:solidFill>
                <a:schemeClr val="accent2"/>
              </a:solidFill>
              <a:latin typeface="Arial" panose="020B0604020202020204" pitchFamily="34" charset="0"/>
            </a:endParaRPr>
          </a:p>
          <a:p>
            <a:pPr eaLnBrk="1" hangingPunct="1">
              <a:spcBef>
                <a:spcPct val="0"/>
              </a:spcBef>
              <a:buFontTx/>
              <a:buChar char="-"/>
            </a:pPr>
            <a:endParaRPr lang="nl-NL" altLang="nl-NL" sz="2160" dirty="0">
              <a:solidFill>
                <a:schemeClr val="accent2"/>
              </a:solidFill>
              <a:latin typeface="Arial" panose="020B0604020202020204" pitchFamily="34" charset="0"/>
            </a:endParaRPr>
          </a:p>
        </p:txBody>
      </p:sp>
      <p:sp>
        <p:nvSpPr>
          <p:cNvPr id="17412" name="Text Box 6"/>
          <p:cNvSpPr txBox="1">
            <a:spLocks noChangeArrowheads="1"/>
          </p:cNvSpPr>
          <p:nvPr/>
        </p:nvSpPr>
        <p:spPr bwMode="auto">
          <a:xfrm>
            <a:off x="2218849" y="1303021"/>
            <a:ext cx="4897041"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nl-NL" altLang="nl-NL" sz="2640" b="1">
                <a:solidFill>
                  <a:schemeClr val="accent2"/>
                </a:solidFill>
              </a:rPr>
              <a:t>      </a:t>
            </a:r>
            <a:r>
              <a:rPr lang="nl-NL" altLang="nl-NL" sz="2640" b="1" u="sng">
                <a:solidFill>
                  <a:srgbClr val="000099"/>
                </a:solidFill>
              </a:rPr>
              <a:t>Waar zoek ik?</a:t>
            </a:r>
            <a:endParaRPr lang="nl-NL" altLang="nl-NL" sz="2640">
              <a:solidFill>
                <a:srgbClr val="000099"/>
              </a:solidFill>
            </a:endParaRPr>
          </a:p>
        </p:txBody>
      </p:sp>
      <p:pic>
        <p:nvPicPr>
          <p:cNvPr id="16389" name="Picture 8" descr="f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039" y="198775"/>
            <a:ext cx="5459611" cy="57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PIJL-OMHOOG 7"/>
          <p:cNvSpPr>
            <a:spLocks noChangeArrowheads="1"/>
          </p:cNvSpPr>
          <p:nvPr/>
        </p:nvSpPr>
        <p:spPr bwMode="auto">
          <a:xfrm rot="2211879">
            <a:off x="3606612" y="672835"/>
            <a:ext cx="323612" cy="651510"/>
          </a:xfrm>
          <a:prstGeom prst="upArrow">
            <a:avLst>
              <a:gd name="adj1" fmla="val 50000"/>
              <a:gd name="adj2" fmla="val 49828"/>
            </a:avLst>
          </a:prstGeom>
          <a:solidFill>
            <a:schemeClr val="accent1"/>
          </a:solidFill>
          <a:ln w="9525" algn="ctr">
            <a:solidFill>
              <a:schemeClr val="tx1"/>
            </a:solidFill>
            <a:round/>
            <a:headEnd/>
            <a:tailEnd/>
          </a:ln>
        </p:spPr>
        <p:txBody>
          <a:bodyPr lIns="60959" tIns="30480" rIns="60959" bIns="30480"/>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200" b="1"/>
          </a:p>
        </p:txBody>
      </p:sp>
    </p:spTree>
    <p:extLst>
      <p:ext uri="{BB962C8B-B14F-4D97-AF65-F5344CB8AC3E}">
        <p14:creationId xmlns:p14="http://schemas.microsoft.com/office/powerpoint/2010/main" val="23262560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2218849" y="1303021"/>
            <a:ext cx="4897041"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nl-NL" altLang="nl-NL" sz="2640" b="1" dirty="0">
                <a:solidFill>
                  <a:schemeClr val="accent2"/>
                </a:solidFill>
              </a:rPr>
              <a:t>      </a:t>
            </a:r>
            <a:r>
              <a:rPr lang="nl-NL" altLang="nl-NL" sz="2640" b="1" u="sng" dirty="0">
                <a:solidFill>
                  <a:srgbClr val="000099"/>
                </a:solidFill>
              </a:rPr>
              <a:t>Hoe zoek ik?</a:t>
            </a:r>
            <a:endParaRPr lang="nl-NL" altLang="nl-NL" sz="2640" dirty="0">
              <a:solidFill>
                <a:srgbClr val="000099"/>
              </a:solidFill>
            </a:endParaRPr>
          </a:p>
        </p:txBody>
      </p:sp>
      <p:pic>
        <p:nvPicPr>
          <p:cNvPr id="18435" name="Picture 8" descr="f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701" y="286108"/>
            <a:ext cx="5459611" cy="57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IJL-OMHOOG 7"/>
          <p:cNvSpPr>
            <a:spLocks noChangeArrowheads="1"/>
          </p:cNvSpPr>
          <p:nvPr/>
        </p:nvSpPr>
        <p:spPr bwMode="auto">
          <a:xfrm rot="2211879">
            <a:off x="2874029" y="728042"/>
            <a:ext cx="323612" cy="651510"/>
          </a:xfrm>
          <a:prstGeom prst="upArrow">
            <a:avLst>
              <a:gd name="adj1" fmla="val 50000"/>
              <a:gd name="adj2" fmla="val 49828"/>
            </a:avLst>
          </a:prstGeom>
          <a:solidFill>
            <a:schemeClr val="accent1"/>
          </a:solidFill>
          <a:ln w="9525" algn="ctr">
            <a:solidFill>
              <a:schemeClr val="tx1"/>
            </a:solidFill>
            <a:round/>
            <a:headEnd/>
            <a:tailEnd/>
          </a:ln>
        </p:spPr>
        <p:txBody>
          <a:bodyPr lIns="60959" tIns="30480" rIns="60959" bIns="30480"/>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200" b="1"/>
          </a:p>
        </p:txBody>
      </p:sp>
      <p:sp>
        <p:nvSpPr>
          <p:cNvPr id="19461" name="Rechthoek 5"/>
          <p:cNvSpPr>
            <a:spLocks noChangeArrowheads="1"/>
          </p:cNvSpPr>
          <p:nvPr/>
        </p:nvSpPr>
        <p:spPr bwMode="auto">
          <a:xfrm>
            <a:off x="1790224" y="1967389"/>
            <a:ext cx="516386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defRPr/>
            </a:pPr>
            <a:r>
              <a:rPr lang="nl-NL" altLang="nl-NL" sz="1680" b="1" dirty="0">
                <a:solidFill>
                  <a:srgbClr val="000099"/>
                </a:solidFill>
              </a:rPr>
              <a:t>Geavanceerd zoeken / combineren van termen</a:t>
            </a:r>
          </a:p>
          <a:p>
            <a:pPr eaLnBrk="1" hangingPunct="1">
              <a:spcBef>
                <a:spcPct val="0"/>
              </a:spcBef>
              <a:buFontTx/>
              <a:buChar char="-"/>
              <a:defRPr/>
            </a:pPr>
            <a:r>
              <a:rPr lang="nl-NL" altLang="nl-NL" sz="1680" b="1" dirty="0" err="1">
                <a:solidFill>
                  <a:srgbClr val="000099"/>
                </a:solidFill>
              </a:rPr>
              <a:t>Trunceren</a:t>
            </a:r>
            <a:r>
              <a:rPr lang="nl-NL" altLang="nl-NL" sz="1680" b="1" dirty="0">
                <a:solidFill>
                  <a:srgbClr val="000099"/>
                </a:solidFill>
              </a:rPr>
              <a:t>: b.v. </a:t>
            </a:r>
            <a:r>
              <a:rPr lang="nl-NL" altLang="nl-NL" sz="1680" b="1" i="1" dirty="0">
                <a:solidFill>
                  <a:srgbClr val="000099"/>
                </a:solidFill>
              </a:rPr>
              <a:t>psych* </a:t>
            </a:r>
          </a:p>
          <a:p>
            <a:pPr eaLnBrk="1" hangingPunct="1">
              <a:spcBef>
                <a:spcPct val="0"/>
              </a:spcBef>
              <a:buFontTx/>
              <a:buChar char="-"/>
              <a:defRPr/>
            </a:pPr>
            <a:r>
              <a:rPr lang="nl-NL" altLang="nl-NL" sz="1680" b="1" dirty="0">
                <a:solidFill>
                  <a:srgbClr val="000099"/>
                </a:solidFill>
              </a:rPr>
              <a:t>“” : zoek op exacte tekst</a:t>
            </a:r>
          </a:p>
          <a:p>
            <a:pPr eaLnBrk="1" hangingPunct="1">
              <a:spcBef>
                <a:spcPct val="0"/>
              </a:spcBef>
              <a:buFontTx/>
              <a:buChar char="-"/>
              <a:defRPr/>
            </a:pPr>
            <a:r>
              <a:rPr lang="nl-NL" altLang="nl-NL" sz="1680" b="1" dirty="0">
                <a:solidFill>
                  <a:srgbClr val="000099"/>
                </a:solidFill>
              </a:rPr>
              <a:t>Pdf : zoek alleen pdf-bestanden</a:t>
            </a:r>
          </a:p>
          <a:p>
            <a:pPr eaLnBrk="1" hangingPunct="1">
              <a:spcBef>
                <a:spcPct val="0"/>
              </a:spcBef>
              <a:buFontTx/>
              <a:buChar char="-"/>
              <a:defRPr/>
            </a:pPr>
            <a:r>
              <a:rPr lang="nl-NL" altLang="nl-NL" sz="1680" b="1" dirty="0">
                <a:solidFill>
                  <a:srgbClr val="000099"/>
                </a:solidFill>
              </a:rPr>
              <a:t>AND/OR/NOT</a:t>
            </a:r>
          </a:p>
          <a:p>
            <a:pPr eaLnBrk="1" hangingPunct="1">
              <a:spcBef>
                <a:spcPct val="0"/>
              </a:spcBef>
              <a:buFontTx/>
              <a:buChar char="-"/>
              <a:defRPr/>
            </a:pPr>
            <a:endParaRPr lang="nl-NL" altLang="nl-NL" sz="1680" b="1" dirty="0">
              <a:solidFill>
                <a:srgbClr val="000099"/>
              </a:solidFill>
            </a:endParaRPr>
          </a:p>
          <a:p>
            <a:pPr marL="0" indent="0">
              <a:spcBef>
                <a:spcPct val="0"/>
              </a:spcBef>
              <a:buNone/>
              <a:defRPr/>
            </a:pPr>
            <a:r>
              <a:rPr lang="nl-NL" altLang="nl-NL" sz="1680" b="1" dirty="0">
                <a:solidFill>
                  <a:srgbClr val="000099"/>
                </a:solidFill>
              </a:rPr>
              <a:t>Elke databank heeft opties om je zoekvraag te verfijnen.</a:t>
            </a:r>
          </a:p>
          <a:p>
            <a:pPr eaLnBrk="1" hangingPunct="1">
              <a:spcBef>
                <a:spcPct val="0"/>
              </a:spcBef>
              <a:buFontTx/>
              <a:buChar char="-"/>
              <a:defRPr/>
            </a:pPr>
            <a:endParaRPr lang="nl-NL" altLang="nl-NL" sz="1080" b="1" dirty="0">
              <a:solidFill>
                <a:srgbClr val="000099"/>
              </a:solidFill>
            </a:endParaRPr>
          </a:p>
          <a:p>
            <a:pPr eaLnBrk="1" hangingPunct="1">
              <a:spcBef>
                <a:spcPct val="0"/>
              </a:spcBef>
              <a:buFontTx/>
              <a:buChar char="-"/>
              <a:defRPr/>
            </a:pPr>
            <a:endParaRPr lang="nl-NL" altLang="nl-NL" sz="1080" b="1" dirty="0">
              <a:solidFill>
                <a:srgbClr val="000099"/>
              </a:solidFill>
            </a:endParaRPr>
          </a:p>
        </p:txBody>
      </p:sp>
    </p:spTree>
    <p:extLst>
      <p:ext uri="{BB962C8B-B14F-4D97-AF65-F5344CB8AC3E}">
        <p14:creationId xmlns:p14="http://schemas.microsoft.com/office/powerpoint/2010/main" val="120554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FD5219EA-0444-4C2E-8617-176F9676B1E7}" type="slidenum">
              <a:rPr lang="en-US" altLang="nl-NL" sz="945"/>
              <a:pPr>
                <a:spcBef>
                  <a:spcPct val="0"/>
                </a:spcBef>
                <a:buFontTx/>
                <a:buNone/>
              </a:pPr>
              <a:t>9</a:t>
            </a:fld>
            <a:endParaRPr lang="en-US" altLang="nl-NL" sz="945"/>
          </a:p>
        </p:txBody>
      </p:sp>
      <p:sp>
        <p:nvSpPr>
          <p:cNvPr id="19459" name="Tekstvak 1"/>
          <p:cNvSpPr txBox="1">
            <a:spLocks noChangeArrowheads="1"/>
          </p:cNvSpPr>
          <p:nvPr/>
        </p:nvSpPr>
        <p:spPr bwMode="auto">
          <a:xfrm>
            <a:off x="2743199" y="0"/>
            <a:ext cx="518279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dirty="0">
                <a:solidFill>
                  <a:schemeClr val="bg1"/>
                </a:solidFill>
                <a:latin typeface="Arial" panose="020B0604020202020204" pitchFamily="34" charset="0"/>
              </a:rPr>
              <a:t>Google</a:t>
            </a:r>
          </a:p>
        </p:txBody>
      </p:sp>
      <p:pic>
        <p:nvPicPr>
          <p:cNvPr id="19460" name="Afbeelding 1"/>
          <p:cNvPicPr>
            <a:picLocks noChangeAspect="1"/>
          </p:cNvPicPr>
          <p:nvPr/>
        </p:nvPicPr>
        <p:blipFill rotWithShape="1">
          <a:blip r:embed="rId2">
            <a:extLst>
              <a:ext uri="{28A0092B-C50C-407E-A947-70E740481C1C}">
                <a14:useLocalDpi xmlns:a14="http://schemas.microsoft.com/office/drawing/2010/main" val="0"/>
              </a:ext>
            </a:extLst>
          </a:blip>
          <a:srcRect t="5377" r="22359" b="3381"/>
          <a:stretch/>
        </p:blipFill>
        <p:spPr bwMode="auto">
          <a:xfrm>
            <a:off x="1739094" y="955401"/>
            <a:ext cx="6335486" cy="41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787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2.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4.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1" ma:contentTypeDescription="Een nieuw document maken." ma:contentTypeScope="" ma:versionID="a41508fd8043506ea656da8731f6b9fe">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b5b111bc3e4f8fb55d881fc5ae4a198c"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A29AB-9123-4B2F-962C-E6AAAC2D9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3461C-FE4D-4009-A7A5-D12A750FECF7}">
  <ds:schemaRefs>
    <ds:schemaRef ds:uri="http://purl.org/dc/elements/1.1/"/>
    <ds:schemaRef ds:uri="http://purl.org/dc/dcmitype/"/>
    <ds:schemaRef ds:uri="http://schemas.microsoft.com/office/infopath/2007/PartnerControls"/>
    <ds:schemaRef ds:uri="305d9c35-e4e7-46dc-b696-2e0d98cbe4ff"/>
    <ds:schemaRef ds:uri="http://purl.org/dc/terms/"/>
    <ds:schemaRef ds:uri="http://schemas.microsoft.com/office/2006/documentManagement/types"/>
    <ds:schemaRef ds:uri="http://schemas.openxmlformats.org/package/2006/metadata/core-properties"/>
    <ds:schemaRef ds:uri="4dfc51d9-fd9a-4c2e-9b35-2a6b8dbf690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07903D-2663-49A1-AD12-C72889A670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1251</Words>
  <Application>Microsoft Office PowerPoint</Application>
  <PresentationFormat>Diavoorstelling (16:9)</PresentationFormat>
  <Paragraphs>284</Paragraphs>
  <Slides>38</Slides>
  <Notes>16</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38</vt:i4>
      </vt:variant>
    </vt:vector>
  </HeadingPairs>
  <TitlesOfParts>
    <vt:vector size="49" baseType="lpstr">
      <vt:lpstr>ＭＳ Ｐゴシック</vt:lpstr>
      <vt:lpstr>ＭＳ Ｐゴシック</vt:lpstr>
      <vt:lpstr>Arial</vt:lpstr>
      <vt:lpstr>Calibri</vt:lpstr>
      <vt:lpstr>Geneva</vt:lpstr>
      <vt:lpstr>Symbol</vt:lpstr>
      <vt:lpstr>Times New Roman</vt:lpstr>
      <vt:lpstr>Verdana</vt:lpstr>
      <vt:lpstr>Wingdings</vt:lpstr>
      <vt:lpstr>Kantoorthema</vt:lpstr>
      <vt:lpstr>1_Kantoorthema</vt:lpstr>
      <vt:lpstr>Informatievaardigheden 2: va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Scholar.google.nl</vt:lpstr>
      <vt:lpstr>books.google.nl </vt:lpstr>
      <vt:lpstr>PowerPoint-presentatie</vt:lpstr>
      <vt:lpstr>PowerPoint-presentatie</vt:lpstr>
      <vt:lpstr>PowerPoint-presentatie</vt:lpstr>
      <vt:lpstr>PowerPoint-presentatie</vt:lpstr>
      <vt:lpstr>Onderwijstijdschriftenplein</vt:lpstr>
      <vt:lpstr>HBO Kennisbank</vt:lpstr>
      <vt:lpstr>PowerPoint-presentatie</vt:lpstr>
      <vt:lpstr>SAGE journals</vt:lpstr>
      <vt:lpstr>PowerPoint-presentatie</vt:lpstr>
      <vt:lpstr>PowerPoint-presentatie</vt:lpstr>
      <vt:lpstr>Wat is APA?</vt:lpstr>
      <vt:lpstr>Waarom bronvermelding? </vt:lpstr>
      <vt:lpstr>     APA-richtlijnen</vt:lpstr>
      <vt:lpstr>PowerPoint-presentatie</vt:lpstr>
      <vt:lpstr> Bronvermelding in 3 stappen  </vt:lpstr>
      <vt:lpstr>PowerPoint-presentatie</vt:lpstr>
      <vt:lpstr>PowerPoint-presentatie</vt:lpstr>
      <vt:lpstr>                       3. Literatuurlijst </vt:lpstr>
      <vt:lpstr>Voorbeelden bronnenlijst </vt:lpstr>
      <vt:lpstr>Meerdere auteurs? (p. 14 boekje)</vt:lpstr>
      <vt:lpstr>Voorvoegsels </vt:lpstr>
      <vt:lpstr>PowerPoint-presentatie</vt:lpstr>
      <vt:lpstr>Persoonlijke communicatie</vt:lpstr>
      <vt:lpstr>   Tabellen en figuren  </vt:lpstr>
      <vt:lpstr>Hoe verwerk  je APA regels? </vt:lpstr>
      <vt:lpstr> Literatuurhelpdesk Moller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Schiltmans,Olaf O.P.</cp:lastModifiedBy>
  <cp:revision>31</cp:revision>
  <dcterms:created xsi:type="dcterms:W3CDTF">2018-11-07T16:00:23Z</dcterms:created>
  <dcterms:modified xsi:type="dcterms:W3CDTF">2022-09-27T12:43:40Z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y fmtid="{D5CDD505-2E9C-101B-9397-08002B2CF9AE}" pid="3" name="_dlc_DocIdItemGuid">
    <vt:lpwstr>ca7dcd58-9ac8-42c0-9ad6-3602672de915</vt:lpwstr>
  </property>
</Properties>
</file>