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58"/>
  </p:notesMasterIdLst>
  <p:sldIdLst>
    <p:sldId id="256" r:id="rId6"/>
    <p:sldId id="296" r:id="rId7"/>
    <p:sldId id="329" r:id="rId8"/>
    <p:sldId id="298" r:id="rId9"/>
    <p:sldId id="327" r:id="rId10"/>
    <p:sldId id="264" r:id="rId11"/>
    <p:sldId id="293" r:id="rId12"/>
    <p:sldId id="269" r:id="rId13"/>
    <p:sldId id="267" r:id="rId14"/>
    <p:sldId id="268" r:id="rId15"/>
    <p:sldId id="284" r:id="rId16"/>
    <p:sldId id="289" r:id="rId17"/>
    <p:sldId id="270" r:id="rId18"/>
    <p:sldId id="271" r:id="rId19"/>
    <p:sldId id="332" r:id="rId20"/>
    <p:sldId id="279" r:id="rId21"/>
    <p:sldId id="330" r:id="rId22"/>
    <p:sldId id="273" r:id="rId23"/>
    <p:sldId id="280" r:id="rId24"/>
    <p:sldId id="290" r:id="rId25"/>
    <p:sldId id="274" r:id="rId26"/>
    <p:sldId id="291" r:id="rId27"/>
    <p:sldId id="299" r:id="rId28"/>
    <p:sldId id="275" r:id="rId29"/>
    <p:sldId id="276" r:id="rId30"/>
    <p:sldId id="287" r:id="rId31"/>
    <p:sldId id="286" r:id="rId32"/>
    <p:sldId id="325" r:id="rId33"/>
    <p:sldId id="328" r:id="rId34"/>
    <p:sldId id="317" r:id="rId35"/>
    <p:sldId id="318" r:id="rId36"/>
    <p:sldId id="319" r:id="rId37"/>
    <p:sldId id="320" r:id="rId38"/>
    <p:sldId id="321" r:id="rId39"/>
    <p:sldId id="322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31" r:id="rId48"/>
    <p:sldId id="307" r:id="rId49"/>
    <p:sldId id="308" r:id="rId50"/>
    <p:sldId id="309" r:id="rId51"/>
    <p:sldId id="311" r:id="rId52"/>
    <p:sldId id="312" r:id="rId53"/>
    <p:sldId id="313" r:id="rId54"/>
    <p:sldId id="314" r:id="rId55"/>
    <p:sldId id="315" r:id="rId56"/>
    <p:sldId id="326" r:id="rId57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32"/>
  </p:normalViewPr>
  <p:slideViewPr>
    <p:cSldViewPr snapToGrid="0" snapToObjects="1">
      <p:cViewPr varScale="1">
        <p:scale>
          <a:sx n="97" d="100"/>
          <a:sy n="97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19D0A-E6FD-47B1-9CE6-14722564565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4C40F-7B70-4E1F-BDB3-230B3EFBF3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10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E395865-761D-40AB-AF6B-F67BE6B12FB9}" type="datetime1">
              <a:rPr lang="nl-NL" smtClean="0"/>
              <a:t>28-8-2020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95DA3A-915F-4D4C-A97C-252687C1E6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60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E2D8D-0045-4896-94FB-3A80602FDFCD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355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dirty="0"/>
              <a:t>Voorbeelden HAN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E2D8D-0045-4896-94FB-3A80602FDFCD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770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Voorbeeld</a:t>
            </a:r>
            <a:r>
              <a:rPr lang="nl-NL" b="1" baseline="0" dirty="0"/>
              <a:t> 1</a:t>
            </a:r>
            <a:r>
              <a:rPr lang="nl-NL" baseline="0" dirty="0"/>
              <a:t>: Artikel in papieren tijdschrift</a:t>
            </a:r>
          </a:p>
          <a:p>
            <a:endParaRPr lang="nl-NL" baseline="0" dirty="0"/>
          </a:p>
          <a:p>
            <a:r>
              <a:rPr lang="nl-NL" b="1" baseline="0" dirty="0"/>
              <a:t>Voorbeeld 2</a:t>
            </a:r>
            <a:r>
              <a:rPr lang="nl-NL" baseline="0" dirty="0"/>
              <a:t>: Artikel met DOI</a:t>
            </a:r>
          </a:p>
          <a:p>
            <a:pPr lvl="1"/>
            <a:r>
              <a:rPr lang="nl-NL" baseline="0" dirty="0"/>
              <a:t>DOI: Digital Object </a:t>
            </a:r>
            <a:r>
              <a:rPr lang="nl-NL" baseline="0" dirty="0" err="1"/>
              <a:t>Identifier</a:t>
            </a:r>
            <a:endParaRPr lang="nl-NL" baseline="0" dirty="0"/>
          </a:p>
          <a:p>
            <a:endParaRPr lang="nl-NL" baseline="0" dirty="0"/>
          </a:p>
          <a:p>
            <a:r>
              <a:rPr lang="nl-NL" b="1" baseline="0" dirty="0"/>
              <a:t>Voorbeeld 3</a:t>
            </a:r>
            <a:r>
              <a:rPr lang="nl-NL" baseline="0" dirty="0"/>
              <a:t>: Online artikel zonder DOI</a:t>
            </a:r>
            <a:endParaRPr lang="nl-NL" dirty="0"/>
          </a:p>
          <a:p>
            <a:pPr lvl="1"/>
            <a:r>
              <a:rPr lang="nl-NL" dirty="0"/>
              <a:t>Bij online tijdschriftartikelen wordt de link en datum van downloaden toegevoegd en is vermelding van het nummer niet nodig.</a:t>
            </a:r>
            <a:endParaRPr lang="nl-NL" baseline="0" dirty="0"/>
          </a:p>
          <a:p>
            <a:pPr lvl="1"/>
            <a:r>
              <a:rPr lang="nl-NL" dirty="0"/>
              <a:t>http://specials.han.nl/sites/studiecentra/auteursrechten/bronnen-vermelden/apa-normen/#comp00004b902de60000000b25453d</a:t>
            </a:r>
          </a:p>
          <a:p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E2D8D-0045-4896-94FB-3A80602FDFCD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424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dirty="0"/>
              <a:t>Dag maand jaar . Maand niet weergeven als 10, maar oktober noemen.</a:t>
            </a:r>
          </a:p>
          <a:p>
            <a:r>
              <a:rPr lang="nl-NL" b="0" dirty="0"/>
              <a:t>In de tekst: (Centrum voor Ethiek en Gezondheid, </a:t>
            </a:r>
            <a:r>
              <a:rPr lang="nl-NL" b="0" dirty="0" err="1"/>
              <a:t>z.d.</a:t>
            </a:r>
            <a:r>
              <a:rPr lang="nl-NL" b="0" dirty="0"/>
              <a:t>) en (“Leerlingen van </a:t>
            </a:r>
            <a:r>
              <a:rPr lang="nl-NL" b="0" dirty="0" err="1"/>
              <a:t>basischool</a:t>
            </a:r>
            <a:r>
              <a:rPr lang="nl-NL" b="0" dirty="0"/>
              <a:t> De Akker”, 2016).</a:t>
            </a:r>
          </a:p>
          <a:p>
            <a:r>
              <a:rPr lang="nl-NL" b="0" dirty="0"/>
              <a:t>Als vraag</a:t>
            </a:r>
            <a:r>
              <a:rPr lang="nl-NL" b="0" baseline="0" dirty="0"/>
              <a:t> op slide 12.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E2D8D-0045-4896-94FB-3A80602FDFCD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779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421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768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34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5EF7C17-56F7-4807-8E4D-5DF667345381}" type="datetime1">
              <a:rPr lang="nl-NL" smtClean="0"/>
              <a:t>28-8-2020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95DA3A-915F-4D4C-A97C-252687C1E6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69195A-B1A4-41C1-9104-5E061B0821BB}" type="slidenum">
              <a:rPr lang="en-US" altLang="nl-NL" smtClean="0"/>
              <a:pPr>
                <a:spcBef>
                  <a:spcPct val="0"/>
                </a:spcBef>
              </a:pPr>
              <a:t>26</a:t>
            </a:fld>
            <a:endParaRPr lang="en-US" altLang="nl-NL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nl-NL" sz="1600" smtClean="0">
                <a:solidFill>
                  <a:srgbClr val="000000"/>
                </a:solidFill>
                <a:latin typeface="Arial" panose="020B0604020202020204" pitchFamily="34" charset="0"/>
              </a:rPr>
              <a:t>De derde stap: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nl-NL" sz="1600" smtClean="0">
                <a:solidFill>
                  <a:srgbClr val="000000"/>
                </a:solidFill>
                <a:latin typeface="Arial" panose="020B0604020202020204" pitchFamily="34" charset="0"/>
              </a:rPr>
              <a:t>Hier gaat het om het beoordelen van je gevonden bronnen. Je gaat kritisch kijken naar wat je hebt gevonden.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nl-NL" sz="1600" smtClean="0">
                <a:solidFill>
                  <a:srgbClr val="000000"/>
                </a:solidFill>
                <a:latin typeface="Arial" panose="020B0604020202020204" pitchFamily="34" charset="0"/>
              </a:rPr>
              <a:t>Een website die je hebt gevonden licht je eruit en daar ga je een aantal vragen over beantwoorden </a:t>
            </a:r>
          </a:p>
        </p:txBody>
      </p:sp>
    </p:spTree>
    <p:extLst>
      <p:ext uri="{BB962C8B-B14F-4D97-AF65-F5344CB8AC3E}">
        <p14:creationId xmlns:p14="http://schemas.microsoft.com/office/powerpoint/2010/main" val="3657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Welke delen van jouw product zijn overgenomen van een ander? Plagiaat</a:t>
            </a: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Welke bronnen zijn gebruikt?  </a:t>
            </a:r>
          </a:p>
          <a:p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Zijn er gevarieerde bronnen gebruikt?</a:t>
            </a:r>
          </a:p>
          <a:p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Ontbreken er belangrijke bronnen?</a:t>
            </a:r>
          </a:p>
          <a:p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Zijn de  bronnen correct vermeld?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35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Ga altijd  volgens deze stappen te werk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E2D8D-0045-4896-94FB-3A80602FDFCD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33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Apa</a:t>
            </a:r>
            <a:r>
              <a:rPr lang="nl-NL" dirty="0" smtClean="0"/>
              <a:t> heeft verschillende richtlijnen voor verschillende bronnen, dus het maakt uit of je een </a:t>
            </a:r>
            <a:r>
              <a:rPr lang="nl-NL" dirty="0" err="1" smtClean="0"/>
              <a:t>youtube</a:t>
            </a:r>
            <a:r>
              <a:rPr lang="nl-NL" dirty="0" smtClean="0"/>
              <a:t> filmpje als bron gebruikt of een online artikel uit een databank</a:t>
            </a:r>
            <a:r>
              <a:rPr lang="nl-NL" baseline="0" dirty="0" smtClean="0"/>
              <a:t> of een bericht van de site van de NOS.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E2D8D-0045-4896-94FB-3A80602FDFCD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969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Hier twee</a:t>
            </a:r>
            <a:r>
              <a:rPr lang="nl-NL" baseline="0" dirty="0" smtClean="0"/>
              <a:t> voorbeelden hoe je parafraseren en citeren kunt weergeven. </a:t>
            </a:r>
          </a:p>
          <a:p>
            <a:r>
              <a:rPr lang="nl-NL" baseline="0" dirty="0" smtClean="0"/>
              <a:t>Kijk in het document met de OSO </a:t>
            </a:r>
            <a:r>
              <a:rPr lang="nl-NL" baseline="0" dirty="0" err="1" smtClean="0"/>
              <a:t>Apa</a:t>
            </a:r>
            <a:r>
              <a:rPr lang="nl-NL" baseline="0" dirty="0" smtClean="0"/>
              <a:t> richtlijnen voor nog meer voorbeelden.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168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9700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</a:t>
            </a:r>
            <a:r>
              <a:rPr lang="nl-NL" baseline="0" dirty="0" smtClean="0"/>
              <a:t> Word: inspringen: selecteer alles vanaf de tweede regel -&gt; Ctrl T. Soms nog wat bijwerken met Delete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E2D8D-0045-4896-94FB-3A80602FDFCD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061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98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4785996"/>
            <a:ext cx="63367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478599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69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952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055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44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969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65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963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409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051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1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65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87C9BB0-B05C-F84F-A235-79E209284FE3}"/>
              </a:ext>
            </a:extLst>
          </p:cNvPr>
          <p:cNvSpPr/>
          <p:nvPr userDrawn="1"/>
        </p:nvSpPr>
        <p:spPr>
          <a:xfrm>
            <a:off x="0" y="0"/>
            <a:ext cx="9144000" cy="515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B9C5BBAD-23E9-1A47-9154-A683A794B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64" y="891310"/>
            <a:ext cx="7300624" cy="25305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964" y="3442098"/>
            <a:ext cx="730062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9964" y="4767263"/>
            <a:ext cx="1476086" cy="273844"/>
          </a:xfrm>
        </p:spPr>
        <p:txBody>
          <a:bodyPr/>
          <a:lstStyle/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AA42D6A-4362-154B-ACAA-FFE4C6DC9D3B}"/>
              </a:ext>
            </a:extLst>
          </p:cNvPr>
          <p:cNvSpPr/>
          <p:nvPr userDrawn="1"/>
        </p:nvSpPr>
        <p:spPr>
          <a:xfrm>
            <a:off x="10822" y="0"/>
            <a:ext cx="993976" cy="5154321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DE7A9FF6-EEC7-6D44-BA4E-08C7E8BD87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" y="65649"/>
            <a:ext cx="824300" cy="11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3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52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50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05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07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50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83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 userDrawn="1"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 userDrawn="1"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92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 userDrawn="1"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 userDrawn="1"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28-8-2020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0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ontys.nl/Moller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fontys.nl/Moller/Opleidingen/Master-Advanced-Nursing-Practice-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ep.n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nl/HOME-MEDIATHEEK-1/Zoeken-en-vinden/Databanken-1/PubMed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nl/HOME-MEDIATHEEK-1/Zoeken-en-vinden/Databanken-1/CINAHL-with-Full-Text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nl/HOME-MEDIATHEEK-1/Zoeken-en-vinden/Databanken-1/Cochrane-Library.ht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nl/HOME-MEDIATHEEK-1/Zoeken-en-vinden/Databanken-1/Trip-Database.ht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nl/HOME-MEDIATHEEK-1/Zoeken-en-vinden/Databanken-1/DynaMed-Plus.ht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nl/HOME-MEDIATHEEK-1/Zoeken-en-vinden/Databanken-1/NAZ-Nederlandse-Artikelendatabank-voor-de-Zorg.ht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up3xt5ae3w.search.serialssolutions.com/ejp/?libHash=UP3XT5AE3W#/search/?searchControl=medical&amp;criteria=D009729&amp;language=nl-nl&amp;titleType=AL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literatuurhelpdeskmoller@fontys.n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ontys.nl/Moller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eursrechten.nl/apa/handleiding-apa-in-word" TargetMode="External"/><Relationship Id="rId2" Type="http://schemas.openxmlformats.org/officeDocument/2006/relationships/hyperlink" Target="https://fontys.nl/Moller/Onze-diensten/Literatuurhelpdesk/Bronvermeld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nl/Moller/Onze-diensten/Literatuurhelpdesk/Bronvermelding.ht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literatuurhelpdeskmoller@fontys.n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endnote.com/downloads/styles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literatuurhelpdeskmoller@fontys.nl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clarivate.libguides.com/endnote_training/users/enx9" TargetMode="Externa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literatuurhelpdeskmoller@fontys.n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1491630"/>
            <a:ext cx="8075240" cy="30809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3500" dirty="0" smtClean="0">
                <a:solidFill>
                  <a:srgbClr val="570076"/>
                </a:solidFill>
              </a:rPr>
              <a:t>Workshop informatievaardigheden </a:t>
            </a:r>
            <a:r>
              <a:rPr lang="nl-NL" dirty="0" smtClean="0">
                <a:solidFill>
                  <a:srgbClr val="570076"/>
                </a:solidFill>
              </a:rPr>
              <a:t/>
            </a:r>
            <a:br>
              <a:rPr lang="nl-NL" dirty="0" smtClean="0">
                <a:solidFill>
                  <a:srgbClr val="570076"/>
                </a:solidFill>
              </a:rPr>
            </a:br>
            <a:r>
              <a:rPr lang="nl-NL" dirty="0" smtClean="0">
                <a:solidFill>
                  <a:srgbClr val="570076"/>
                </a:solidFill>
              </a:rPr>
              <a:t/>
            </a:r>
            <a:br>
              <a:rPr lang="nl-NL" dirty="0" smtClean="0">
                <a:solidFill>
                  <a:srgbClr val="570076"/>
                </a:solidFill>
              </a:rPr>
            </a:br>
            <a:r>
              <a:rPr lang="nl-NL" sz="1800" dirty="0" smtClean="0">
                <a:solidFill>
                  <a:srgbClr val="570076"/>
                </a:solidFill>
              </a:rPr>
              <a:t>Zoeken in digitale bronnen</a:t>
            </a:r>
            <a:br>
              <a:rPr lang="nl-NL" sz="1800" dirty="0" smtClean="0">
                <a:solidFill>
                  <a:srgbClr val="570076"/>
                </a:solidFill>
              </a:rPr>
            </a:br>
            <a:r>
              <a:rPr lang="nl-NL" sz="1800" dirty="0" smtClean="0">
                <a:solidFill>
                  <a:srgbClr val="570076"/>
                </a:solidFill>
              </a:rPr>
              <a:t>voor MANP</a:t>
            </a:r>
            <a:br>
              <a:rPr lang="nl-NL" sz="1800" dirty="0" smtClean="0">
                <a:solidFill>
                  <a:srgbClr val="570076"/>
                </a:solidFill>
              </a:rPr>
            </a:br>
            <a:r>
              <a:rPr lang="nl-NL" dirty="0" smtClean="0">
                <a:solidFill>
                  <a:srgbClr val="570076"/>
                </a:solidFill>
              </a:rPr>
              <a:t/>
            </a:r>
            <a:br>
              <a:rPr lang="nl-NL" dirty="0" smtClean="0">
                <a:solidFill>
                  <a:srgbClr val="570076"/>
                </a:solidFill>
              </a:rPr>
            </a:br>
            <a:r>
              <a:rPr lang="nl-NL" sz="2100" dirty="0" smtClean="0">
                <a:solidFill>
                  <a:srgbClr val="570076"/>
                </a:solidFill>
              </a:rPr>
              <a:t>Mediatheek Moller</a:t>
            </a:r>
            <a:br>
              <a:rPr lang="nl-NL" sz="2100" dirty="0" smtClean="0">
                <a:solidFill>
                  <a:srgbClr val="570076"/>
                </a:solidFill>
              </a:rPr>
            </a:br>
            <a:r>
              <a:rPr lang="nl-NL" sz="2100" dirty="0" smtClean="0">
                <a:solidFill>
                  <a:srgbClr val="570076"/>
                </a:solidFill>
              </a:rPr>
              <a:t>2020</a:t>
            </a:r>
            <a:r>
              <a:rPr lang="nl-NL" sz="2100" dirty="0" smtClean="0"/>
              <a:t/>
            </a:r>
            <a:br>
              <a:rPr lang="nl-NL" sz="2100" dirty="0" smtClean="0"/>
            </a:br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3518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altLang="nl-NL" smtClean="0"/>
              <a:t>Gebruik “ “  voor  een samengestelde term:</a:t>
            </a:r>
          </a:p>
          <a:p>
            <a:pPr lvl="1"/>
            <a:r>
              <a:rPr lang="nl-NL" altLang="nl-NL" smtClean="0"/>
              <a:t>	“kwaliteit van leven”   </a:t>
            </a:r>
          </a:p>
          <a:p>
            <a:pPr lvl="1"/>
            <a:r>
              <a:rPr lang="nl-NL" altLang="nl-NL" smtClean="0"/>
              <a:t>	“healthcare management”</a:t>
            </a:r>
          </a:p>
          <a:p>
            <a:pPr lvl="1"/>
            <a:endParaRPr lang="nl-NL" altLang="nl-NL" smtClean="0"/>
          </a:p>
          <a:p>
            <a:pPr lvl="0"/>
            <a:r>
              <a:rPr lang="nl-NL" altLang="nl-NL" smtClean="0"/>
              <a:t>Gebruik  *   voor trunceren/wildcard</a:t>
            </a:r>
          </a:p>
          <a:p>
            <a:r>
              <a:rPr lang="nl-NL" altLang="nl-NL" smtClean="0"/>
              <a:t>	paniek*</a:t>
            </a:r>
          </a:p>
          <a:p>
            <a:r>
              <a:rPr lang="nl-NL" altLang="nl-NL" smtClean="0"/>
              <a:t>	behavio*r	</a:t>
            </a:r>
          </a:p>
          <a:p>
            <a:endParaRPr lang="nl-NL" altLang="nl-NL" smtClean="0"/>
          </a:p>
          <a:p>
            <a:endParaRPr lang="nl-NL" altLang="nl-NL" smtClean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Digitaal zoeken: tips en trucs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91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02" r="1583" b="9215"/>
          <a:stretch/>
        </p:blipFill>
        <p:spPr>
          <a:xfrm>
            <a:off x="334220" y="1224745"/>
            <a:ext cx="8437852" cy="407913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Google </a:t>
            </a:r>
            <a:r>
              <a:rPr lang="nl-NL" dirty="0" err="1" smtClean="0"/>
              <a:t>Scholar</a:t>
            </a:r>
            <a:endParaRPr lang="nl-NL" dirty="0"/>
          </a:p>
        </p:txBody>
      </p:sp>
      <p:sp>
        <p:nvSpPr>
          <p:cNvPr id="6" name="Pijl-omlaag 5"/>
          <p:cNvSpPr/>
          <p:nvPr/>
        </p:nvSpPr>
        <p:spPr>
          <a:xfrm rot="6847883">
            <a:off x="5495732" y="2457827"/>
            <a:ext cx="227945" cy="811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 rot="6847883">
            <a:off x="2554256" y="2727667"/>
            <a:ext cx="227945" cy="811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Ovaal 1"/>
          <p:cNvSpPr/>
          <p:nvPr/>
        </p:nvSpPr>
        <p:spPr>
          <a:xfrm>
            <a:off x="1931649" y="2710493"/>
            <a:ext cx="382563" cy="4227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3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r="12544" b="2127"/>
          <a:stretch>
            <a:fillRect/>
          </a:stretch>
        </p:blipFill>
        <p:spPr bwMode="auto">
          <a:xfrm>
            <a:off x="2257392" y="906949"/>
            <a:ext cx="5589270" cy="407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03" y="4325038"/>
            <a:ext cx="681514" cy="42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hthoek 4"/>
          <p:cNvSpPr>
            <a:spLocks noChangeArrowheads="1"/>
          </p:cNvSpPr>
          <p:nvPr/>
        </p:nvSpPr>
        <p:spPr bwMode="auto">
          <a:xfrm>
            <a:off x="104206" y="3071201"/>
            <a:ext cx="31568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  <a:hlinkClick r:id="rId4"/>
              </a:rPr>
              <a:t>https://</a:t>
            </a:r>
            <a:r>
              <a:rPr lang="nl-NL" altLang="nl-NL" sz="2000" dirty="0" smtClean="0">
                <a:latin typeface="Arial" panose="020B0604020202020204" pitchFamily="34" charset="0"/>
                <a:hlinkClick r:id="rId4"/>
              </a:rPr>
              <a:t>fontys.nl/Moller.htm</a:t>
            </a:r>
            <a:endParaRPr lang="nl-NL" altLang="nl-NL" sz="20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2000" dirty="0">
              <a:latin typeface="Arial" panose="020B0604020202020204" pitchFamily="34" charset="0"/>
            </a:endParaRPr>
          </a:p>
        </p:txBody>
      </p:sp>
      <p:pic>
        <p:nvPicPr>
          <p:cNvPr id="23557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65" y="2730748"/>
            <a:ext cx="681514" cy="42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96" y="2645688"/>
            <a:ext cx="681514" cy="42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3177702" y="65649"/>
            <a:ext cx="5337648" cy="61179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De digitale mediatheek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68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030" y="998706"/>
            <a:ext cx="7212429" cy="4056992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901902" y="130500"/>
            <a:ext cx="5744443" cy="86820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De digitale mediatheek: </a:t>
            </a:r>
            <a:br>
              <a:rPr lang="nl-NL" dirty="0" smtClean="0"/>
            </a:br>
            <a:r>
              <a:rPr lang="nl-NL" dirty="0" smtClean="0"/>
              <a:t>pagina op maat  MANP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28844">
            <a:off x="2655077" y="1738914"/>
            <a:ext cx="418045" cy="48602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8323" y="1406013"/>
            <a:ext cx="11110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4"/>
              </a:rPr>
              <a:t>MANP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23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10383" b="2667"/>
          <a:stretch/>
        </p:blipFill>
        <p:spPr>
          <a:xfrm>
            <a:off x="0" y="941848"/>
            <a:ext cx="5577191" cy="272781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Biep.nu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698383" y="1452664"/>
            <a:ext cx="2868443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Meta-zoekmachine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Doorzoekt ca. 80% van alle Fontys databanken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Vooral Engelstalige bronnen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Zoeken op vrije termen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19019" y="1059821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3"/>
              </a:rPr>
              <a:t>Biep.nu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377447" y="1357647"/>
            <a:ext cx="4066567" cy="3263504"/>
          </a:xfrm>
        </p:spPr>
        <p:txBody>
          <a:bodyPr/>
          <a:lstStyle/>
          <a:p>
            <a:r>
              <a:rPr lang="nl-NL" sz="2000" dirty="0" smtClean="0"/>
              <a:t>Grote bibliografische databank voor geneeskunde en verpleegkunde</a:t>
            </a:r>
          </a:p>
          <a:p>
            <a:r>
              <a:rPr lang="nl-NL" sz="2000" dirty="0" smtClean="0"/>
              <a:t>Niet alles </a:t>
            </a:r>
            <a:r>
              <a:rPr lang="nl-NL" sz="2000" dirty="0" err="1" smtClean="0"/>
              <a:t>fulltext</a:t>
            </a:r>
            <a:r>
              <a:rPr lang="nl-NL" sz="2000" dirty="0" smtClean="0"/>
              <a:t> beschikbaar</a:t>
            </a:r>
          </a:p>
          <a:p>
            <a:r>
              <a:rPr lang="nl-NL" sz="2000" dirty="0" smtClean="0"/>
              <a:t>Vrij zoeken op woorden in tekst of op </a:t>
            </a:r>
            <a:r>
              <a:rPr lang="nl-NL" sz="2000" dirty="0" err="1" smtClean="0"/>
              <a:t>MeSH</a:t>
            </a:r>
            <a:r>
              <a:rPr lang="nl-NL" sz="2000" dirty="0" smtClean="0"/>
              <a:t>-term</a:t>
            </a:r>
          </a:p>
          <a:p>
            <a:r>
              <a:rPr lang="nl-NL" sz="2000" dirty="0" smtClean="0"/>
              <a:t>Toegang tot </a:t>
            </a:r>
            <a:r>
              <a:rPr lang="nl-NL" sz="2000" dirty="0" err="1" smtClean="0"/>
              <a:t>MeSH</a:t>
            </a:r>
            <a:r>
              <a:rPr lang="nl-NL" sz="2000" dirty="0" smtClean="0"/>
              <a:t>-database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PubMed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4562168" y="1057565"/>
            <a:ext cx="8290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3"/>
              </a:rPr>
              <a:t>PubMed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19" y="1158125"/>
            <a:ext cx="4266533" cy="17227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97" y="2979157"/>
            <a:ext cx="4163550" cy="207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8633" t="25144" r="53890" b="32522"/>
          <a:stretch/>
        </p:blipFill>
        <p:spPr>
          <a:xfrm>
            <a:off x="6389389" y="2756170"/>
            <a:ext cx="2754611" cy="2387330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369219"/>
            <a:ext cx="6336354" cy="3263504"/>
          </a:xfrm>
        </p:spPr>
        <p:txBody>
          <a:bodyPr/>
          <a:lstStyle/>
          <a:p>
            <a:r>
              <a:rPr lang="nl-NL" dirty="0" err="1" smtClean="0"/>
              <a:t>Medical</a:t>
            </a:r>
            <a:r>
              <a:rPr lang="nl-NL" dirty="0" smtClean="0"/>
              <a:t> Subject </a:t>
            </a:r>
            <a:r>
              <a:rPr lang="nl-NL" dirty="0" err="1" smtClean="0"/>
              <a:t>Headings</a:t>
            </a:r>
            <a:endParaRPr lang="nl-NL" dirty="0" smtClean="0"/>
          </a:p>
          <a:p>
            <a:r>
              <a:rPr lang="nl-NL" dirty="0" smtClean="0"/>
              <a:t>Vaktermen in boomstructuur (thesaurus) </a:t>
            </a:r>
          </a:p>
          <a:p>
            <a:r>
              <a:rPr lang="nl-NL" dirty="0" smtClean="0"/>
              <a:t>Gecontroleerde trefwoorden in PubMed, MEDLINE en Cochrane, onderwerpscategorieën in Fontys eContent</a:t>
            </a:r>
          </a:p>
          <a:p>
            <a:r>
              <a:rPr lang="nl-NL" dirty="0" smtClean="0"/>
              <a:t>Handwerk, dus toekennen kost tijd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MeSH-termen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26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MEDLINE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25310" y="1524133"/>
            <a:ext cx="3398196" cy="3263504"/>
          </a:xfrm>
        </p:spPr>
        <p:txBody>
          <a:bodyPr>
            <a:normAutofit/>
          </a:bodyPr>
          <a:lstStyle/>
          <a:p>
            <a:r>
              <a:rPr lang="nl-NL" dirty="0" smtClean="0"/>
              <a:t>Informatie over geneeskunde</a:t>
            </a:r>
            <a:r>
              <a:rPr lang="nl-NL" dirty="0"/>
              <a:t>, verpleegkunde, tandheelkunde, diergeneeskunde, gezondheidszorg, etc. </a:t>
            </a:r>
            <a:endParaRPr lang="nl-NL" dirty="0" smtClean="0"/>
          </a:p>
          <a:p>
            <a:r>
              <a:rPr lang="nl-NL" dirty="0" smtClean="0"/>
              <a:t>Zoekt op MESH-termen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968181" y="1258529"/>
            <a:ext cx="9541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MEDLINE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474552" y="2421709"/>
            <a:ext cx="21948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https://fontys.nl/Moller.htm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325425"/>
            <a:ext cx="5532135" cy="30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CINAHL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25310" y="1524133"/>
            <a:ext cx="3398196" cy="3263504"/>
          </a:xfrm>
        </p:spPr>
        <p:txBody>
          <a:bodyPr/>
          <a:lstStyle/>
          <a:p>
            <a:r>
              <a:rPr lang="nl-NL" sz="2000" dirty="0" smtClean="0"/>
              <a:t>Nadruk op verpleegkunde en zorg</a:t>
            </a:r>
          </a:p>
          <a:p>
            <a:r>
              <a:rPr lang="nl-NL" sz="2000" dirty="0" smtClean="0"/>
              <a:t>Bevat </a:t>
            </a:r>
            <a:r>
              <a:rPr lang="nl-NL" sz="2000" dirty="0" err="1"/>
              <a:t>Evidence-Based</a:t>
            </a:r>
            <a:r>
              <a:rPr lang="nl-NL" sz="2000" dirty="0"/>
              <a:t> Care </a:t>
            </a:r>
            <a:r>
              <a:rPr lang="nl-NL" sz="2000" dirty="0" smtClean="0"/>
              <a:t>Sheets</a:t>
            </a:r>
          </a:p>
          <a:p>
            <a:r>
              <a:rPr lang="nl-NL" sz="2000" dirty="0" smtClean="0"/>
              <a:t>Vrij zoeken of via CINAHL </a:t>
            </a:r>
            <a:r>
              <a:rPr lang="nl-NL" sz="2000" dirty="0" err="1" smtClean="0"/>
              <a:t>headings</a:t>
            </a:r>
            <a:endParaRPr lang="nl-NL" sz="2000" dirty="0" smtClean="0"/>
          </a:p>
          <a:p>
            <a:r>
              <a:rPr lang="nl-NL" sz="2000" dirty="0" smtClean="0"/>
              <a:t>Lijkt uiterlijk op MEDLINE (maar is toch anders)</a:t>
            </a:r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t="8857" r="1188" b="4048"/>
          <a:stretch/>
        </p:blipFill>
        <p:spPr>
          <a:xfrm>
            <a:off x="0" y="983359"/>
            <a:ext cx="5525311" cy="273943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968181" y="1258529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3"/>
              </a:rPr>
              <a:t>CINAHL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45"/>
          <a:stretch/>
        </p:blipFill>
        <p:spPr>
          <a:xfrm>
            <a:off x="0" y="979251"/>
            <a:ext cx="5528038" cy="316473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CINAHL SUBJECT HEADINGS</a:t>
            </a:r>
            <a:endParaRPr lang="nl-NL" dirty="0"/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4675763" y="2890921"/>
            <a:ext cx="4611316" cy="2648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 smtClean="0"/>
              <a:t>Afgeleid van </a:t>
            </a:r>
            <a:r>
              <a:rPr lang="nl-NL" sz="1800" dirty="0" err="1" smtClean="0"/>
              <a:t>MeSH</a:t>
            </a:r>
            <a:r>
              <a:rPr lang="nl-NL" sz="1800" dirty="0" smtClean="0"/>
              <a:t>, maar niet identiek</a:t>
            </a:r>
          </a:p>
          <a:p>
            <a:r>
              <a:rPr lang="nl-NL" sz="1800" dirty="0" smtClean="0"/>
              <a:t>Ook handwerk</a:t>
            </a:r>
          </a:p>
          <a:p>
            <a:r>
              <a:rPr lang="nl-NL" sz="1800" dirty="0" smtClean="0"/>
              <a:t>Net als bij </a:t>
            </a:r>
            <a:r>
              <a:rPr lang="nl-NL" sz="1800" dirty="0" err="1" smtClean="0"/>
              <a:t>MeSH</a:t>
            </a:r>
            <a:r>
              <a:rPr lang="nl-NL" sz="1800" dirty="0" smtClean="0"/>
              <a:t> kun je hier termen combineren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4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17746" y="65649"/>
            <a:ext cx="5744443" cy="994172"/>
          </a:xfrm>
        </p:spPr>
        <p:txBody>
          <a:bodyPr/>
          <a:lstStyle/>
          <a:p>
            <a:r>
              <a:rPr lang="nl-NL" altLang="nl-NL" b="1" dirty="0"/>
              <a:t>Er was </a:t>
            </a:r>
            <a:r>
              <a:rPr lang="nl-NL" altLang="nl-NL" b="1" dirty="0" smtClean="0"/>
              <a:t>eens…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1233488"/>
            <a:ext cx="3793241" cy="336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628650" y="4806390"/>
            <a:ext cx="31178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http://www.flickr.com/photos/nypl/3109282915/</a:t>
            </a:r>
          </a:p>
        </p:txBody>
      </p:sp>
    </p:spTree>
    <p:extLst>
      <p:ext uri="{BB962C8B-B14F-4D97-AF65-F5344CB8AC3E}">
        <p14:creationId xmlns:p14="http://schemas.microsoft.com/office/powerpoint/2010/main" val="23692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980981" y="1335660"/>
            <a:ext cx="4055165" cy="2379454"/>
          </a:xfrm>
        </p:spPr>
        <p:txBody>
          <a:bodyPr>
            <a:normAutofit/>
          </a:bodyPr>
          <a:lstStyle/>
          <a:p>
            <a:r>
              <a:rPr lang="nl-NL" sz="2000" dirty="0" smtClean="0"/>
              <a:t>Effecten </a:t>
            </a:r>
            <a:r>
              <a:rPr lang="nl-NL" sz="2000" dirty="0"/>
              <a:t>van interventies in de </a:t>
            </a:r>
            <a:r>
              <a:rPr lang="nl-NL" sz="2000" dirty="0" smtClean="0"/>
              <a:t>gezondheidszorg</a:t>
            </a:r>
          </a:p>
          <a:p>
            <a:r>
              <a:rPr lang="nl-NL" sz="2000" dirty="0" err="1" smtClean="0"/>
              <a:t>Systematic</a:t>
            </a:r>
            <a:r>
              <a:rPr lang="nl-NL" sz="2000" dirty="0" smtClean="0"/>
              <a:t> </a:t>
            </a:r>
            <a:r>
              <a:rPr lang="nl-NL" sz="2000" dirty="0"/>
              <a:t>Reviews </a:t>
            </a:r>
            <a:r>
              <a:rPr lang="nl-NL" sz="2000" dirty="0" smtClean="0"/>
              <a:t>en samenvattingen van reviews</a:t>
            </a:r>
          </a:p>
          <a:p>
            <a:r>
              <a:rPr lang="en-US" sz="2000" dirty="0"/>
              <a:t>Clinical Trials, </a:t>
            </a:r>
            <a:r>
              <a:rPr lang="en-US" sz="2000" dirty="0" err="1"/>
              <a:t>Randomised</a:t>
            </a:r>
            <a:r>
              <a:rPr lang="en-US" sz="2000" dirty="0"/>
              <a:t> Controlled Trials </a:t>
            </a:r>
            <a:endParaRPr lang="nl-NL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Cochrane Library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186" t="8136" r="8809"/>
          <a:stretch/>
        </p:blipFill>
        <p:spPr>
          <a:xfrm>
            <a:off x="0" y="986598"/>
            <a:ext cx="4980981" cy="295828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240594" y="1115726"/>
            <a:ext cx="15600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3"/>
              </a:rPr>
              <a:t>Cochrane Library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26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54087" y="172277"/>
            <a:ext cx="5231936" cy="622853"/>
          </a:xfrm>
        </p:spPr>
        <p:txBody>
          <a:bodyPr/>
          <a:lstStyle/>
          <a:p>
            <a:r>
              <a:rPr lang="nl-NL" dirty="0" smtClean="0"/>
              <a:t>TRIP database</a:t>
            </a:r>
            <a:endParaRPr lang="nl-NL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219" b="2777"/>
          <a:stretch/>
        </p:blipFill>
        <p:spPr>
          <a:xfrm>
            <a:off x="1" y="991344"/>
            <a:ext cx="5194569" cy="290527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252937" y="1426723"/>
            <a:ext cx="3780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Meta-zoekmachine (o.a. </a:t>
            </a:r>
            <a:r>
              <a:rPr lang="nl-NL" sz="2000" dirty="0" err="1" smtClean="0"/>
              <a:t>PubMed</a:t>
            </a:r>
            <a:r>
              <a:rPr lang="nl-NL" sz="2000" dirty="0" smtClean="0"/>
              <a:t> en DARE)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O.a. zoeken op PICO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Bevat ook </a:t>
            </a:r>
            <a:r>
              <a:rPr lang="nl-NL" sz="2000" dirty="0" err="1" smtClean="0"/>
              <a:t>clinical</a:t>
            </a:r>
            <a:r>
              <a:rPr lang="nl-NL" sz="2000" dirty="0" smtClean="0"/>
              <a:t> </a:t>
            </a:r>
            <a:r>
              <a:rPr lang="nl-NL" sz="2000" dirty="0" err="1"/>
              <a:t>evidence</a:t>
            </a:r>
            <a:r>
              <a:rPr lang="nl-NL" sz="2000" dirty="0"/>
              <a:t> en richtlijnen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5614219" y="1081548"/>
            <a:ext cx="14126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3"/>
              </a:rPr>
              <a:t>TRIP Database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20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DynaMed Plus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308263" y="1906621"/>
            <a:ext cx="3093395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Uitgebreid naslagwerk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Dagelijks geactualiseerd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95" r="13622" b="3439"/>
          <a:stretch/>
        </p:blipFill>
        <p:spPr>
          <a:xfrm>
            <a:off x="50892" y="975515"/>
            <a:ext cx="5078828" cy="289287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5840361" y="1415845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3"/>
              </a:rPr>
              <a:t>DynaMed Plus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80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NAZ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434520" y="1747004"/>
            <a:ext cx="3453522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i="1" dirty="0"/>
              <a:t>Nederlandse Artikelendatabank voor de </a:t>
            </a:r>
            <a:r>
              <a:rPr lang="nl-NL" sz="2000" i="1" dirty="0" smtClean="0"/>
              <a:t>Zorg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Nederlandstalig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Ca. 100 tijdschriften</a:t>
            </a:r>
          </a:p>
          <a:p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t="9978" r="1905" b="4044"/>
          <a:stretch/>
        </p:blipFill>
        <p:spPr>
          <a:xfrm>
            <a:off x="479491" y="1206230"/>
            <a:ext cx="4919636" cy="242543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5643128" y="1327355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3"/>
              </a:rPr>
              <a:t>NAZ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20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009"/>
          <a:stretch/>
        </p:blipFill>
        <p:spPr>
          <a:xfrm>
            <a:off x="1532655" y="1156692"/>
            <a:ext cx="5683150" cy="3262312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Tijdschriften / </a:t>
            </a:r>
            <a:r>
              <a:rPr lang="nl-NL" dirty="0" err="1" smtClean="0"/>
              <a:t>journals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10242">
            <a:off x="6503799" y="2460922"/>
            <a:ext cx="562405" cy="6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t="8032" r="27477"/>
          <a:stretch/>
        </p:blipFill>
        <p:spPr>
          <a:xfrm>
            <a:off x="1153080" y="959859"/>
            <a:ext cx="5795185" cy="413382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E-content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10242">
            <a:off x="3587475" y="2937959"/>
            <a:ext cx="562405" cy="65385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597445" y="1445342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4"/>
              </a:rPr>
              <a:t>E-conten</a:t>
            </a:r>
            <a:r>
              <a:rPr lang="nl-NL" dirty="0" smtClean="0"/>
              <a:t>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37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FFD48B-7324-4F68-B154-67FDA858C388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nl-NL" sz="945"/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449664" y="331856"/>
            <a:ext cx="4892754" cy="4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nl-NL" sz="297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nl-NL" dirty="0" smtClean="0">
                <a:solidFill>
                  <a:schemeClr val="bg1"/>
                </a:solidFill>
                <a:latin typeface="Arial" panose="020B0604020202020204" pitchFamily="34" charset="0"/>
              </a:rPr>
              <a:t>Wat </a:t>
            </a:r>
            <a:r>
              <a:rPr lang="en-US" altLang="nl-NL" dirty="0" err="1">
                <a:solidFill>
                  <a:schemeClr val="bg1"/>
                </a:solidFill>
                <a:latin typeface="Arial" panose="020B0604020202020204" pitchFamily="34" charset="0"/>
              </a:rPr>
              <a:t>heb</a:t>
            </a:r>
            <a:r>
              <a:rPr lang="en-US" altLang="nl-NL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gevonden</a:t>
            </a:r>
            <a:r>
              <a:rPr lang="en-US" altLang="nl-NL" dirty="0" smtClean="0">
                <a:solidFill>
                  <a:schemeClr val="bg1"/>
                </a:solidFill>
                <a:latin typeface="Arial" panose="020B0604020202020204" pitchFamily="34" charset="0"/>
              </a:rPr>
              <a:t>? </a:t>
            </a:r>
            <a:endParaRPr lang="en-US" altLang="nl-N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120969" y="1146496"/>
            <a:ext cx="7841447" cy="287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nl-NL" sz="2000" b="1" dirty="0" smtClean="0">
                <a:latin typeface="Arial" panose="020B0604020202020204" pitchFamily="34" charset="0"/>
              </a:rPr>
              <a:t>   </a:t>
            </a:r>
            <a:endParaRPr lang="en-US" altLang="nl-NL" sz="2000" dirty="0"/>
          </a:p>
          <a:p>
            <a:pPr lvl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2000" dirty="0" smtClean="0">
                <a:latin typeface="Arial" panose="020B0604020202020204" pitchFamily="34" charset="0"/>
              </a:rPr>
              <a:t>Is </a:t>
            </a:r>
            <a:r>
              <a:rPr lang="en-US" altLang="nl-NL" sz="2000" dirty="0">
                <a:latin typeface="Arial" panose="020B0604020202020204" pitchFamily="34" charset="0"/>
              </a:rPr>
              <a:t>het </a:t>
            </a:r>
            <a:r>
              <a:rPr lang="en-US" altLang="nl-NL" sz="2000" dirty="0" err="1">
                <a:latin typeface="Arial" panose="020B0604020202020204" pitchFamily="34" charset="0"/>
              </a:rPr>
              <a:t>actueel</a:t>
            </a:r>
            <a:r>
              <a:rPr lang="en-US" altLang="nl-NL" sz="2000" dirty="0" smtClean="0">
                <a:latin typeface="Arial" panose="020B0604020202020204" pitchFamily="34" charset="0"/>
              </a:rPr>
              <a:t>?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2000" dirty="0" err="1" smtClean="0">
                <a:latin typeface="Arial" panose="020B0604020202020204" pitchFamily="34" charset="0"/>
              </a:rPr>
              <a:t>Samenvatting</a:t>
            </a:r>
            <a:r>
              <a:rPr lang="en-US" altLang="nl-NL" sz="2000" dirty="0" smtClean="0">
                <a:latin typeface="Arial" panose="020B0604020202020204" pitchFamily="34" charset="0"/>
              </a:rPr>
              <a:t> </a:t>
            </a:r>
            <a:r>
              <a:rPr lang="en-US" altLang="nl-NL" sz="2000" dirty="0">
                <a:latin typeface="Arial" panose="020B0604020202020204" pitchFamily="34" charset="0"/>
              </a:rPr>
              <a:t>/</a:t>
            </a:r>
            <a:r>
              <a:rPr lang="en-US" altLang="nl-NL" sz="2000" dirty="0" err="1">
                <a:latin typeface="Arial" panose="020B0604020202020204" pitchFamily="34" charset="0"/>
              </a:rPr>
              <a:t>fulltext</a:t>
            </a:r>
            <a:r>
              <a:rPr lang="en-US" altLang="nl-NL" sz="2000" dirty="0" smtClean="0">
                <a:latin typeface="Arial" panose="020B0604020202020204" pitchFamily="34" charset="0"/>
              </a:rPr>
              <a:t>?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2000" dirty="0" err="1" smtClean="0">
                <a:latin typeface="Arial" panose="020B0604020202020204" pitchFamily="34" charset="0"/>
              </a:rPr>
              <a:t>Komt</a:t>
            </a:r>
            <a:r>
              <a:rPr lang="en-US" altLang="nl-NL" sz="2000" dirty="0" smtClean="0">
                <a:latin typeface="Arial" panose="020B0604020202020204" pitchFamily="34" charset="0"/>
              </a:rPr>
              <a:t> </a:t>
            </a:r>
            <a:r>
              <a:rPr lang="en-US" altLang="nl-NL" sz="2000" dirty="0">
                <a:latin typeface="Arial" panose="020B0604020202020204" pitchFamily="34" charset="0"/>
              </a:rPr>
              <a:t>het </a:t>
            </a:r>
            <a:r>
              <a:rPr lang="en-US" altLang="nl-NL" sz="2000" dirty="0" err="1">
                <a:latin typeface="Arial" panose="020B0604020202020204" pitchFamily="34" charset="0"/>
              </a:rPr>
              <a:t>uit</a:t>
            </a:r>
            <a:r>
              <a:rPr lang="en-US" altLang="nl-NL" sz="2000" dirty="0">
                <a:latin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</a:rPr>
              <a:t>een</a:t>
            </a:r>
            <a:r>
              <a:rPr lang="en-US" altLang="nl-NL" sz="2000" dirty="0">
                <a:latin typeface="Arial" panose="020B0604020202020204" pitchFamily="34" charset="0"/>
              </a:rPr>
              <a:t> </a:t>
            </a:r>
            <a:r>
              <a:rPr lang="en-US" altLang="nl-NL" sz="2000" dirty="0" err="1" smtClean="0">
                <a:latin typeface="Arial" panose="020B0604020202020204" pitchFamily="34" charset="0"/>
              </a:rPr>
              <a:t>wetenschappelijk</a:t>
            </a:r>
            <a:r>
              <a:rPr lang="en-US" altLang="nl-NL" sz="2000" dirty="0" smtClean="0">
                <a:latin typeface="Arial" panose="020B0604020202020204" pitchFamily="34" charset="0"/>
              </a:rPr>
              <a:t> </a:t>
            </a:r>
            <a:r>
              <a:rPr lang="en-US" altLang="nl-NL" sz="2000" dirty="0" err="1" smtClean="0">
                <a:latin typeface="Arial" panose="020B0604020202020204" pitchFamily="34" charset="0"/>
              </a:rPr>
              <a:t>tijdschrift</a:t>
            </a:r>
            <a:r>
              <a:rPr lang="en-US" altLang="nl-NL" sz="2000" dirty="0" smtClean="0">
                <a:latin typeface="Arial" panose="020B0604020202020204" pitchFamily="34" charset="0"/>
              </a:rPr>
              <a:t> of </a:t>
            </a:r>
            <a:r>
              <a:rPr lang="en-US" altLang="nl-NL" sz="2000" dirty="0" err="1" smtClean="0">
                <a:latin typeface="Arial" panose="020B0604020202020204" pitchFamily="34" charset="0"/>
              </a:rPr>
              <a:t>uit</a:t>
            </a:r>
            <a:r>
              <a:rPr lang="en-US" altLang="nl-NL" sz="2000" dirty="0" smtClean="0">
                <a:latin typeface="Arial" panose="020B0604020202020204" pitchFamily="34" charset="0"/>
              </a:rPr>
              <a:t> </a:t>
            </a:r>
            <a:r>
              <a:rPr lang="en-US" altLang="nl-NL" sz="2000" dirty="0" err="1" smtClean="0">
                <a:latin typeface="Arial" panose="020B0604020202020204" pitchFamily="34" charset="0"/>
              </a:rPr>
              <a:t>een</a:t>
            </a:r>
            <a:r>
              <a:rPr lang="en-US" altLang="nl-NL" sz="2000" dirty="0" smtClean="0">
                <a:latin typeface="Arial" panose="020B0604020202020204" pitchFamily="34" charset="0"/>
              </a:rPr>
              <a:t> </a:t>
            </a:r>
            <a:r>
              <a:rPr lang="en-US" altLang="nl-NL" sz="2000" dirty="0" err="1" smtClean="0">
                <a:latin typeface="Arial" panose="020B0604020202020204" pitchFamily="34" charset="0"/>
              </a:rPr>
              <a:t>vakblad</a:t>
            </a:r>
            <a:r>
              <a:rPr lang="en-US" altLang="nl-NL" sz="2000" dirty="0" smtClean="0">
                <a:latin typeface="Arial" panose="020B0604020202020204" pitchFamily="34" charset="0"/>
              </a:rPr>
              <a:t>? 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l-NL" sz="2000" dirty="0" smtClean="0">
                <a:latin typeface="Arial" panose="020B0604020202020204" pitchFamily="34" charset="0"/>
              </a:rPr>
              <a:t>Is </a:t>
            </a:r>
            <a:r>
              <a:rPr lang="en-US" altLang="nl-NL" sz="2000" dirty="0">
                <a:latin typeface="Arial" panose="020B0604020202020204" pitchFamily="34" charset="0"/>
              </a:rPr>
              <a:t>de auteur </a:t>
            </a:r>
            <a:r>
              <a:rPr lang="en-US" altLang="nl-NL" sz="2000" dirty="0" err="1">
                <a:latin typeface="Arial" panose="020B0604020202020204" pitchFamily="34" charset="0"/>
              </a:rPr>
              <a:t>wetenschapper</a:t>
            </a:r>
            <a:r>
              <a:rPr lang="en-US" altLang="nl-NL" sz="2000" dirty="0">
                <a:latin typeface="Arial" panose="020B0604020202020204" pitchFamily="34" charset="0"/>
              </a:rPr>
              <a:t> / </a:t>
            </a:r>
            <a:r>
              <a:rPr lang="en-US" altLang="nl-NL" sz="2000" dirty="0" err="1" smtClean="0">
                <a:latin typeface="Arial" panose="020B0604020202020204" pitchFamily="34" charset="0"/>
              </a:rPr>
              <a:t>vakman</a:t>
            </a:r>
            <a:r>
              <a:rPr lang="en-US" altLang="nl-NL" sz="2000" dirty="0" smtClean="0">
                <a:latin typeface="Arial" panose="020B0604020202020204" pitchFamily="34" charset="0"/>
              </a:rPr>
              <a:t> </a:t>
            </a:r>
            <a:r>
              <a:rPr lang="en-US" altLang="nl-NL" sz="2000" dirty="0">
                <a:latin typeface="Arial" panose="020B0604020202020204" pitchFamily="34" charset="0"/>
              </a:rPr>
              <a:t>/ </a:t>
            </a:r>
            <a:r>
              <a:rPr lang="en-US" altLang="nl-NL" sz="2000" dirty="0" err="1">
                <a:latin typeface="Arial" panose="020B0604020202020204" pitchFamily="34" charset="0"/>
              </a:rPr>
              <a:t>ervaringsdeskundige</a:t>
            </a:r>
            <a:r>
              <a:rPr lang="en-US" altLang="nl-NL" sz="2000" dirty="0" smtClean="0">
                <a:latin typeface="Arial" panose="020B0604020202020204" pitchFamily="34" charset="0"/>
              </a:rPr>
              <a:t>?</a:t>
            </a:r>
          </a:p>
          <a:p>
            <a:pPr marL="0" lvl="1" indent="0">
              <a:lnSpc>
                <a:spcPct val="95000"/>
              </a:lnSpc>
              <a:spcBef>
                <a:spcPct val="0"/>
              </a:spcBef>
              <a:buNone/>
            </a:pPr>
            <a:endParaRPr lang="en-US" altLang="nl-NL" sz="2000" dirty="0">
              <a:latin typeface="Arial" panose="020B0604020202020204" pitchFamily="34" charset="0"/>
            </a:endParaRPr>
          </a:p>
          <a:p>
            <a:pPr marL="0" lvl="1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nl-NL" sz="2000" dirty="0" err="1" smtClean="0">
                <a:latin typeface="Arial" panose="020B0604020202020204" pitchFamily="34" charset="0"/>
              </a:rPr>
              <a:t>Enzovoort</a:t>
            </a:r>
            <a:r>
              <a:rPr lang="en-US" altLang="nl-NL" sz="2000" dirty="0" smtClean="0">
                <a:latin typeface="Arial" panose="020B0604020202020204" pitchFamily="34" charset="0"/>
              </a:rPr>
              <a:t>.</a:t>
            </a:r>
          </a:p>
          <a:p>
            <a:pPr marL="0" lvl="1" indent="0">
              <a:lnSpc>
                <a:spcPct val="95000"/>
              </a:lnSpc>
              <a:spcBef>
                <a:spcPct val="0"/>
              </a:spcBef>
              <a:buClr>
                <a:srgbClr val="FF3300"/>
              </a:buClr>
              <a:buNone/>
            </a:pPr>
            <a:r>
              <a:rPr lang="en-US" altLang="nl-NL" sz="2000" dirty="0" smtClean="0">
                <a:latin typeface="Arial" panose="020B0604020202020204" pitchFamily="34" charset="0"/>
              </a:rPr>
              <a:t> </a:t>
            </a:r>
            <a:endParaRPr lang="en-US" altLang="nl-NL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nl-NL" sz="1823" dirty="0">
                <a:solidFill>
                  <a:srgbClr val="FF3300"/>
                </a:solidFill>
                <a:latin typeface="Arial" panose="020B0604020202020204" pitchFamily="34" charset="0"/>
              </a:rPr>
              <a:t/>
            </a:r>
            <a:br>
              <a:rPr lang="en-US" altLang="nl-NL" sz="1823" dirty="0">
                <a:solidFill>
                  <a:srgbClr val="FF3300"/>
                </a:solidFill>
                <a:latin typeface="Arial" panose="020B0604020202020204" pitchFamily="34" charset="0"/>
              </a:rPr>
            </a:br>
            <a:r>
              <a:rPr lang="en-US" altLang="nl-NL" sz="1823" dirty="0">
                <a:solidFill>
                  <a:srgbClr val="FF3300"/>
                </a:solidFill>
                <a:latin typeface="Arial" panose="020B0604020202020204" pitchFamily="34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3834836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3458330" y="4048433"/>
            <a:ext cx="5744443" cy="994172"/>
          </a:xfrm>
        </p:spPr>
        <p:txBody>
          <a:bodyPr>
            <a:normAutofit/>
          </a:bodyPr>
          <a:lstStyle/>
          <a:p>
            <a:r>
              <a:rPr lang="nl-NL" altLang="nl-NL" sz="1400" dirty="0">
                <a:solidFill>
                  <a:schemeClr val="tx1"/>
                </a:solidFill>
              </a:rPr>
              <a:t>http://toolbox.fontysdienstoeno.nl/alles/criteria-ter-beoordeling-van-bronnen/</a:t>
            </a:r>
            <a:endParaRPr lang="nl-NL" altLang="nl-NL" sz="1400" dirty="0" smtClean="0">
              <a:solidFill>
                <a:schemeClr val="tx1"/>
              </a:solidFill>
            </a:endParaRPr>
          </a:p>
        </p:txBody>
      </p:sp>
      <p:pic>
        <p:nvPicPr>
          <p:cNvPr id="39939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t="8990" r="18118" b="11842"/>
          <a:stretch>
            <a:fillRect/>
          </a:stretch>
        </p:blipFill>
        <p:spPr>
          <a:xfrm>
            <a:off x="144519" y="969730"/>
            <a:ext cx="4718089" cy="3250049"/>
          </a:xfrm>
        </p:spPr>
      </p:pic>
      <p:sp>
        <p:nvSpPr>
          <p:cNvPr id="39940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E4F29D-C3A4-49A6-9F0C-F855DF92FC43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nl-NL" sz="945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49664" y="331856"/>
            <a:ext cx="4892754" cy="4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nl-NL" sz="297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nl-NL" dirty="0" smtClean="0">
                <a:solidFill>
                  <a:schemeClr val="bg1"/>
                </a:solidFill>
                <a:latin typeface="Arial" panose="020B0604020202020204" pitchFamily="34" charset="0"/>
              </a:rPr>
              <a:t>Wat </a:t>
            </a:r>
            <a:r>
              <a:rPr lang="en-US" altLang="nl-NL" dirty="0" err="1">
                <a:solidFill>
                  <a:schemeClr val="bg1"/>
                </a:solidFill>
                <a:latin typeface="Arial" panose="020B0604020202020204" pitchFamily="34" charset="0"/>
              </a:rPr>
              <a:t>heb</a:t>
            </a:r>
            <a:r>
              <a:rPr lang="en-US" altLang="nl-NL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gevonden</a:t>
            </a:r>
            <a:r>
              <a:rPr lang="en-US" altLang="nl-NL" dirty="0" smtClean="0">
                <a:solidFill>
                  <a:schemeClr val="bg1"/>
                </a:solidFill>
                <a:latin typeface="Arial" panose="020B0604020202020204" pitchFamily="34" charset="0"/>
              </a:rPr>
              <a:t>? </a:t>
            </a:r>
            <a:endParaRPr lang="en-US" altLang="nl-N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7656" y="0"/>
            <a:ext cx="6172200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Literatuurhelpdesk</a:t>
            </a:r>
            <a:endParaRPr lang="nl-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9772" y="1749861"/>
            <a:ext cx="6380084" cy="339363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Jullie zoeken</a:t>
            </a:r>
          </a:p>
          <a:p>
            <a:pPr marL="0" indent="0">
              <a:buNone/>
              <a:defRPr/>
            </a:pPr>
            <a:r>
              <a:rPr lang="nl-N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Wij ondersteunen</a:t>
            </a:r>
            <a:endParaRPr lang="nl-NL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literatuurhelpdeskmoller@fontys.nl</a:t>
            </a:r>
            <a:endParaRPr lang="nl-N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nl-NL" dirty="0" smtClean="0"/>
          </a:p>
        </p:txBody>
      </p:sp>
      <p:pic>
        <p:nvPicPr>
          <p:cNvPr id="2050" name="Afbeelding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1" y="1749861"/>
            <a:ext cx="1961645" cy="152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1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0101" y="65649"/>
            <a:ext cx="6870700" cy="994172"/>
          </a:xfrm>
        </p:spPr>
        <p:txBody>
          <a:bodyPr/>
          <a:lstStyle/>
          <a:p>
            <a:r>
              <a:rPr lang="nl-NL" dirty="0"/>
              <a:t>Bronvermelding in APA stijl</a:t>
            </a:r>
            <a:br>
              <a:rPr lang="nl-NL" dirty="0"/>
            </a:br>
            <a:r>
              <a:rPr lang="nl-NL" dirty="0"/>
              <a:t>De basis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773" y="1674019"/>
            <a:ext cx="2440453" cy="244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r="12544" b="2127"/>
          <a:stretch>
            <a:fillRect/>
          </a:stretch>
        </p:blipFill>
        <p:spPr bwMode="auto">
          <a:xfrm>
            <a:off x="2257392" y="906949"/>
            <a:ext cx="5589270" cy="407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03" y="4325038"/>
            <a:ext cx="681514" cy="42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hthoek 4"/>
          <p:cNvSpPr>
            <a:spLocks noChangeArrowheads="1"/>
          </p:cNvSpPr>
          <p:nvPr/>
        </p:nvSpPr>
        <p:spPr bwMode="auto">
          <a:xfrm>
            <a:off x="104206" y="3071201"/>
            <a:ext cx="31568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  <a:hlinkClick r:id="rId4"/>
              </a:rPr>
              <a:t>https://</a:t>
            </a:r>
            <a:r>
              <a:rPr lang="nl-NL" altLang="nl-NL" sz="2000" dirty="0" smtClean="0">
                <a:latin typeface="Arial" panose="020B0604020202020204" pitchFamily="34" charset="0"/>
                <a:hlinkClick r:id="rId4"/>
              </a:rPr>
              <a:t>fontys.nl/Moller.htm</a:t>
            </a:r>
            <a:endParaRPr lang="nl-NL" altLang="nl-NL" sz="20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2000" dirty="0">
              <a:latin typeface="Arial" panose="020B0604020202020204" pitchFamily="34" charset="0"/>
            </a:endParaRPr>
          </a:p>
        </p:txBody>
      </p:sp>
      <p:pic>
        <p:nvPicPr>
          <p:cNvPr id="23557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65" y="2730748"/>
            <a:ext cx="681514" cy="42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96" y="2645688"/>
            <a:ext cx="681514" cy="42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3177702" y="65649"/>
            <a:ext cx="5337648" cy="61179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De digitale mediatheek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34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1192" y="0"/>
            <a:ext cx="5744443" cy="994172"/>
          </a:xfrm>
        </p:spPr>
        <p:txBody>
          <a:bodyPr/>
          <a:lstStyle/>
          <a:p>
            <a:pPr algn="ctr"/>
            <a:r>
              <a:rPr lang="nl-NL" altLang="nl-NL" b="1" dirty="0">
                <a:latin typeface="Arial" charset="0"/>
              </a:rPr>
              <a:t>Waar vind je </a:t>
            </a:r>
            <a:br>
              <a:rPr lang="nl-NL" altLang="nl-NL" b="1" dirty="0">
                <a:latin typeface="Arial" charset="0"/>
              </a:rPr>
            </a:br>
            <a:r>
              <a:rPr lang="nl-NL" altLang="nl-NL" b="1" dirty="0">
                <a:latin typeface="Arial" charset="0"/>
              </a:rPr>
              <a:t>Informatie over </a:t>
            </a:r>
            <a:r>
              <a:rPr lang="nl-NL" altLang="nl-NL" b="1" dirty="0" smtClean="0">
                <a:latin typeface="Arial" charset="0"/>
              </a:rPr>
              <a:t>APA?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279048" y="2409504"/>
            <a:ext cx="7383518" cy="2192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>
                <a:hlinkClick r:id="rId2"/>
              </a:rPr>
              <a:t>De APA richtlijnen uitgelegd</a:t>
            </a:r>
            <a:endParaRPr lang="nl-NL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(Uitgave Surf)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>
                <a:hlinkClick r:id="rId3"/>
              </a:rPr>
              <a:t>Handleiding APA en Word</a:t>
            </a:r>
            <a:endParaRPr lang="nl-N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67" y="2093642"/>
            <a:ext cx="1228725" cy="18764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439" y="2169842"/>
            <a:ext cx="1592507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nl-NL" sz="16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sz="16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6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620" y="560630"/>
            <a:ext cx="6642609" cy="4358557"/>
          </a:xfrm>
          <a:prstGeom prst="rect">
            <a:avLst/>
          </a:prstGeom>
        </p:spPr>
      </p:pic>
      <p:cxnSp>
        <p:nvCxnSpPr>
          <p:cNvPr id="7" name="Rechte verbindingslijn met pijl 6"/>
          <p:cNvCxnSpPr/>
          <p:nvPr/>
        </p:nvCxnSpPr>
        <p:spPr>
          <a:xfrm flipV="1">
            <a:off x="2384277" y="4125002"/>
            <a:ext cx="1085316" cy="624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V="1">
            <a:off x="1605458" y="3854153"/>
            <a:ext cx="1974079" cy="713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/>
          <p:cNvSpPr/>
          <p:nvPr/>
        </p:nvSpPr>
        <p:spPr>
          <a:xfrm>
            <a:off x="1435693" y="57599"/>
            <a:ext cx="7588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https://fontys.nl/Moller/Onze-diensten/Literatuurhelpdesk/Bronvermelding.htm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Waarom APA?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465033"/>
            <a:ext cx="7886700" cy="3263504"/>
          </a:xfrm>
        </p:spPr>
        <p:txBody>
          <a:bodyPr>
            <a:normAutofit/>
          </a:bodyPr>
          <a:lstStyle/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teksten en ideeën van anderen mogen niet zonder bronvermelding in een eigen document gepresenteerd worden  (plagiaat)</a:t>
            </a:r>
          </a:p>
          <a:p>
            <a:endParaRPr lang="nl-N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de controleerbaarheid: je geeft de mogelijkheid tot verificatie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de bescheidenheid: je geeft de ander de eer die hem of haar toekomt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snel zien op welke bronnen een onderzoek op is gebaseerd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7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1655676" y="1789694"/>
            <a:ext cx="551298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55676" y="2056214"/>
            <a:ext cx="551298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AutoNum type="arabicPeriod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Bepaal het soort bron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Verwerk je bronvermelding in de tekst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Verwerk je bronvermelding in de literatuurlijst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33</a:t>
            </a:fld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412480" y="198076"/>
            <a:ext cx="69959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Bronvermelding in 3 stappen</a:t>
            </a: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4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890176" y="925726"/>
            <a:ext cx="5211000" cy="267300"/>
          </a:xfrm>
        </p:spPr>
        <p:txBody>
          <a:bodyPr>
            <a:normAutofit fontScale="90000"/>
          </a:bodyPr>
          <a:lstStyle/>
          <a:p>
            <a:r>
              <a:rPr lang="nl-NL" sz="3100" b="1" dirty="0"/>
              <a:t>1.Bepaal soort bron</a:t>
            </a:r>
            <a:r>
              <a:rPr lang="nl-NL" b="1" cap="none" dirty="0" smtClean="0"/>
              <a:t/>
            </a:r>
            <a:br>
              <a:rPr lang="nl-NL" b="1" cap="none" dirty="0" smtClean="0"/>
            </a:br>
            <a:endParaRPr lang="nl-NL" b="1" cap="none" dirty="0"/>
          </a:p>
        </p:txBody>
      </p:sp>
      <p:sp>
        <p:nvSpPr>
          <p:cNvPr id="8" name="Tekstvak 7"/>
          <p:cNvSpPr txBox="1"/>
          <p:nvPr/>
        </p:nvSpPr>
        <p:spPr>
          <a:xfrm>
            <a:off x="1958429" y="1809807"/>
            <a:ext cx="551298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5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890175" y="2036402"/>
            <a:ext cx="1730849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boeken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artikelen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websites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tabellen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grafieken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afbeeldingen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890175" y="1175408"/>
            <a:ext cx="6486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APA heeft verschillende richtlijnen voor verschillende soorten bronnen zoals: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070" y="2208028"/>
            <a:ext cx="1069673" cy="696625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47" y="2381083"/>
            <a:ext cx="633623" cy="575294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7500" r="1250" b="6250"/>
          <a:stretch/>
        </p:blipFill>
        <p:spPr>
          <a:xfrm>
            <a:off x="4258478" y="3178968"/>
            <a:ext cx="1065265" cy="91522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47" y="3147618"/>
            <a:ext cx="1351817" cy="900648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069" y="4154331"/>
            <a:ext cx="1250351" cy="499000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34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9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9389" y="199361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nl-NL" sz="3100" b="1" dirty="0"/>
              <a:t>Tekst citeren</a:t>
            </a:r>
            <a:br>
              <a:rPr lang="nl-NL" sz="3100" b="1" dirty="0"/>
            </a:br>
            <a:r>
              <a:rPr lang="nl-NL" b="1" dirty="0"/>
              <a:t> </a:t>
            </a:r>
            <a:r>
              <a:rPr lang="nl-NL" sz="2025" b="1" dirty="0"/>
              <a:t>(een stukje van de tekst letterlijk overnemen)</a:t>
            </a:r>
            <a:br>
              <a:rPr lang="nl-NL" sz="2025" b="1" dirty="0"/>
            </a:br>
            <a:endParaRPr lang="nl-NL" sz="2025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761661"/>
            <a:ext cx="6867674" cy="4021094"/>
          </a:xfrm>
        </p:spPr>
        <p:txBody>
          <a:bodyPr/>
          <a:lstStyle/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De eerste stap die je neemt, is in feite een probleemanalyse</a:t>
            </a:r>
            <a:r>
              <a:rPr lang="nl-N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nl-NL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Migchelbrink</a:t>
            </a:r>
            <a:r>
              <a:rPr 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2006, p. 68)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Migchelbrink</a:t>
            </a:r>
            <a:r>
              <a:rPr 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(2006)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zegt: </a:t>
            </a:r>
            <a:r>
              <a:rPr 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De eerste stap die je neemt, is in feite een probleem- en situatieanalyse</a:t>
            </a:r>
            <a:r>
              <a:rPr 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(p. 68)</a:t>
            </a:r>
          </a:p>
          <a:p>
            <a:endParaRPr lang="nl-NL" sz="1200" dirty="0"/>
          </a:p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0363" y="154894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nl-NL" sz="3100" b="1" dirty="0" smtClean="0"/>
              <a:t>Parafraseren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/>
              <a:t> </a:t>
            </a:r>
            <a:r>
              <a:rPr lang="nl-NL" b="1" i="1" dirty="0" smtClean="0"/>
              <a:t> </a:t>
            </a:r>
            <a:r>
              <a:rPr lang="nl-NL" sz="2325" b="1" dirty="0"/>
              <a:t>(in eigen woorden weergeven)</a:t>
            </a:r>
            <a:br>
              <a:rPr lang="nl-NL" sz="2325" b="1" dirty="0"/>
            </a:br>
            <a:endParaRPr lang="nl-NL" sz="2325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NL" sz="1200" b="1" dirty="0"/>
          </a:p>
          <a:p>
            <a:pPr marL="0" indent="0">
              <a:buNone/>
            </a:pPr>
            <a:r>
              <a:rPr lang="nl-NL" sz="1200" b="1" dirty="0"/>
              <a:t> </a:t>
            </a:r>
          </a:p>
          <a:p>
            <a:pPr marL="0" indent="0">
              <a:buNone/>
            </a:pPr>
            <a:r>
              <a:rPr lang="nl-NL" sz="1700" b="1" dirty="0">
                <a:latin typeface="Arial" panose="020B0604020202020204" pitchFamily="34" charset="0"/>
                <a:cs typeface="Arial" panose="020B0604020202020204" pitchFamily="34" charset="0"/>
              </a:rPr>
              <a:t>Nooit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 tussen ‘aanhalingstekens’</a:t>
            </a:r>
          </a:p>
          <a:p>
            <a:pPr marL="0" indent="0">
              <a:buNone/>
            </a:pP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 Tussen haakjes (Achternaam auteur(s), jaartal, </a:t>
            </a:r>
            <a:r>
              <a:rPr lang="nl-N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X)</a:t>
            </a:r>
            <a:endParaRPr lang="nl-N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 Paginanummer is niet verplicht </a:t>
            </a:r>
          </a:p>
          <a:p>
            <a:pPr marL="0" indent="0">
              <a:buNone/>
            </a:pPr>
            <a:r>
              <a:rPr lang="nl-NL" sz="1200" dirty="0"/>
              <a:t> </a:t>
            </a:r>
          </a:p>
          <a:p>
            <a:pPr marL="0" indent="0">
              <a:buNone/>
            </a:pPr>
            <a:endParaRPr lang="nl-NL" sz="1700" dirty="0"/>
          </a:p>
          <a:p>
            <a:endParaRPr lang="nl-NL" sz="1700" dirty="0"/>
          </a:p>
          <a:p>
            <a:pPr marL="0" indent="0">
              <a:buNone/>
            </a:pP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Voorbeelden:</a:t>
            </a:r>
          </a:p>
          <a:p>
            <a:endParaRPr lang="nl-N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Voor het onderzoek wordt aangeraden eerst het probleem of de situatie te analyseren </a:t>
            </a:r>
            <a:r>
              <a:rPr lang="nl-NL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1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Migchelbrink</a:t>
            </a:r>
            <a:r>
              <a:rPr lang="nl-NL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2006, p.68)</a:t>
            </a:r>
          </a:p>
          <a:p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In praktijkgericht onderzoek voor zorg en welzijn wordt voor het onderzoek aangeraden om eerst het probleem te analyseren (</a:t>
            </a:r>
            <a:r>
              <a:rPr lang="nl-NL" sz="1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Migchelbrink</a:t>
            </a:r>
            <a:r>
              <a:rPr lang="nl-NL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2006) 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en daarna…  </a:t>
            </a:r>
          </a:p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6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46950" y="753335"/>
            <a:ext cx="5211000" cy="267300"/>
          </a:xfrm>
        </p:spPr>
        <p:txBody>
          <a:bodyPr>
            <a:noAutofit/>
          </a:bodyPr>
          <a:lstStyle/>
          <a:p>
            <a:r>
              <a:rPr lang="nl-NL" sz="2800" b="1" dirty="0"/>
              <a:t>3. Literatuurlijst</a:t>
            </a:r>
            <a:r>
              <a:rPr lang="nl-NL" sz="2800" cap="none" dirty="0" smtClean="0"/>
              <a:t/>
            </a:r>
            <a:br>
              <a:rPr lang="nl-NL" sz="2800" cap="none" dirty="0" smtClean="0"/>
            </a:br>
            <a:endParaRPr lang="nl-NL" sz="2800" cap="none" dirty="0"/>
          </a:p>
        </p:txBody>
      </p:sp>
      <p:sp>
        <p:nvSpPr>
          <p:cNvPr id="9" name="Tekstvak 2"/>
          <p:cNvSpPr txBox="1"/>
          <p:nvPr/>
        </p:nvSpPr>
        <p:spPr>
          <a:xfrm>
            <a:off x="1828393" y="1188080"/>
            <a:ext cx="5556797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Kenmerken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literatuurlijst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bronnen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die je in je rapport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hebt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gebruikt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van je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rapport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alfabetische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volgorde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auteur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   –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  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  ■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voor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auteur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Tweede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volgende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regel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inspringen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37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2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896917" y="869370"/>
            <a:ext cx="5211000" cy="267300"/>
          </a:xfrm>
        </p:spPr>
        <p:txBody>
          <a:bodyPr>
            <a:normAutofit fontScale="90000"/>
          </a:bodyPr>
          <a:lstStyle/>
          <a:p>
            <a:r>
              <a:rPr lang="nl-NL" sz="2700" b="1" cap="none" dirty="0" smtClean="0"/>
              <a:t>3. Literatuurlijst</a:t>
            </a:r>
            <a:r>
              <a:rPr lang="nl-NL" b="1" cap="none" dirty="0" smtClean="0"/>
              <a:t/>
            </a:r>
            <a:br>
              <a:rPr lang="nl-NL" b="1" cap="none" dirty="0" smtClean="0"/>
            </a:br>
            <a:endParaRPr lang="nl-NL" b="1" cap="none" dirty="0"/>
          </a:p>
        </p:txBody>
      </p:sp>
      <p:sp>
        <p:nvSpPr>
          <p:cNvPr id="8" name="Tekstvak 7"/>
          <p:cNvSpPr txBox="1"/>
          <p:nvPr/>
        </p:nvSpPr>
        <p:spPr>
          <a:xfrm>
            <a:off x="1943100" y="2220655"/>
            <a:ext cx="5572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Een volledige omschrijving bevat 4 elementen: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Auteur</a:t>
            </a:r>
          </a:p>
          <a:p>
            <a:pPr marL="257175" indent="-257175"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Publicatiedatum</a:t>
            </a:r>
          </a:p>
          <a:p>
            <a:pPr marL="257175" indent="-257175"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  <a:p>
            <a:pPr marL="257175" indent="-257175"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Publicatie-informatie/ locatie op internet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998" y="1194541"/>
            <a:ext cx="5828328" cy="10261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36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769783" y="473133"/>
            <a:ext cx="5211000" cy="267300"/>
          </a:xfrm>
        </p:spPr>
        <p:txBody>
          <a:bodyPr>
            <a:noAutofit/>
          </a:bodyPr>
          <a:lstStyle/>
          <a:p>
            <a:r>
              <a:rPr lang="nl-NL" sz="2400" b="1" cap="none" dirty="0" smtClean="0"/>
              <a:t>Voorbeeld boeken    p.26 </a:t>
            </a:r>
            <a:endParaRPr lang="nl-NL" sz="2400" b="1" cap="none" dirty="0"/>
          </a:p>
        </p:txBody>
      </p:sp>
      <p:sp>
        <p:nvSpPr>
          <p:cNvPr id="34" name="Tekstvak 33"/>
          <p:cNvSpPr txBox="1"/>
          <p:nvPr/>
        </p:nvSpPr>
        <p:spPr>
          <a:xfrm>
            <a:off x="1958428" y="2142411"/>
            <a:ext cx="6772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Auteur, A. (jaar van uitgave). </a:t>
            </a:r>
            <a:r>
              <a:rPr lang="nl-N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Titel van het boek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. Plaats: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Uitgeverij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"/>
          <p:cNvSpPr/>
          <p:nvPr/>
        </p:nvSpPr>
        <p:spPr>
          <a:xfrm>
            <a:off x="1958428" y="1992370"/>
            <a:ext cx="644993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50" dirty="0"/>
              <a:t> </a:t>
            </a:r>
            <a:endParaRPr lang="nl-NL" sz="1350" u="sng" dirty="0"/>
          </a:p>
        </p:txBody>
      </p:sp>
      <p:sp>
        <p:nvSpPr>
          <p:cNvPr id="9" name="Tekstvak 7"/>
          <p:cNvSpPr txBox="1"/>
          <p:nvPr/>
        </p:nvSpPr>
        <p:spPr>
          <a:xfrm>
            <a:off x="1958427" y="2781220"/>
            <a:ext cx="67726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Twee auteurs met tussenvoegsel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Van Dam, N. H. M., &amp; Marcus, J. A. (2015). </a:t>
            </a:r>
            <a:r>
              <a:rPr lang="nl-NL" sz="1400" i="1" dirty="0">
                <a:latin typeface="Arial" panose="020B0604020202020204" pitchFamily="34" charset="0"/>
                <a:cs typeface="Arial" panose="020B0604020202020204" pitchFamily="34" charset="0"/>
              </a:rPr>
              <a:t>Een praktijkgerichte benadering van </a:t>
            </a:r>
            <a:r>
              <a:rPr lang="nl-NL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organisatie </a:t>
            </a:r>
            <a:r>
              <a:rPr lang="nl-NL" sz="1400" i="1" dirty="0">
                <a:latin typeface="Arial" panose="020B0604020202020204" pitchFamily="34" charset="0"/>
                <a:cs typeface="Arial" panose="020B0604020202020204" pitchFamily="34" charset="0"/>
              </a:rPr>
              <a:t>en management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(8</a:t>
            </a:r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druk). Groningen: Noordhoff.</a:t>
            </a:r>
          </a:p>
          <a:p>
            <a:endParaRPr lang="nl-NL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7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information_overload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92" y="1053290"/>
            <a:ext cx="5474208" cy="40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577284" y="882485"/>
            <a:ext cx="5211000" cy="267300"/>
          </a:xfrm>
        </p:spPr>
        <p:txBody>
          <a:bodyPr>
            <a:normAutofit fontScale="90000"/>
          </a:bodyPr>
          <a:lstStyle/>
          <a:p>
            <a:r>
              <a:rPr lang="nl-NL" sz="2700" b="1" cap="none" dirty="0"/>
              <a:t>Voorbeelden </a:t>
            </a:r>
            <a:r>
              <a:rPr lang="nl-NL" sz="2700" b="1" cap="none" dirty="0" smtClean="0"/>
              <a:t>artikelen  p. 31  </a:t>
            </a:r>
            <a:r>
              <a:rPr lang="nl-NL" cap="none" dirty="0"/>
              <a:t/>
            </a:r>
            <a:br>
              <a:rPr lang="nl-NL" cap="none" dirty="0"/>
            </a:br>
            <a:endParaRPr lang="nl-NL" cap="none" dirty="0"/>
          </a:p>
        </p:txBody>
      </p:sp>
      <p:sp>
        <p:nvSpPr>
          <p:cNvPr id="17" name="Tekstvak 16"/>
          <p:cNvSpPr txBox="1"/>
          <p:nvPr/>
        </p:nvSpPr>
        <p:spPr>
          <a:xfrm>
            <a:off x="2020078" y="1192212"/>
            <a:ext cx="5886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Auteur, A. (</a:t>
            </a:r>
            <a:r>
              <a:rPr lang="en-US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publicatie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artikel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350" b="1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3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  <a:r>
              <a:rPr lang="en-US" sz="1350" b="1" i="1" dirty="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sz="13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tijdschrift</a:t>
            </a:r>
            <a:r>
              <a:rPr lang="en-US" sz="135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jaargang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nummer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), xx-xx. </a:t>
            </a:r>
            <a:endParaRPr lang="nl-NL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vak 5"/>
          <p:cNvSpPr txBox="1"/>
          <p:nvPr/>
        </p:nvSpPr>
        <p:spPr>
          <a:xfrm>
            <a:off x="2256090" y="2121121"/>
            <a:ext cx="5922169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Andreff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, W., &amp;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Staudohar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, P. (2000). The evolving European model 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   of professional sports finance. 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Journal of Sports Economics, </a:t>
            </a:r>
          </a:p>
          <a:p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(3), 257-276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Andreff, W.,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Staudohar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P. (2000). The evolving European model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of professional sports finance.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Journal of Sports Economics, 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257-276.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Geraadpleegd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op 28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2016, van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http://www.jse.com/articles/v4i1/4111.pdf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Andreff, W., &amp;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Staudohar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, P. (2000). The evolving European model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   of professional sports finance. </a:t>
            </a:r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Journal of Sports Economics, </a:t>
            </a:r>
          </a:p>
          <a:p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(3), 257-276. doi:10.1177/152700250000100304</a:t>
            </a:r>
            <a:endParaRPr lang="nl-NL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Pijl-rechts 5"/>
          <p:cNvSpPr/>
          <p:nvPr/>
        </p:nvSpPr>
        <p:spPr>
          <a:xfrm>
            <a:off x="197917" y="2121121"/>
            <a:ext cx="1945504" cy="6986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Fysiek tijdschriftartikel </a:t>
            </a:r>
            <a:endParaRPr lang="nl-NL" dirty="0"/>
          </a:p>
        </p:txBody>
      </p:sp>
      <p:sp>
        <p:nvSpPr>
          <p:cNvPr id="7" name="Pijl-rechts 6"/>
          <p:cNvSpPr/>
          <p:nvPr/>
        </p:nvSpPr>
        <p:spPr>
          <a:xfrm>
            <a:off x="0" y="4247536"/>
            <a:ext cx="2256090" cy="7102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Tijdschriftartikel met </a:t>
            </a:r>
            <a:r>
              <a:rPr lang="nl-NL" dirty="0" err="1" smtClean="0"/>
              <a:t>doi</a:t>
            </a:r>
            <a:r>
              <a:rPr lang="nl-NL" dirty="0" smtClean="0"/>
              <a:t> </a:t>
            </a:r>
            <a:r>
              <a:rPr lang="nl-NL" dirty="0" err="1" smtClean="0"/>
              <a:t>nr</a:t>
            </a:r>
            <a:r>
              <a:rPr lang="nl-NL" dirty="0" smtClean="0"/>
              <a:t>   </a:t>
            </a:r>
            <a:endParaRPr lang="nl-NL" dirty="0"/>
          </a:p>
        </p:txBody>
      </p:sp>
      <p:sp>
        <p:nvSpPr>
          <p:cNvPr id="8" name="Pijl-rechts 7"/>
          <p:cNvSpPr/>
          <p:nvPr/>
        </p:nvSpPr>
        <p:spPr>
          <a:xfrm>
            <a:off x="128187" y="3432514"/>
            <a:ext cx="2026905" cy="5857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Online tijdschriftartikel </a:t>
            </a: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2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282912" y="493691"/>
            <a:ext cx="5211000" cy="267300"/>
          </a:xfrm>
        </p:spPr>
        <p:txBody>
          <a:bodyPr>
            <a:normAutofit fontScale="90000"/>
          </a:bodyPr>
          <a:lstStyle/>
          <a:p>
            <a:r>
              <a:rPr lang="nl-NL" sz="2700" b="1" cap="none" dirty="0"/>
              <a:t>Voorbeelden </a:t>
            </a:r>
            <a:r>
              <a:rPr lang="nl-NL" sz="2700" b="1" cap="none" dirty="0" smtClean="0"/>
              <a:t>websites p.34  </a:t>
            </a:r>
            <a:r>
              <a:rPr lang="nl-NL" sz="1350" cap="none" dirty="0"/>
              <a:t/>
            </a:r>
            <a:br>
              <a:rPr lang="nl-NL" sz="1350" cap="none" dirty="0"/>
            </a:br>
            <a:endParaRPr lang="nl-NL" sz="1350" cap="none" dirty="0"/>
          </a:p>
        </p:txBody>
      </p:sp>
      <p:sp>
        <p:nvSpPr>
          <p:cNvPr id="34" name="Tekstvak 33"/>
          <p:cNvSpPr txBox="1"/>
          <p:nvPr/>
        </p:nvSpPr>
        <p:spPr>
          <a:xfrm>
            <a:off x="2016807" y="1220405"/>
            <a:ext cx="587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Auteur, A. (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dag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maand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van de website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Geraadpleegd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op dag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maand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van 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http://url  </a:t>
            </a:r>
          </a:p>
        </p:txBody>
      </p:sp>
      <p:sp>
        <p:nvSpPr>
          <p:cNvPr id="35" name="Rectangle 2"/>
          <p:cNvSpPr/>
          <p:nvPr/>
        </p:nvSpPr>
        <p:spPr>
          <a:xfrm>
            <a:off x="897661" y="2143211"/>
            <a:ext cx="65962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Organisatie als auteur; zonder datum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Centrum voor Ethiek en Gezondheid. (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z.d.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nl-NL" sz="1600" i="1" dirty="0">
                <a:latin typeface="Arial" panose="020B0604020202020204" pitchFamily="34" charset="0"/>
                <a:cs typeface="Arial" panose="020B0604020202020204" pitchFamily="34" charset="0"/>
              </a:rPr>
              <a:t>Dilemma’s in de jeugdzorg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   Geraadpleegd op 9 januari 2017, van </a:t>
            </a:r>
            <a:r>
              <a:rPr lang="nl-NL" sz="1600" u="sng" dirty="0">
                <a:latin typeface="Arial" panose="020B0604020202020204" pitchFamily="34" charset="0"/>
                <a:cs typeface="Arial" panose="020B0604020202020204" pitchFamily="34" charset="0"/>
              </a:rPr>
              <a:t>http://www.ceg.nl/werk/bekijk/ 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nl-NL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dilemmas</a:t>
            </a:r>
            <a:r>
              <a:rPr lang="nl-NL" sz="1600" u="sng" dirty="0">
                <a:latin typeface="Arial" panose="020B0604020202020204" pitchFamily="34" charset="0"/>
                <a:cs typeface="Arial" panose="020B0604020202020204" pitchFamily="34" charset="0"/>
              </a:rPr>
              <a:t>-in-de-jeugdzorg</a:t>
            </a:r>
          </a:p>
          <a:p>
            <a:endParaRPr lang="nl-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Zonder auteur</a:t>
            </a:r>
          </a:p>
          <a:p>
            <a:r>
              <a:rPr lang="nl-NL" sz="1600" i="1" dirty="0">
                <a:latin typeface="Arial" panose="020B0604020202020204" pitchFamily="34" charset="0"/>
                <a:cs typeface="Arial" panose="020B0604020202020204" pitchFamily="34" charset="0"/>
              </a:rPr>
              <a:t>Leerlingen van basisschool De Akker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. (2016, 20 maart).   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   Geraadpleegd op 28 oktober 2016, van </a:t>
            </a:r>
            <a:r>
              <a:rPr lang="nl-NL" sz="1600" u="sng" dirty="0">
                <a:latin typeface="Arial" panose="020B0604020202020204" pitchFamily="34" charset="0"/>
                <a:cs typeface="Arial" panose="020B0604020202020204" pitchFamily="34" charset="0"/>
              </a:rPr>
              <a:t>http://10.000scholen.nl/   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nl-NL" sz="1600" u="sng" dirty="0">
                <a:latin typeface="Arial" panose="020B0604020202020204" pitchFamily="34" charset="0"/>
                <a:cs typeface="Arial" panose="020B0604020202020204" pitchFamily="34" charset="0"/>
              </a:rPr>
              <a:t>5676/basisscholen-</a:t>
            </a:r>
            <a:r>
              <a:rPr lang="nl-NL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nijmegen</a:t>
            </a:r>
            <a:r>
              <a:rPr lang="nl-NL" sz="1600" u="sng" dirty="0">
                <a:latin typeface="Arial" panose="020B0604020202020204" pitchFamily="34" charset="0"/>
                <a:cs typeface="Arial" panose="020B0604020202020204" pitchFamily="34" charset="0"/>
              </a:rPr>
              <a:t>/basisschool-de-akker/leerlingen</a:t>
            </a: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sz="11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80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4612" y="123673"/>
            <a:ext cx="7169388" cy="642938"/>
          </a:xfrm>
        </p:spPr>
        <p:txBody>
          <a:bodyPr>
            <a:noAutofit/>
          </a:bodyPr>
          <a:lstStyle/>
          <a:p>
            <a:r>
              <a:rPr lang="nl-NL" sz="2800" b="1" dirty="0"/>
              <a:t>Hoe zit dat met meerdere auteurs</a:t>
            </a:r>
            <a:r>
              <a:rPr lang="nl-NL" sz="2800" b="1" dirty="0" smtClean="0"/>
              <a:t>?   P.59 </a:t>
            </a:r>
            <a:endParaRPr lang="nl-NL" sz="2800" b="1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1273323" y="1256232"/>
          <a:ext cx="6118788" cy="3784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6378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Aantal auteurs of redacteurs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Eerste citaat of parafrase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 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Tweede en latere citaten of parafrasen 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Bronnenlijst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600">
                          <a:effectLst/>
                        </a:rPr>
                        <a:t> 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Een of twee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Jansen </a:t>
                      </a:r>
                      <a:r>
                        <a:rPr lang="nl-NL" sz="600" dirty="0" smtClean="0">
                          <a:effectLst/>
                        </a:rPr>
                        <a:t>en Smits</a:t>
                      </a:r>
                      <a:r>
                        <a:rPr lang="nl-NL" sz="600" dirty="0">
                          <a:effectLst/>
                        </a:rPr>
                        <a:t>, </a:t>
                      </a:r>
                      <a:r>
                        <a:rPr lang="nl-NL" sz="600" dirty="0" smtClean="0">
                          <a:effectLst/>
                        </a:rPr>
                        <a:t>(2012)</a:t>
                      </a:r>
                      <a:endParaRPr lang="nl-NL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Jansen </a:t>
                      </a:r>
                      <a:r>
                        <a:rPr lang="nl-NL" sz="600" dirty="0" smtClean="0">
                          <a:effectLst/>
                        </a:rPr>
                        <a:t>en Smits</a:t>
                      </a:r>
                      <a:r>
                        <a:rPr lang="nl-NL" sz="600" dirty="0">
                          <a:effectLst/>
                        </a:rPr>
                        <a:t>, </a:t>
                      </a:r>
                      <a:r>
                        <a:rPr lang="nl-NL" sz="600" dirty="0" smtClean="0">
                          <a:effectLst/>
                        </a:rPr>
                        <a:t>(2012)</a:t>
                      </a:r>
                      <a:endParaRPr lang="nl-NL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Jansen, J. &amp; Smits, K. (2012)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 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600">
                          <a:effectLst/>
                        </a:rPr>
                        <a:t> 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Drie, vier of vijf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Jansen, Bakker </a:t>
                      </a:r>
                      <a:r>
                        <a:rPr lang="nl-NL" sz="600" dirty="0" smtClean="0">
                          <a:effectLst/>
                        </a:rPr>
                        <a:t>en Smits </a:t>
                      </a:r>
                      <a:r>
                        <a:rPr lang="nl-NL" sz="600" dirty="0">
                          <a:effectLst/>
                        </a:rPr>
                        <a:t>, </a:t>
                      </a:r>
                      <a:r>
                        <a:rPr lang="nl-NL" sz="600" dirty="0" smtClean="0">
                          <a:effectLst/>
                        </a:rPr>
                        <a:t>(2012)</a:t>
                      </a:r>
                      <a:endParaRPr lang="nl-NL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Jansen et al., </a:t>
                      </a:r>
                      <a:r>
                        <a:rPr lang="nl-NL" sz="600" dirty="0" smtClean="0">
                          <a:effectLst/>
                        </a:rPr>
                        <a:t>(2012) </a:t>
                      </a:r>
                      <a:endParaRPr lang="nl-NL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Jansen, J., Bakker, P.&amp; Smits, G. </a:t>
                      </a:r>
                      <a:r>
                        <a:rPr lang="nl-NL" sz="600" dirty="0" smtClean="0">
                          <a:effectLst/>
                        </a:rPr>
                        <a:t>(2012)</a:t>
                      </a:r>
                      <a:endParaRPr lang="nl-NL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600">
                          <a:effectLst/>
                        </a:rPr>
                        <a:t> 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Zes of zeven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Jansen </a:t>
                      </a:r>
                      <a:r>
                        <a:rPr lang="nl-NL" sz="600" dirty="0" smtClean="0">
                          <a:effectLst/>
                        </a:rPr>
                        <a:t>et al</a:t>
                      </a:r>
                      <a:r>
                        <a:rPr lang="nl-NL" sz="600" dirty="0">
                          <a:effectLst/>
                        </a:rPr>
                        <a:t>., </a:t>
                      </a:r>
                      <a:r>
                        <a:rPr lang="nl-NL" sz="600" dirty="0" smtClean="0">
                          <a:effectLst/>
                        </a:rPr>
                        <a:t>(2012)</a:t>
                      </a:r>
                      <a:endParaRPr lang="nl-NL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Jansen et al., </a:t>
                      </a:r>
                      <a:r>
                        <a:rPr lang="nl-NL" sz="600" dirty="0" smtClean="0">
                          <a:effectLst/>
                        </a:rPr>
                        <a:t>(2012)</a:t>
                      </a:r>
                      <a:endParaRPr lang="nl-NL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Jansen, J., Bakker, P., Smits, G., Boer,T., Visser, H., Hamers, K. &amp; Groot, L. (2012)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 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600">
                          <a:effectLst/>
                        </a:rPr>
                        <a:t> 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9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Acht of meer 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Jansen et al., </a:t>
                      </a:r>
                      <a:r>
                        <a:rPr lang="nl-NL" sz="600" dirty="0" smtClean="0">
                          <a:effectLst/>
                        </a:rPr>
                        <a:t>(2012)</a:t>
                      </a:r>
                      <a:endParaRPr lang="nl-NL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Jansen et al., </a:t>
                      </a:r>
                      <a:r>
                        <a:rPr lang="nl-NL" sz="600" dirty="0" smtClean="0">
                          <a:effectLst/>
                        </a:rPr>
                        <a:t>(2012)</a:t>
                      </a:r>
                      <a:endParaRPr lang="nl-NL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Jansen, J., Bakker, P., Smits, G., </a:t>
                      </a:r>
                      <a:r>
                        <a:rPr lang="nl-NL" sz="600" dirty="0" err="1">
                          <a:effectLst/>
                        </a:rPr>
                        <a:t>Boer,T</a:t>
                      </a:r>
                      <a:r>
                        <a:rPr lang="nl-NL" sz="600" dirty="0">
                          <a:effectLst/>
                        </a:rPr>
                        <a:t>., Visser, H., Hamers, K. , Groot, L. &amp; Klok, R. (2012)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600">
                          <a:effectLst/>
                        </a:rPr>
                        <a:t> 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 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 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 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</a:rPr>
                        <a:t> </a:t>
                      </a:r>
                      <a:endParaRPr lang="nl-NL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600" dirty="0">
                          <a:effectLst/>
                        </a:rPr>
                        <a:t> </a:t>
                      </a:r>
                      <a:endParaRPr lang="nl-NL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3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Bron waarin een andere bron wordt genoemd. p. 60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Tekst</a:t>
            </a:r>
          </a:p>
          <a:p>
            <a:r>
              <a:rPr lang="nl-NL" dirty="0"/>
              <a:t>“…op ons eigen handelen en ideeën uit te wisselen” (Dow, 2000, geciteerd in Van der Donk &amp; Van Lanen, 2015, p. 21)</a:t>
            </a:r>
          </a:p>
          <a:p>
            <a:endParaRPr lang="nl-NL" dirty="0"/>
          </a:p>
          <a:p>
            <a:r>
              <a:rPr lang="nl-NL" dirty="0"/>
              <a:t>“…op ons eigen handelen en ideeën uit te wisselen” (Van der Donk &amp; Van Lanen, 2015, p. 21)</a:t>
            </a:r>
          </a:p>
          <a:p>
            <a:endParaRPr lang="nl-NL" dirty="0"/>
          </a:p>
          <a:p>
            <a:r>
              <a:rPr lang="nl-NL" b="1" dirty="0"/>
              <a:t>Bronnenlijst</a:t>
            </a:r>
          </a:p>
          <a:p>
            <a:r>
              <a:rPr lang="nl-NL" dirty="0"/>
              <a:t>Van der Donk, C., &amp; Van Lanen, B. (2015). </a:t>
            </a:r>
            <a:r>
              <a:rPr lang="nl-NL" i="1" dirty="0"/>
              <a:t>Praktijkonderzoek in </a:t>
            </a:r>
          </a:p>
          <a:p>
            <a:r>
              <a:rPr lang="nl-NL" i="1" dirty="0"/>
              <a:t>    zorg en welzijn </a:t>
            </a:r>
            <a:r>
              <a:rPr lang="nl-NL" dirty="0"/>
              <a:t>(2e herziene druk). Bussum: </a:t>
            </a:r>
            <a:r>
              <a:rPr lang="nl-NL" dirty="0" err="1"/>
              <a:t>Coutinho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2031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962268" y="0"/>
            <a:ext cx="6857441" cy="1782198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Internetbronnen (websites, weblogs, sociale media, databanken, elektronische leeromgevingen</a:t>
            </a:r>
            <a:r>
              <a:rPr lang="nl-N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p.34 …</a:t>
            </a:r>
            <a:endParaRPr lang="nl-N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25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5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073364" y="2064505"/>
            <a:ext cx="4658018" cy="310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Let op:</a:t>
            </a:r>
          </a:p>
          <a:p>
            <a:pPr marL="160735" indent="-160735">
              <a:buFontTx/>
              <a:buChar char="-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Als je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naam van de auteur onbekend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is gebruik je de naam van de organisatie</a:t>
            </a:r>
          </a:p>
          <a:p>
            <a:pPr marL="160735" indent="-160735">
              <a:buFontTx/>
              <a:buChar char="-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735" indent="-160735">
              <a:buFontTx/>
              <a:buChar char="-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Als zowel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auteur als organisatie onbekend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is gebruik je de titel van de webpagina. (parafrase:  eerste woorden van de titel)</a:t>
            </a:r>
          </a:p>
          <a:p>
            <a:pPr marL="160735" indent="-160735">
              <a:buFontTx/>
              <a:buChar char="-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735" indent="-160735">
              <a:buFontTx/>
              <a:buChar char="-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Als de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datum onbekend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is gebruik je 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z.d. 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735" indent="-160735">
              <a:buFontTx/>
              <a:buChar char="-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735" indent="-160735">
              <a:buFontTx/>
              <a:buChar char="-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Vermeld tussen [ ] als dat nodig is achter de titel de  soort bron bv. </a:t>
            </a: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film]</a:t>
            </a:r>
          </a:p>
          <a:p>
            <a:pPr marL="160735" indent="-160735">
              <a:buFontTx/>
              <a:buChar char="-"/>
            </a:pPr>
            <a:endParaRPr lang="nl-N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44</a:t>
            </a:fld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743278" y="1366699"/>
            <a:ext cx="5454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Auteur, A. (jaar van uitgave). </a:t>
            </a:r>
            <a:r>
              <a:rPr lang="nl-NL" sz="1600" i="1" dirty="0">
                <a:latin typeface="Arial" panose="020B0604020202020204" pitchFamily="34" charset="0"/>
                <a:cs typeface="Arial" panose="020B0604020202020204" pitchFamily="34" charset="0"/>
              </a:rPr>
              <a:t>Titel van het document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. Geraadpleegd op dag maand jaar van http://url</a:t>
            </a:r>
            <a:b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Persoonlijke communicatie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In een literatuurlijst staan </a:t>
            </a: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alleen verwijzingen die door de lezer kunnen worden geraadpleegd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, daarom worden interviews, e-mails, persoonlijke gesprekken, lessen, workshops, etc. niet genoemd. Er kan wel naar verwezen worden in de tekst.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Voorbeeld:</a:t>
            </a:r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…maar dit is niet het geval (J. 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Jansen, persoonlijke communicatie,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30 november 2009) en zal… 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6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7656" y="0"/>
            <a:ext cx="6172200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Literatuurhelpdesk</a:t>
            </a:r>
            <a:endParaRPr lang="nl-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9772" y="1749861"/>
            <a:ext cx="6380084" cy="339363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Jullie zoeken</a:t>
            </a:r>
          </a:p>
          <a:p>
            <a:pPr marL="0" indent="0">
              <a:buNone/>
              <a:defRPr/>
            </a:pPr>
            <a:r>
              <a:rPr lang="nl-N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Wij ondersteunen</a:t>
            </a:r>
            <a:endParaRPr lang="nl-NL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literatuurhelpdeskmoller@fontys.nl</a:t>
            </a:r>
            <a:endParaRPr lang="nl-N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nl-NL" dirty="0" smtClean="0"/>
          </a:p>
        </p:txBody>
      </p:sp>
      <p:pic>
        <p:nvPicPr>
          <p:cNvPr id="2050" name="Afbeelding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1" y="1749861"/>
            <a:ext cx="1961645" cy="152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9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4619" y="204891"/>
            <a:ext cx="5884980" cy="1189955"/>
          </a:xfrm>
        </p:spPr>
        <p:txBody>
          <a:bodyPr>
            <a:normAutofit fontScale="90000"/>
          </a:bodyPr>
          <a:lstStyle/>
          <a:p>
            <a:r>
              <a:rPr lang="nl-NL" sz="2325" dirty="0"/>
              <a:t>Endnote</a:t>
            </a:r>
            <a:br>
              <a:rPr lang="nl-NL" sz="2325" dirty="0"/>
            </a:br>
            <a:r>
              <a:rPr lang="nl-NL" sz="1800" dirty="0"/>
              <a:t/>
            </a:r>
            <a:br>
              <a:rPr lang="nl-NL" sz="1800" dirty="0"/>
            </a:br>
            <a:r>
              <a:rPr lang="nl-NL" sz="1350" dirty="0"/>
              <a:t/>
            </a:r>
            <a:br>
              <a:rPr lang="nl-NL" sz="1350" dirty="0"/>
            </a:br>
            <a:r>
              <a:rPr lang="nl-NL" sz="1350" dirty="0"/>
              <a:t/>
            </a:r>
            <a:br>
              <a:rPr lang="nl-NL" sz="1350" dirty="0"/>
            </a:br>
            <a:endParaRPr lang="nl-NL" sz="135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35" y="1946680"/>
            <a:ext cx="4901506" cy="278817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612" y="1753005"/>
            <a:ext cx="900113" cy="5715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082644" y="1134550"/>
            <a:ext cx="4572000" cy="7309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400" dirty="0"/>
              <a:t>Wil je gebruik maken van Endnote voor het managen van je referenties? Dit kan op je eigen laptop.</a:t>
            </a:r>
            <a:br>
              <a:rPr lang="nl-NL" sz="14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69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2885" y="229998"/>
            <a:ext cx="6606650" cy="857250"/>
          </a:xfrm>
        </p:spPr>
        <p:txBody>
          <a:bodyPr>
            <a:noAutofit/>
          </a:bodyPr>
          <a:lstStyle/>
          <a:p>
            <a:r>
              <a:rPr lang="nl-NL" sz="2800" b="1" dirty="0"/>
              <a:t>Referentietool: Endnote</a:t>
            </a:r>
            <a:br>
              <a:rPr lang="nl-NL" sz="2800" b="1" dirty="0"/>
            </a:br>
            <a:r>
              <a:rPr lang="nl-NL" sz="2400" b="1" dirty="0" smtClean="0"/>
              <a:t>Wat </a:t>
            </a:r>
            <a:r>
              <a:rPr lang="nl-NL" sz="2400" b="1" dirty="0"/>
              <a:t>is het en wat zijn de voordelen? </a:t>
            </a:r>
            <a:br>
              <a:rPr lang="nl-NL" sz="2400" b="1" dirty="0"/>
            </a:br>
            <a:r>
              <a:rPr lang="nl-NL" sz="2800" dirty="0" smtClean="0"/>
              <a:t> 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491631"/>
            <a:ext cx="6172200" cy="3394472"/>
          </a:xfrm>
        </p:spPr>
        <p:txBody>
          <a:bodyPr>
            <a:normAutofit fontScale="92500" lnSpcReduction="20000"/>
          </a:bodyPr>
          <a:lstStyle/>
          <a:p>
            <a:r>
              <a:rPr lang="nl-NL" sz="1800" dirty="0"/>
              <a:t>Je eigen bibliotheek met al je bronnen/referenties overzichtelijk bij elkaar.</a:t>
            </a:r>
          </a:p>
          <a:p>
            <a:endParaRPr lang="nl-NL" sz="1800" dirty="0"/>
          </a:p>
          <a:p>
            <a:r>
              <a:rPr lang="nl-NL" sz="1800" dirty="0"/>
              <a:t>De bronnen/referenties worden opgeslagen en kunnen zonder handmatige invoer worden geïmporteerd.</a:t>
            </a:r>
          </a:p>
          <a:p>
            <a:endParaRPr lang="nl-NL" sz="1800" dirty="0"/>
          </a:p>
          <a:p>
            <a:r>
              <a:rPr lang="nl-NL" sz="1800" dirty="0"/>
              <a:t>Bijlagen, bijv. het pdf-bestand van een artikel, kunnen worden toegevoegd aan de referenties.</a:t>
            </a:r>
          </a:p>
          <a:p>
            <a:endParaRPr lang="nl-NL" sz="1800" dirty="0"/>
          </a:p>
          <a:p>
            <a:r>
              <a:rPr lang="nl-NL" sz="1800" dirty="0"/>
              <a:t>Referenties kunnen worden gedeeld met anderen.</a:t>
            </a:r>
          </a:p>
          <a:p>
            <a:endParaRPr lang="nl-NL" sz="1800" dirty="0"/>
          </a:p>
          <a:p>
            <a:r>
              <a:rPr lang="nl-NL" sz="1800" dirty="0"/>
              <a:t>Referenties worden automatisch in een artikel of rapport toegevoegd in APA-stijl.  </a:t>
            </a:r>
          </a:p>
        </p:txBody>
      </p:sp>
    </p:spTree>
    <p:extLst>
      <p:ext uri="{BB962C8B-B14F-4D97-AF65-F5344CB8AC3E}">
        <p14:creationId xmlns:p14="http://schemas.microsoft.com/office/powerpoint/2010/main" val="37412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7754" y="405667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nl-NL" sz="2325" b="1" dirty="0"/>
              <a:t>Hoe kom ik aan Endnote?</a:t>
            </a:r>
            <a:br>
              <a:rPr lang="nl-NL" sz="2325" b="1" dirty="0"/>
            </a:br>
            <a:r>
              <a:rPr lang="nl-NL" sz="2025" b="1" dirty="0"/>
              <a:t>Voor Endnote heeft Fontys een licentie afgesloten. </a:t>
            </a:r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/>
            </a:r>
            <a:br>
              <a:rPr lang="nl-NL" b="1" dirty="0"/>
            </a:br>
            <a:endParaRPr lang="nl-NL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2033718" y="1001616"/>
            <a:ext cx="6110436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13" b="1" dirty="0"/>
              <a:t>Te downloaden en installeren  via:</a:t>
            </a:r>
          </a:p>
          <a:p>
            <a:r>
              <a:rPr lang="nl-NL" sz="1013" dirty="0"/>
              <a:t>https://connect.fontys.nl/diensten/IT/Endnote/Paginas/Endnote.aspx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3282" t="22640" r="13113" b="16533"/>
          <a:stretch/>
        </p:blipFill>
        <p:spPr>
          <a:xfrm>
            <a:off x="2357754" y="1977684"/>
            <a:ext cx="4837756" cy="2247714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 flipV="1">
            <a:off x="1547664" y="1486364"/>
            <a:ext cx="972108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9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 </a:t>
            </a:r>
            <a:br>
              <a:rPr lang="nl-NL" dirty="0" smtClean="0"/>
            </a:br>
            <a:r>
              <a:rPr lang="nl-NL" dirty="0" smtClean="0"/>
              <a:t>3 onderdelen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7300" y="1879996"/>
            <a:ext cx="7886700" cy="3263504"/>
          </a:xfrm>
        </p:spPr>
        <p:txBody>
          <a:bodyPr/>
          <a:lstStyle/>
          <a:p>
            <a:r>
              <a:rPr lang="nl-NL" dirty="0" smtClean="0"/>
              <a:t>Het zoekproces</a:t>
            </a:r>
          </a:p>
          <a:p>
            <a:endParaRPr lang="nl-NL" dirty="0"/>
          </a:p>
          <a:p>
            <a:r>
              <a:rPr lang="nl-NL" dirty="0" smtClean="0"/>
              <a:t>APA richtlijnen</a:t>
            </a:r>
          </a:p>
          <a:p>
            <a:endParaRPr lang="nl-NL" dirty="0"/>
          </a:p>
          <a:p>
            <a:r>
              <a:rPr lang="nl-NL" dirty="0" smtClean="0"/>
              <a:t>Ephorus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54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Endnote en APA</a:t>
            </a:r>
            <a:endParaRPr lang="nl-NL" b="1" dirty="0"/>
          </a:p>
        </p:txBody>
      </p:sp>
      <p:sp>
        <p:nvSpPr>
          <p:cNvPr id="3" name="Rechthoek 2"/>
          <p:cNvSpPr/>
          <p:nvPr/>
        </p:nvSpPr>
        <p:spPr>
          <a:xfrm>
            <a:off x="844157" y="1063229"/>
            <a:ext cx="697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2C2C2B"/>
                </a:solidFill>
                <a:latin typeface="Arial" panose="020B0604020202020204" pitchFamily="34" charset="0"/>
              </a:rPr>
              <a:t>Voor Endnote bestaat er een </a:t>
            </a:r>
            <a:r>
              <a:rPr lang="nl-NL" sz="1600" dirty="0" err="1">
                <a:solidFill>
                  <a:srgbClr val="2C2C2B"/>
                </a:solidFill>
                <a:latin typeface="Arial" panose="020B0604020202020204" pitchFamily="34" charset="0"/>
              </a:rPr>
              <a:t>style</a:t>
            </a:r>
            <a:r>
              <a:rPr lang="nl-NL" sz="1600" dirty="0">
                <a:solidFill>
                  <a:srgbClr val="2C2C2B"/>
                </a:solidFill>
                <a:latin typeface="Arial" panose="020B0604020202020204" pitchFamily="34" charset="0"/>
              </a:rPr>
              <a:t> conform “de APA-Richtlijnen uitgelegd”.  Deze </a:t>
            </a:r>
            <a:r>
              <a:rPr lang="nl-NL" sz="1600" dirty="0" err="1">
                <a:solidFill>
                  <a:srgbClr val="2C2C2B"/>
                </a:solidFill>
                <a:latin typeface="Arial" panose="020B0604020202020204" pitchFamily="34" charset="0"/>
              </a:rPr>
              <a:t>style</a:t>
            </a:r>
            <a:r>
              <a:rPr lang="nl-NL" sz="1600" dirty="0">
                <a:solidFill>
                  <a:srgbClr val="2C2C2B"/>
                </a:solidFill>
                <a:latin typeface="Arial" panose="020B0604020202020204" pitchFamily="34" charset="0"/>
              </a:rPr>
              <a:t> kun je gebruiken en importeren in Endnote. </a:t>
            </a:r>
          </a:p>
          <a:p>
            <a:r>
              <a:rPr lang="nl-NL" sz="1600" dirty="0">
                <a:solidFill>
                  <a:srgbClr val="2C2C2B"/>
                </a:solidFill>
                <a:latin typeface="Arial" panose="020B0604020202020204" pitchFamily="34" charset="0"/>
              </a:rPr>
              <a:t>De </a:t>
            </a:r>
            <a:r>
              <a:rPr lang="nl-NL" sz="1600" dirty="0" err="1">
                <a:solidFill>
                  <a:srgbClr val="2C2C2B"/>
                </a:solidFill>
                <a:latin typeface="Arial" panose="020B0604020202020204" pitchFamily="34" charset="0"/>
              </a:rPr>
              <a:t>style</a:t>
            </a:r>
            <a:r>
              <a:rPr lang="nl-NL" sz="1600" dirty="0">
                <a:solidFill>
                  <a:srgbClr val="2C2C2B"/>
                </a:solidFill>
                <a:latin typeface="Arial" panose="020B0604020202020204" pitchFamily="34" charset="0"/>
              </a:rPr>
              <a:t> staat als </a:t>
            </a:r>
            <a:r>
              <a:rPr lang="nl-NL" sz="1600" dirty="0">
                <a:solidFill>
                  <a:srgbClr val="3366FF"/>
                </a:solidFill>
                <a:latin typeface="Arial" panose="020B0604020202020204" pitchFamily="34" charset="0"/>
                <a:hlinkClick r:id="rId2"/>
              </a:rPr>
              <a:t>download</a:t>
            </a:r>
            <a:r>
              <a:rPr lang="nl-NL" sz="1600" dirty="0">
                <a:solidFill>
                  <a:srgbClr val="2C2C2B"/>
                </a:solidFill>
                <a:latin typeface="Arial" panose="020B0604020202020204" pitchFamily="34" charset="0"/>
              </a:rPr>
              <a:t> in de </a:t>
            </a:r>
            <a:r>
              <a:rPr lang="nl-NL" sz="1600" dirty="0" err="1">
                <a:solidFill>
                  <a:srgbClr val="2C2C2B"/>
                </a:solidFill>
                <a:latin typeface="Arial" panose="020B0604020202020204" pitchFamily="34" charset="0"/>
              </a:rPr>
              <a:t>styledownload</a:t>
            </a:r>
            <a:r>
              <a:rPr lang="nl-NL" sz="1600" dirty="0">
                <a:solidFill>
                  <a:srgbClr val="2C2C2B"/>
                </a:solidFill>
                <a:latin typeface="Arial" panose="020B0604020202020204" pitchFamily="34" charset="0"/>
              </a:rPr>
              <a:t> op de site van </a:t>
            </a:r>
            <a:r>
              <a:rPr lang="nl-NL" sz="1600" dirty="0" err="1">
                <a:solidFill>
                  <a:srgbClr val="2C2C2B"/>
                </a:solidFill>
                <a:latin typeface="Arial" panose="020B0604020202020204" pitchFamily="34" charset="0"/>
              </a:rPr>
              <a:t>Clarivate</a:t>
            </a:r>
            <a:endParaRPr lang="nl-NL" sz="1600" dirty="0">
              <a:solidFill>
                <a:srgbClr val="2C2C2B"/>
              </a:solidFill>
              <a:latin typeface="Arial" panose="020B0604020202020204" pitchFamily="34" charset="0"/>
            </a:endParaRPr>
          </a:p>
          <a:p>
            <a:endParaRPr lang="nl-NL" sz="1600" dirty="0">
              <a:solidFill>
                <a:srgbClr val="2C2C2B"/>
              </a:solidFill>
              <a:latin typeface="Arial" panose="020B0604020202020204" pitchFamily="34" charset="0"/>
            </a:endParaRPr>
          </a:p>
          <a:p>
            <a:endParaRPr lang="nl-NL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294191"/>
            <a:ext cx="4443413" cy="212883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721821" y="3543858"/>
            <a:ext cx="2983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Hulp nodig bij het installeren:</a:t>
            </a:r>
          </a:p>
          <a:p>
            <a:r>
              <a:rPr lang="nl-NL" sz="1400" dirty="0">
                <a:hlinkClick r:id="rId4"/>
              </a:rPr>
              <a:t>literatuurhelpdeskmoller@fontys.nl</a:t>
            </a:r>
            <a:r>
              <a:rPr lang="nl-NL" sz="1400" dirty="0"/>
              <a:t> 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flipH="1" flipV="1">
            <a:off x="3358359" y="1977828"/>
            <a:ext cx="1620180" cy="81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1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Handleidingen Endnote 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377570" y="2841780"/>
            <a:ext cx="1790875" cy="871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13" dirty="0">
                <a:hlinkClick r:id="rId2"/>
              </a:rPr>
              <a:t>Handleidingen  </a:t>
            </a:r>
            <a:r>
              <a:rPr lang="nl-NL" sz="1013" dirty="0" err="1">
                <a:hlinkClick r:id="rId2"/>
              </a:rPr>
              <a:t>EndNote</a:t>
            </a:r>
            <a:r>
              <a:rPr lang="nl-NL" sz="1013" dirty="0">
                <a:hlinkClick r:id="rId2"/>
              </a:rPr>
              <a:t> X9</a:t>
            </a:r>
          </a:p>
          <a:p>
            <a:endParaRPr lang="nl-NL" sz="1013" dirty="0">
              <a:hlinkClick r:id="rId2"/>
            </a:endParaRPr>
          </a:p>
          <a:p>
            <a:endParaRPr lang="nl-NL" sz="1013" dirty="0">
              <a:hlinkClick r:id="rId2"/>
            </a:endParaRPr>
          </a:p>
          <a:p>
            <a:endParaRPr lang="nl-NL" sz="1013" dirty="0">
              <a:hlinkClick r:id="rId2"/>
            </a:endParaRPr>
          </a:p>
          <a:p>
            <a:r>
              <a:rPr lang="nl-NL" sz="1013" dirty="0">
                <a:hlinkClick r:id="rId2"/>
              </a:rPr>
              <a:t> </a:t>
            </a:r>
            <a:endParaRPr lang="nl-NL" sz="1013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76" y="1329612"/>
            <a:ext cx="3721894" cy="3579019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 flipH="1" flipV="1">
            <a:off x="5544108" y="3419540"/>
            <a:ext cx="1620180" cy="81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 flipH="1">
            <a:off x="5166066" y="1961175"/>
            <a:ext cx="1620180" cy="614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7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7656" y="0"/>
            <a:ext cx="6172200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Literatuurhelpdesk</a:t>
            </a:r>
            <a:endParaRPr lang="nl-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9772" y="1749861"/>
            <a:ext cx="6380084" cy="339363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Jullie zoeken</a:t>
            </a:r>
          </a:p>
          <a:p>
            <a:pPr marL="0" indent="0">
              <a:buNone/>
              <a:defRPr/>
            </a:pPr>
            <a:r>
              <a:rPr lang="nl-N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Wij ondersteunen</a:t>
            </a:r>
            <a:endParaRPr lang="nl-NL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literatuurhelpdeskmoller@fontys.nl</a:t>
            </a:r>
            <a:endParaRPr lang="nl-N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nl-NL" dirty="0" smtClean="0"/>
          </a:p>
        </p:txBody>
      </p:sp>
      <p:pic>
        <p:nvPicPr>
          <p:cNvPr id="2050" name="Afbeelding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1" y="1749861"/>
            <a:ext cx="1961645" cy="152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7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Oriënteren</a:t>
            </a:r>
            <a:endParaRPr lang="nl-NL" alt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912028"/>
            <a:ext cx="7886700" cy="3263504"/>
          </a:xfrm>
        </p:spPr>
        <p:txBody>
          <a:bodyPr/>
          <a:lstStyle/>
          <a:p>
            <a:r>
              <a:rPr lang="nl-NL" altLang="nl-NL" dirty="0" smtClean="0"/>
              <a:t>Formuleer je onderzoeksvraag</a:t>
            </a:r>
          </a:p>
          <a:p>
            <a:r>
              <a:rPr lang="nl-NL" altLang="nl-NL" dirty="0" smtClean="0"/>
              <a:t>Bepaal je zoektermen -&gt;vaktermen (</a:t>
            </a:r>
            <a:r>
              <a:rPr lang="nl-NL" altLang="nl-NL" dirty="0" err="1" smtClean="0"/>
              <a:t>MeSH</a:t>
            </a:r>
            <a:r>
              <a:rPr lang="nl-NL" altLang="nl-NL" dirty="0" smtClean="0"/>
              <a:t>, CINAHL </a:t>
            </a:r>
            <a:r>
              <a:rPr lang="nl-NL" altLang="nl-NL" dirty="0" err="1" smtClean="0"/>
              <a:t>headings</a:t>
            </a:r>
            <a:r>
              <a:rPr lang="nl-NL" altLang="nl-NL" dirty="0" smtClean="0"/>
              <a:t>)</a:t>
            </a:r>
          </a:p>
          <a:p>
            <a:r>
              <a:rPr lang="nl-NL" altLang="nl-NL" dirty="0" smtClean="0"/>
              <a:t>Bepaal afbakeningen: taal, tijd, niveau, vorm</a:t>
            </a:r>
          </a:p>
          <a:p>
            <a:r>
              <a:rPr lang="nl-NL" altLang="nl-NL" dirty="0" smtClean="0"/>
              <a:t>Gebruik een zoekplan</a:t>
            </a:r>
          </a:p>
          <a:p>
            <a:pPr lvl="1"/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41106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Zoekplan CAT 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38176" y="1773605"/>
            <a:ext cx="7886700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dirty="0"/>
              <a:t>CAT: </a:t>
            </a:r>
            <a:r>
              <a:rPr lang="nl-NL" sz="2000" dirty="0" smtClean="0"/>
              <a:t>Bij </a:t>
            </a:r>
            <a:r>
              <a:rPr lang="nl-NL" sz="2000" dirty="0"/>
              <a:t>het maken van een CAT doorloop je vier </a:t>
            </a:r>
            <a:r>
              <a:rPr lang="nl-NL" sz="2000" dirty="0" smtClean="0"/>
              <a:t>stappen</a:t>
            </a:r>
          </a:p>
          <a:p>
            <a:pPr marL="0" indent="0">
              <a:buNone/>
            </a:pPr>
            <a:r>
              <a:rPr lang="nl-NL" sz="2000" dirty="0" smtClean="0"/>
              <a:t> </a:t>
            </a:r>
          </a:p>
          <a:p>
            <a:pPr marL="0" indent="0">
              <a:buNone/>
            </a:pPr>
            <a:r>
              <a:rPr lang="nl-NL" sz="2000" dirty="0" smtClean="0"/>
              <a:t>I</a:t>
            </a:r>
            <a:r>
              <a:rPr lang="nl-NL" sz="2000" dirty="0"/>
              <a:t>. Gestructureerde vraag (PICO</a:t>
            </a:r>
            <a:r>
              <a:rPr lang="nl-NL" sz="2000" dirty="0" smtClean="0"/>
              <a:t>)</a:t>
            </a:r>
          </a:p>
          <a:p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II</a:t>
            </a:r>
            <a:r>
              <a:rPr lang="nl-NL" sz="2000" dirty="0"/>
              <a:t>. </a:t>
            </a:r>
            <a:r>
              <a:rPr lang="nl-NL" sz="2000" dirty="0" smtClean="0"/>
              <a:t>Zoeken </a:t>
            </a:r>
            <a:r>
              <a:rPr lang="nl-NL" sz="2000" dirty="0"/>
              <a:t>naar </a:t>
            </a:r>
            <a:r>
              <a:rPr lang="nl-NL" sz="2000" dirty="0" smtClean="0"/>
              <a:t>bewijs</a:t>
            </a:r>
          </a:p>
          <a:p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III</a:t>
            </a:r>
            <a:r>
              <a:rPr lang="nl-NL" sz="2000" dirty="0"/>
              <a:t>. Kritische beoordeling van het </a:t>
            </a:r>
            <a:r>
              <a:rPr lang="nl-NL" sz="2000" dirty="0" smtClean="0"/>
              <a:t>bewijs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 </a:t>
            </a:r>
            <a:r>
              <a:rPr lang="nl-NL" sz="2000" dirty="0"/>
              <a:t>IV. Conclusie met vertaling naar de praktijk </a:t>
            </a:r>
          </a:p>
        </p:txBody>
      </p:sp>
      <p:sp>
        <p:nvSpPr>
          <p:cNvPr id="3" name="Rechthoek 2"/>
          <p:cNvSpPr/>
          <p:nvPr/>
        </p:nvSpPr>
        <p:spPr>
          <a:xfrm>
            <a:off x="864626" y="910540"/>
            <a:ext cx="74338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Een </a:t>
            </a:r>
            <a:r>
              <a:rPr lang="nl-NL" dirty="0" err="1"/>
              <a:t>Critically</a:t>
            </a:r>
            <a:r>
              <a:rPr lang="nl-NL" dirty="0"/>
              <a:t> </a:t>
            </a:r>
            <a:r>
              <a:rPr lang="nl-NL" dirty="0" err="1"/>
              <a:t>Appraised</a:t>
            </a:r>
            <a:r>
              <a:rPr lang="nl-NL" dirty="0"/>
              <a:t> Topic (CAT) is een korte systematische samenvatting en kritische beoordeling van de resultaten van een klein aantal studies over een specifieke vraag uit de dagelijkse (</a:t>
            </a:r>
            <a:r>
              <a:rPr lang="nl-NL" dirty="0" smtClean="0"/>
              <a:t>para)medische </a:t>
            </a:r>
            <a:r>
              <a:rPr lang="nl-NL" dirty="0"/>
              <a:t>praktijk. </a:t>
            </a:r>
          </a:p>
        </p:txBody>
      </p:sp>
    </p:spTree>
    <p:extLst>
      <p:ext uri="{BB962C8B-B14F-4D97-AF65-F5344CB8AC3E}">
        <p14:creationId xmlns:p14="http://schemas.microsoft.com/office/powerpoint/2010/main" val="5627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l-NL" altLang="nl-NL" dirty="0" smtClean="0"/>
          </a:p>
          <a:p>
            <a:pPr lvl="0"/>
            <a:r>
              <a:rPr lang="nl-NL" altLang="nl-NL" dirty="0" smtClean="0"/>
              <a:t>Gebruik vaktermen</a:t>
            </a:r>
          </a:p>
          <a:p>
            <a:pPr lvl="0"/>
            <a:r>
              <a:rPr lang="nl-NL" altLang="nl-NL" dirty="0" smtClean="0"/>
              <a:t>Bewaar zoekgeschiedenis</a:t>
            </a:r>
          </a:p>
          <a:p>
            <a:pPr lvl="0"/>
            <a:r>
              <a:rPr lang="nl-NL" altLang="nl-NL" dirty="0" smtClean="0"/>
              <a:t>Sla resultaten direct op volgens APA</a:t>
            </a:r>
          </a:p>
          <a:p>
            <a:pPr lvl="0"/>
            <a:endParaRPr lang="nl-NL" altLang="nl-NL" dirty="0"/>
          </a:p>
          <a:p>
            <a:pPr marL="0" lvl="0" indent="0">
              <a:buNone/>
            </a:pPr>
            <a:r>
              <a:rPr lang="nl-NL" dirty="0"/>
              <a:t>Beschrijf in je CAT waar (databases) </a:t>
            </a:r>
            <a:br>
              <a:rPr lang="nl-NL" dirty="0"/>
            </a:br>
            <a:r>
              <a:rPr lang="nl-NL" dirty="0" smtClean="0"/>
              <a:t>en </a:t>
            </a:r>
            <a:r>
              <a:rPr lang="nl-NL" dirty="0"/>
              <a:t>hoe (zoektermen) je hebt gezocht. </a:t>
            </a:r>
            <a:br>
              <a:rPr lang="nl-NL" dirty="0"/>
            </a:br>
            <a:r>
              <a:rPr lang="nl-NL" dirty="0" smtClean="0"/>
              <a:t>Vermeldt </a:t>
            </a:r>
            <a:r>
              <a:rPr lang="nl-NL" dirty="0"/>
              <a:t>de datum van de ‘search’. </a:t>
            </a:r>
            <a:endParaRPr lang="nl-NL" altLang="nl-NL" dirty="0" smtClean="0"/>
          </a:p>
          <a:p>
            <a:endParaRPr lang="nl-NL" altLang="nl-NL" dirty="0" smtClean="0"/>
          </a:p>
          <a:p>
            <a:endParaRPr lang="nl-NL" altLang="nl-NL" dirty="0" smtClean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Digitaal zoeken: tips en trucs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64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altLang="nl-NL" dirty="0" smtClean="0"/>
              <a:t>Gebruik Booleaanse operatoren (HOOFDLETTERS)</a:t>
            </a:r>
          </a:p>
          <a:p>
            <a:pPr lvl="0"/>
            <a:endParaRPr lang="nl-NL" altLang="nl-NL" dirty="0" smtClean="0"/>
          </a:p>
          <a:p>
            <a:pPr lvl="0"/>
            <a:endParaRPr lang="nl-NL" altLang="nl-NL" dirty="0" smtClean="0"/>
          </a:p>
          <a:p>
            <a:endParaRPr lang="nl-NL" altLang="nl-NL" dirty="0" smtClean="0"/>
          </a:p>
          <a:p>
            <a:endParaRPr lang="nl-NL" altLang="nl-NL" dirty="0" smtClean="0"/>
          </a:p>
          <a:p>
            <a:r>
              <a:rPr lang="nl-NL" altLang="nl-NL" dirty="0" smtClean="0"/>
              <a:t> AND (zoekt publicaties met beide termen)</a:t>
            </a:r>
          </a:p>
          <a:p>
            <a:pPr lvl="1"/>
            <a:r>
              <a:rPr lang="nl-NL" altLang="nl-NL" dirty="0" smtClean="0"/>
              <a:t>dialyse AND kwaliteit van leven</a:t>
            </a:r>
          </a:p>
          <a:p>
            <a:r>
              <a:rPr lang="nl-NL" altLang="nl-NL" dirty="0" smtClean="0"/>
              <a:t>OR (zoekt publicaties met een van beide termen)</a:t>
            </a:r>
          </a:p>
          <a:p>
            <a:pPr lvl="1"/>
            <a:r>
              <a:rPr lang="nl-NL" altLang="nl-NL" dirty="0" smtClean="0"/>
              <a:t>dialyse OR hemodialyse</a:t>
            </a:r>
          </a:p>
          <a:p>
            <a:r>
              <a:rPr lang="nl-NL" altLang="nl-NL" dirty="0" smtClean="0"/>
              <a:t>NOT (sluit een categorie uit)</a:t>
            </a:r>
          </a:p>
          <a:p>
            <a:pPr lvl="1"/>
            <a:r>
              <a:rPr lang="nl-NL" altLang="nl-NL" dirty="0" smtClean="0"/>
              <a:t>hemodialyse NOT congresverslagen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Digitaal zoeken: tips en trucs</a:t>
            </a:r>
            <a:endParaRPr lang="nl-NL" dirty="0"/>
          </a:p>
        </p:txBody>
      </p:sp>
      <p:pic>
        <p:nvPicPr>
          <p:cNvPr id="1026" name="Picture 2" descr="C:\Users\871848\Pictures\Boolean-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69" y="1748800"/>
            <a:ext cx="2644372" cy="104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16.1.4.187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16.1.4.187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16.1.4.187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16.1.4.187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16.1.4.187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16.1.4.187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16.1.4.18779"/>
</p:tagLst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486CF9A84E4B83A1D382449A9E59" ma:contentTypeVersion="11" ma:contentTypeDescription="Een nieuw document maken." ma:contentTypeScope="" ma:versionID="a41508fd8043506ea656da8731f6b9fe">
  <xsd:schema xmlns:xsd="http://www.w3.org/2001/XMLSchema" xmlns:xs="http://www.w3.org/2001/XMLSchema" xmlns:p="http://schemas.microsoft.com/office/2006/metadata/properties" xmlns:ns3="305d9c35-e4e7-46dc-b696-2e0d98cbe4ff" xmlns:ns4="4dfc51d9-fd9a-4c2e-9b35-2a6b8dbf690b" targetNamespace="http://schemas.microsoft.com/office/2006/metadata/properties" ma:root="true" ma:fieldsID="b5b111bc3e4f8fb55d881fc5ae4a198c" ns3:_="" ns4:_="">
    <xsd:import namespace="305d9c35-e4e7-46dc-b696-2e0d98cbe4ff"/>
    <xsd:import namespace="4dfc51d9-fd9a-4c2e-9b35-2a6b8dbf69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d9c35-e4e7-46dc-b696-2e0d98cbe4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c51d9-fd9a-4c2e-9b35-2a6b8dbf6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07903D-2663-49A1-AD12-C72889A670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93461C-FE4D-4009-A7A5-D12A750FECF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05d9c35-e4e7-46dc-b696-2e0d98cbe4ff"/>
    <ds:schemaRef ds:uri="http://purl.org/dc/elements/1.1/"/>
    <ds:schemaRef ds:uri="http://schemas.microsoft.com/office/2006/metadata/properties"/>
    <ds:schemaRef ds:uri="4dfc51d9-fd9a-4c2e-9b35-2a6b8dbf690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AF9784-32DB-48C6-B5BE-E21BC91AB9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d9c35-e4e7-46dc-b696-2e0d98cbe4ff"/>
    <ds:schemaRef ds:uri="4dfc51d9-fd9a-4c2e-9b35-2a6b8dbf6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2204</Words>
  <Application>Microsoft Office PowerPoint</Application>
  <PresentationFormat>Diavoorstelling (16:9)</PresentationFormat>
  <Paragraphs>441</Paragraphs>
  <Slides>52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52</vt:i4>
      </vt:variant>
    </vt:vector>
  </HeadingPairs>
  <TitlesOfParts>
    <vt:vector size="61" baseType="lpstr">
      <vt:lpstr>ＭＳ Ｐゴシック</vt:lpstr>
      <vt:lpstr>Arial</vt:lpstr>
      <vt:lpstr>Calibri</vt:lpstr>
      <vt:lpstr>Fontys Frutiger</vt:lpstr>
      <vt:lpstr>Symbol</vt:lpstr>
      <vt:lpstr>Times New Roman</vt:lpstr>
      <vt:lpstr>Verdana</vt:lpstr>
      <vt:lpstr>Kantoorthema</vt:lpstr>
      <vt:lpstr>1_Kantoorthema</vt:lpstr>
      <vt:lpstr>PowerPoint-presentatie</vt:lpstr>
      <vt:lpstr>Er was eens…</vt:lpstr>
      <vt:lpstr>PowerPoint-presentatie</vt:lpstr>
      <vt:lpstr>PowerPoint-presentatie</vt:lpstr>
      <vt:lpstr>Wat gaan we doen?  3 onderdelen</vt:lpstr>
      <vt:lpstr>Oriënteren</vt:lpstr>
      <vt:lpstr>Zoekplan CAT </vt:lpstr>
      <vt:lpstr>Digitaal zoeken: tips en trucs</vt:lpstr>
      <vt:lpstr>Digitaal zoeken: tips en trucs</vt:lpstr>
      <vt:lpstr>Digitaal zoeken: tips en trucs</vt:lpstr>
      <vt:lpstr>Google Scholar</vt:lpstr>
      <vt:lpstr>PowerPoint-presentatie</vt:lpstr>
      <vt:lpstr>De digitale mediatheek:  pagina op maat  MANP</vt:lpstr>
      <vt:lpstr>Biep.nu</vt:lpstr>
      <vt:lpstr>PubMed</vt:lpstr>
      <vt:lpstr>MeSH-termen</vt:lpstr>
      <vt:lpstr>MEDLINE</vt:lpstr>
      <vt:lpstr>CINAHL</vt:lpstr>
      <vt:lpstr>CINAHL SUBJECT HEADINGS</vt:lpstr>
      <vt:lpstr>Cochrane Library</vt:lpstr>
      <vt:lpstr>TRIP database</vt:lpstr>
      <vt:lpstr>DynaMed Plus</vt:lpstr>
      <vt:lpstr>NAZ</vt:lpstr>
      <vt:lpstr>Tijdschriften / journals</vt:lpstr>
      <vt:lpstr>E-content</vt:lpstr>
      <vt:lpstr>PowerPoint-presentatie</vt:lpstr>
      <vt:lpstr>http://toolbox.fontysdienstoeno.nl/alles/criteria-ter-beoordeling-van-bronnen/</vt:lpstr>
      <vt:lpstr> Literatuurhelpdesk</vt:lpstr>
      <vt:lpstr>Bronvermelding in APA stijl De basis </vt:lpstr>
      <vt:lpstr>Waar vind je  Informatie over APA? </vt:lpstr>
      <vt:lpstr>PowerPoint-presentatie</vt:lpstr>
      <vt:lpstr>Waarom APA? </vt:lpstr>
      <vt:lpstr>PowerPoint-presentatie</vt:lpstr>
      <vt:lpstr>1.Bepaal soort bron </vt:lpstr>
      <vt:lpstr>Tekst citeren  (een stukje van de tekst letterlijk overnemen) </vt:lpstr>
      <vt:lpstr>Parafraseren   (in eigen woorden weergeven) </vt:lpstr>
      <vt:lpstr>3. Literatuurlijst </vt:lpstr>
      <vt:lpstr>3. Literatuurlijst </vt:lpstr>
      <vt:lpstr>Voorbeeld boeken    p.26 </vt:lpstr>
      <vt:lpstr>Voorbeelden artikelen  p. 31   </vt:lpstr>
      <vt:lpstr>Voorbeelden websites p.34   </vt:lpstr>
      <vt:lpstr>Hoe zit dat met meerdere auteurs?   P.59 </vt:lpstr>
      <vt:lpstr>Bron waarin een andere bron wordt genoemd. p. 60</vt:lpstr>
      <vt:lpstr>PowerPoint-presentatie</vt:lpstr>
      <vt:lpstr>Persoonlijke communicatie</vt:lpstr>
      <vt:lpstr> Literatuurhelpdesk</vt:lpstr>
      <vt:lpstr>Endnote    </vt:lpstr>
      <vt:lpstr>Referentietool: Endnote Wat is het en wat zijn de voordelen?   </vt:lpstr>
      <vt:lpstr>Hoe kom ik aan Endnote? Voor Endnote heeft Fontys een licentie afgesloten.   </vt:lpstr>
      <vt:lpstr>Endnote en APA</vt:lpstr>
      <vt:lpstr>Handleidingen Endnote  </vt:lpstr>
      <vt:lpstr> Literatuurhelpdesk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Vincent</dc:creator>
  <cp:lastModifiedBy>Knubben,Jos J.H.</cp:lastModifiedBy>
  <cp:revision>54</cp:revision>
  <dcterms:created xsi:type="dcterms:W3CDTF">2018-11-07T16:00:23Z</dcterms:created>
  <dcterms:modified xsi:type="dcterms:W3CDTF">2020-08-28T14:20:39Z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0x010100C95F486CF9A84E4B83A1D382449A9E59</vt:lpwstr>
  </property>
  <property fmtid="{D5CDD505-2E9C-101B-9397-08002B2CF9AE}" pid="3" name="_dlc_DocIdItemGuid">
    <vt:lpwstr>ca7dcd58-9ac8-42c0-9ad6-3602672de915</vt:lpwstr>
  </property>
</Properties>
</file>