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44"/>
  </p:notesMasterIdLst>
  <p:sldIdLst>
    <p:sldId id="546" r:id="rId6"/>
    <p:sldId id="616" r:id="rId7"/>
    <p:sldId id="592" r:id="rId8"/>
    <p:sldId id="593" r:id="rId9"/>
    <p:sldId id="591" r:id="rId10"/>
    <p:sldId id="620" r:id="rId11"/>
    <p:sldId id="617" r:id="rId12"/>
    <p:sldId id="596" r:id="rId13"/>
    <p:sldId id="612" r:id="rId14"/>
    <p:sldId id="613" r:id="rId15"/>
    <p:sldId id="614" r:id="rId16"/>
    <p:sldId id="615" r:id="rId17"/>
    <p:sldId id="619" r:id="rId18"/>
    <p:sldId id="577" r:id="rId19"/>
    <p:sldId id="578" r:id="rId20"/>
    <p:sldId id="579" r:id="rId21"/>
    <p:sldId id="581" r:id="rId22"/>
    <p:sldId id="582" r:id="rId23"/>
    <p:sldId id="583" r:id="rId24"/>
    <p:sldId id="586" r:id="rId25"/>
    <p:sldId id="588" r:id="rId26"/>
    <p:sldId id="597" r:id="rId27"/>
    <p:sldId id="598" r:id="rId28"/>
    <p:sldId id="599" r:id="rId29"/>
    <p:sldId id="600" r:id="rId30"/>
    <p:sldId id="601" r:id="rId31"/>
    <p:sldId id="602" r:id="rId32"/>
    <p:sldId id="603" r:id="rId33"/>
    <p:sldId id="604" r:id="rId34"/>
    <p:sldId id="605" r:id="rId35"/>
    <p:sldId id="606" r:id="rId36"/>
    <p:sldId id="607" r:id="rId37"/>
    <p:sldId id="608" r:id="rId38"/>
    <p:sldId id="609" r:id="rId39"/>
    <p:sldId id="610" r:id="rId40"/>
    <p:sldId id="611" r:id="rId41"/>
    <p:sldId id="574" r:id="rId42"/>
    <p:sldId id="575" r:id="rId43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erenbeemt,Nathalie N.H. van den" initials="ENvd" lastIdx="1" clrIdx="0">
    <p:extLst>
      <p:ext uri="{19B8F6BF-5375-455C-9EA6-DF929625EA0E}">
        <p15:presenceInfo xmlns:p15="http://schemas.microsoft.com/office/powerpoint/2012/main" userId="Eerenbeemt,Nathalie N.H. van 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2"/>
  </p:normalViewPr>
  <p:slideViewPr>
    <p:cSldViewPr snapToGrid="0" snapToObjects="1">
      <p:cViewPr varScale="1">
        <p:scale>
          <a:sx n="86" d="100"/>
          <a:sy n="86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AA9CD-D8C3-419C-90A6-39DA28CF3E3F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5B70D-50DB-4AB2-81D1-925A2416DD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53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5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00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4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22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633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64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24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271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281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72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9079-7AE2-4D96-B186-598F6105C47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92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95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Bronvermelding is verplicht.</a:t>
            </a:r>
          </a:p>
          <a:p>
            <a:r>
              <a:rPr lang="nl-NL" dirty="0" smtClean="0"/>
              <a:t>Uniforme stijl maakt teksten en bronvermeldingen overal ter wereld herkenbaar. </a:t>
            </a:r>
          </a:p>
          <a:p>
            <a:r>
              <a:rPr lang="nl-NL" dirty="0" smtClean="0"/>
              <a:t>Er zijn meerdere stijlen, maar bij TP wordt gebruik gemaakt van </a:t>
            </a:r>
          </a:p>
          <a:p>
            <a:r>
              <a:rPr lang="nl-NL" dirty="0" smtClean="0"/>
              <a:t>De APA 6</a:t>
            </a:r>
            <a:r>
              <a:rPr lang="nl-NL" baseline="30000" dirty="0" smtClean="0"/>
              <a:t>e</a:t>
            </a:r>
            <a:r>
              <a:rPr lang="nl-NL" dirty="0" smtClean="0"/>
              <a:t> editie, dit in navolging van veel </a:t>
            </a:r>
            <a:r>
              <a:rPr lang="nl-NL" dirty="0"/>
              <a:t>N</a:t>
            </a:r>
            <a:r>
              <a:rPr lang="nl-NL" dirty="0" smtClean="0"/>
              <a:t>ederlandse universiteiten en Hogescholen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076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659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Apa</a:t>
            </a:r>
            <a:r>
              <a:rPr lang="nl-NL" dirty="0" smtClean="0"/>
              <a:t> heeft verschillende richtlijnen voor verschillende bronnen, dus het maakt uit of je een </a:t>
            </a:r>
            <a:r>
              <a:rPr lang="nl-NL" dirty="0" err="1" smtClean="0"/>
              <a:t>youtube</a:t>
            </a:r>
            <a:r>
              <a:rPr lang="nl-NL" dirty="0" smtClean="0"/>
              <a:t> filmpje als bron gebruikt of een online artikel uit een databank</a:t>
            </a:r>
            <a:r>
              <a:rPr lang="nl-NL" baseline="0" dirty="0" smtClean="0"/>
              <a:t> of een bericht van de site van de NOS.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060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Parafrase 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parafrase is het in eigen woorden weergeven van andermans werk.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Zet de verwijzing in de tekst ook direct bij de alinea waarin je andermans werk beschrijft. Je noemt de auteur en het publicatiejaar. </a:t>
            </a:r>
          </a:p>
          <a:p>
            <a:endParaRPr lang="nl-NL" dirty="0" smtClean="0"/>
          </a:p>
          <a:p>
            <a:r>
              <a:rPr lang="nl-NL" dirty="0" smtClean="0"/>
              <a:t>Citaat </a:t>
            </a:r>
          </a:p>
          <a:p>
            <a:r>
              <a:rPr lang="nl-NL" dirty="0" smtClean="0"/>
              <a:t>Letterlijk een</a:t>
            </a:r>
            <a:r>
              <a:rPr lang="nl-NL" baseline="0" dirty="0" smtClean="0"/>
              <a:t> stuk test overnemen van iemand anders . In dit geval ook de naam van de auteur en het publicatiejaar en het paginanummer is verplicht. Het citaat ze je tussen dubbele aanhalingstekens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074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twee</a:t>
            </a:r>
            <a:r>
              <a:rPr lang="nl-NL" baseline="0" dirty="0" smtClean="0"/>
              <a:t> voorbeelden hoe je parafraseren en citeren kunt weergeven. </a:t>
            </a:r>
          </a:p>
          <a:p>
            <a:r>
              <a:rPr lang="nl-NL" baseline="0" dirty="0" smtClean="0"/>
              <a:t>Kijk in het document met de OSO </a:t>
            </a:r>
            <a:r>
              <a:rPr lang="nl-NL" baseline="0" dirty="0" err="1" smtClean="0"/>
              <a:t>Apa</a:t>
            </a:r>
            <a:r>
              <a:rPr lang="nl-NL" baseline="0" dirty="0" smtClean="0"/>
              <a:t> richtlijnen voor nog meer voorbeelden.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99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798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</a:t>
            </a:r>
            <a:r>
              <a:rPr lang="nl-NL" baseline="0" dirty="0" smtClean="0"/>
              <a:t> Word: inspringen: selecteer alles vanaf de tweede regel -&gt; Ctrl T. Soms nog wat bijwerken met Delete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825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706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519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 tabel uit boek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Tekst</a:t>
            </a:r>
            <a:b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in Tabel 1 is te zien dat …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 afbeelding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Tabel 1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Indiceringsmethoden. Overgenomen (of: Aangepast overgenomen) uit </a:t>
            </a:r>
            <a:r>
              <a:rPr lang="nl-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 doen!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(p. 108) door T. Fischer en M. Julsing, 2014, Groningen: Noordhoff. Copyright 2014, Noordhoff Uitgevers. </a:t>
            </a:r>
            <a: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Bronnenlijst</a:t>
            </a:r>
            <a:br>
              <a:rPr lang="nl-N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Fischer, T., &amp; Julsing, M. (2014). </a:t>
            </a:r>
            <a:r>
              <a:rPr lang="nl-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 doen! Kwantitatief en kwalitatief onderzoek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(2e druk). Groningen: Noordhoff.</a:t>
            </a:r>
          </a:p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8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981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Vraag hulp </a:t>
            </a:r>
            <a:r>
              <a:rPr lang="nl-NL" b="0" dirty="0" smtClean="0"/>
              <a:t>via de </a:t>
            </a:r>
            <a:r>
              <a:rPr lang="nl-NL" b="0" dirty="0" err="1" smtClean="0"/>
              <a:t>literatuurhelpdesk</a:t>
            </a:r>
            <a:r>
              <a:rPr lang="nl-NL" b="0" dirty="0" smtClean="0"/>
              <a:t>.</a:t>
            </a:r>
            <a:endParaRPr lang="nl-NL" b="0" dirty="0"/>
          </a:p>
          <a:p>
            <a:r>
              <a:rPr lang="nl-NL" b="0" dirty="0"/>
              <a:t>Word is populair.</a:t>
            </a:r>
            <a:r>
              <a:rPr lang="nl-NL" b="0" baseline="0" dirty="0"/>
              <a:t> Op dit moment verwijzen naar de website van de HAN: APA en Word 2013.</a:t>
            </a:r>
            <a:endParaRPr lang="nl-NL" b="0" dirty="0"/>
          </a:p>
          <a:p>
            <a:r>
              <a:rPr lang="nl-NL" b="0" dirty="0"/>
              <a:t>Hulpmiddelen:</a:t>
            </a:r>
            <a:r>
              <a:rPr lang="nl-NL" b="0" baseline="0" dirty="0"/>
              <a:t> controleer deze altijd met de richtlijnen.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17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39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33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2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38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9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09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9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0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44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6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65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96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40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05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1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5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 userDrawn="1"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 userDrawn="1"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3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5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50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0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0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50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8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 userDrawn="1"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 userDrawn="1"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92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 userDrawn="1"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 userDrawn="1"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ntys.nl/Moller.htm" TargetMode="External"/><Relationship Id="rId4" Type="http://schemas.openxmlformats.org/officeDocument/2006/relationships/hyperlink" Target="https://fontys.nl/Moller/Opleidingen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Moller/Opleidingen/Communicatie.htm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edu/LIBRARY-HOME/Search-and-find/Databases/Company.info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edu/LIBRARY-HOME/Search-and-find/Databases/Business-Source-Premier-4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edu/LIBRARY-HOME/Search-and-find/Databases/Business-Source-Premier-Business-Searching-Interface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OME-MEDIATHEEK-1/Zoeken-en-vinden/Databanken-1/NRIT-Kennisbank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edu/LIBRARY-HOME/Search-and-find/Databases/Statista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OME-MEDIATHEEK-1/Zoeken-en-vinden/Databanken-1/Nexis-Uni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edu/LIBRARY-HOME/Search-and-find/Generic-search-biep.nu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hyperlink" Target="http://itswww.uvt.nl/lis/es/apa/apa-guide.pdf" TargetMode="External"/><Relationship Id="rId4" Type="http://schemas.openxmlformats.org/officeDocument/2006/relationships/hyperlink" Target="https://www.auteursrechten.nl/en/acknowledge-source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http://i.telegraph.co.uk/multimedia/archive/01294/google7_1294716i.jpg" TargetMode="Externa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mailto:literatuurhelpdeskmoller@fontys.n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connect.fontys.nl/instituten/fhmer/Paginas/home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nect.fontys.nl/instituten/fhmer/Paginas/home.aspx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m/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457950" y="4814767"/>
            <a:ext cx="2057400" cy="273844"/>
          </a:xfrm>
        </p:spPr>
        <p:txBody>
          <a:bodyPr/>
          <a:lstStyle/>
          <a:p>
            <a:fld id="{C6149A4C-FF88-4BD5-9F00-E822CED6800F}" type="slidenum">
              <a:rPr lang="nl-NL" smtClean="0"/>
              <a:t>1</a:t>
            </a:fld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Fontys Digital Library</a:t>
            </a:r>
            <a:endParaRPr lang="nl-NL" dirty="0"/>
          </a:p>
        </p:txBody>
      </p:sp>
      <p:pic>
        <p:nvPicPr>
          <p:cNvPr id="18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7" y="1548805"/>
            <a:ext cx="2469683" cy="6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96" y="1520601"/>
            <a:ext cx="2012115" cy="5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7" y="3557624"/>
            <a:ext cx="1835496" cy="108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73" y="2669517"/>
            <a:ext cx="1220683" cy="8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45" y="1738618"/>
            <a:ext cx="1904762" cy="952381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42" y="4057002"/>
            <a:ext cx="2181446" cy="757765"/>
          </a:xfrm>
          <a:prstGeom prst="rect">
            <a:avLst/>
          </a:prstGeom>
        </p:spPr>
      </p:pic>
      <p:sp>
        <p:nvSpPr>
          <p:cNvPr id="26" name="Tekstvak 25"/>
          <p:cNvSpPr txBox="1"/>
          <p:nvPr/>
        </p:nvSpPr>
        <p:spPr>
          <a:xfrm rot="10800000" flipV="1">
            <a:off x="7291874" y="4133946"/>
            <a:ext cx="1803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Mediatheek Moller</a:t>
            </a:r>
          </a:p>
          <a:p>
            <a:r>
              <a:rPr lang="nl-NL" sz="1000" dirty="0" smtClean="0"/>
              <a:t>Jos </a:t>
            </a:r>
            <a:r>
              <a:rPr lang="nl-NL" sz="1000" dirty="0" err="1" smtClean="0"/>
              <a:t>Knubben</a:t>
            </a:r>
            <a:r>
              <a:rPr lang="nl-NL" sz="1000" dirty="0" smtClean="0"/>
              <a:t> &amp; Olaf Schiltmans</a:t>
            </a:r>
          </a:p>
          <a:p>
            <a:r>
              <a:rPr lang="nl-NL" sz="1000" dirty="0" smtClean="0"/>
              <a:t>2020, december  8</a:t>
            </a:r>
            <a:endParaRPr lang="nl-NL" sz="1000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12" y="2653727"/>
            <a:ext cx="1461880" cy="11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Pijl-rechts 5"/>
          <p:cNvSpPr/>
          <p:nvPr/>
        </p:nvSpPr>
        <p:spPr>
          <a:xfrm>
            <a:off x="5990897" y="4632723"/>
            <a:ext cx="1019503" cy="191525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nl-NL" sz="2400" b="1" dirty="0">
              <a:solidFill>
                <a:srgbClr val="66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1000943"/>
            <a:ext cx="7606861" cy="41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5" y="1145239"/>
            <a:ext cx="8954750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6" y="1059820"/>
            <a:ext cx="9631825" cy="51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2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5770" indent="-171450">
              <a:spcBef>
                <a:spcPct val="20000"/>
              </a:spcBef>
              <a:buChar char="–"/>
              <a:defRPr sz="168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137160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120" indent="-13716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34440" indent="-13716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0876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308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740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172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73157-FE66-4DFE-8986-85F20581FF08}" type="slidenum">
              <a:rPr lang="en-US" altLang="nl-NL" sz="84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nl-NL" sz="84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Afbeeldingsresultaat voor iceberg 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748"/>
            <a:ext cx="7386536" cy="41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omlaag 1"/>
          <p:cNvSpPr/>
          <p:nvPr/>
        </p:nvSpPr>
        <p:spPr>
          <a:xfrm rot="4712871">
            <a:off x="3450952" y="1115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239820" y="978750"/>
            <a:ext cx="191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Visible</a:t>
            </a:r>
            <a:r>
              <a:rPr lang="nl-NL" sz="2000" b="1" dirty="0" smtClean="0">
                <a:solidFill>
                  <a:srgbClr val="002060"/>
                </a:solidFill>
              </a:rPr>
              <a:t> web or </a:t>
            </a:r>
            <a:r>
              <a:rPr lang="nl-NL" sz="2000" b="1" dirty="0" err="1" smtClean="0">
                <a:solidFill>
                  <a:srgbClr val="002060"/>
                </a:solidFill>
              </a:rPr>
              <a:t>surface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8" name="Pijl-omlaag 7"/>
          <p:cNvSpPr/>
          <p:nvPr/>
        </p:nvSpPr>
        <p:spPr>
          <a:xfrm rot="5646289">
            <a:off x="3903413" y="18044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645571" y="3082184"/>
            <a:ext cx="19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Deep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11" name="Pijl-omlaag 10"/>
          <p:cNvSpPr/>
          <p:nvPr/>
        </p:nvSpPr>
        <p:spPr>
          <a:xfrm rot="6594465">
            <a:off x="3763645" y="265385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729024" y="2258627"/>
            <a:ext cx="19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2060"/>
                </a:solidFill>
              </a:rPr>
              <a:t>“</a:t>
            </a:r>
            <a:r>
              <a:rPr lang="nl-NL" sz="2000" b="1" dirty="0" err="1" smtClean="0">
                <a:solidFill>
                  <a:srgbClr val="002060"/>
                </a:solidFill>
              </a:rPr>
              <a:t>Grey</a:t>
            </a:r>
            <a:r>
              <a:rPr lang="nl-NL" sz="2000" b="1" dirty="0" smtClean="0">
                <a:solidFill>
                  <a:srgbClr val="002060"/>
                </a:solidFill>
              </a:rPr>
              <a:t> area”</a:t>
            </a:r>
            <a:endParaRPr lang="nl-N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14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library</a:t>
            </a:r>
            <a:r>
              <a:rPr lang="nl-NL" dirty="0" smtClean="0"/>
              <a:t> </a:t>
            </a:r>
            <a:r>
              <a:rPr lang="nl-NL" dirty="0"/>
              <a:t>has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smtClean="0"/>
              <a:t>offer: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322188" y="1719272"/>
            <a:ext cx="4897437" cy="91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sz="2000" dirty="0" err="1"/>
              <a:t>Newspapers</a:t>
            </a:r>
            <a:endParaRPr lang="nl-NL" sz="2000" dirty="0"/>
          </a:p>
          <a:p>
            <a:pPr>
              <a:defRPr/>
            </a:pPr>
            <a:r>
              <a:rPr lang="nl-NL" sz="2000" dirty="0"/>
              <a:t> </a:t>
            </a:r>
            <a:r>
              <a:rPr lang="nl-NL" sz="2000" dirty="0" smtClean="0"/>
              <a:t>    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/>
              <a:t>Dutch </a:t>
            </a:r>
            <a:r>
              <a:rPr lang="nl-NL" dirty="0" err="1"/>
              <a:t>newspapers</a:t>
            </a:r>
            <a:endParaRPr lang="nl-NL" dirty="0"/>
          </a:p>
          <a:p>
            <a:pPr>
              <a:defRPr/>
            </a:pPr>
            <a:r>
              <a:rPr lang="nl-NL" dirty="0"/>
              <a:t>     </a:t>
            </a:r>
            <a:r>
              <a:rPr lang="nl-NL" dirty="0" smtClean="0"/>
              <a:t>    4,000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newspapers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22188" y="3030054"/>
            <a:ext cx="2790663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sz="2000" dirty="0" err="1"/>
              <a:t>Journals</a:t>
            </a:r>
            <a:endParaRPr lang="nl-NL" sz="2000" dirty="0"/>
          </a:p>
          <a:p>
            <a:pPr>
              <a:defRPr/>
            </a:pPr>
            <a:r>
              <a:rPr lang="nl-NL" sz="2000" dirty="0"/>
              <a:t>     </a:t>
            </a:r>
            <a:r>
              <a:rPr lang="nl-NL" sz="2000" dirty="0" smtClean="0"/>
              <a:t> </a:t>
            </a:r>
            <a:r>
              <a:rPr lang="nl-NL" dirty="0" smtClean="0"/>
              <a:t>app</a:t>
            </a:r>
            <a:r>
              <a:rPr lang="nl-NL" dirty="0"/>
              <a:t>. 40,000 </a:t>
            </a:r>
            <a:r>
              <a:rPr lang="nl-NL" dirty="0" err="1"/>
              <a:t>journals</a:t>
            </a:r>
            <a:endParaRPr lang="nl-NL" dirty="0"/>
          </a:p>
          <a:p>
            <a:pPr>
              <a:defRPr/>
            </a:pPr>
            <a:r>
              <a:rPr lang="nl-NL" dirty="0"/>
              <a:t>      </a:t>
            </a:r>
            <a:r>
              <a:rPr lang="nl-NL" dirty="0" smtClean="0"/>
              <a:t>   app</a:t>
            </a:r>
            <a:r>
              <a:rPr lang="nl-NL" dirty="0"/>
              <a:t>. </a:t>
            </a:r>
            <a:r>
              <a:rPr lang="nl-NL" dirty="0" smtClean="0"/>
              <a:t>62 </a:t>
            </a:r>
            <a:r>
              <a:rPr lang="nl-NL" dirty="0" err="1"/>
              <a:t>million</a:t>
            </a:r>
            <a:r>
              <a:rPr lang="nl-NL" dirty="0"/>
              <a:t> </a:t>
            </a:r>
            <a:r>
              <a:rPr lang="nl-NL" dirty="0" err="1"/>
              <a:t>a</a:t>
            </a:r>
            <a:r>
              <a:rPr lang="nl-NL" dirty="0" err="1" smtClean="0"/>
              <a:t>rticles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3339342" y="1738350"/>
            <a:ext cx="2936709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Company information</a:t>
            </a:r>
          </a:p>
          <a:p>
            <a:pPr>
              <a:defRPr/>
            </a:pPr>
            <a:r>
              <a:rPr lang="nl-NL" sz="2000" dirty="0"/>
              <a:t>     </a:t>
            </a:r>
            <a:r>
              <a:rPr lang="nl-NL" sz="2000" dirty="0" smtClean="0"/>
              <a:t> 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/>
              <a:t>Dutch companies</a:t>
            </a:r>
          </a:p>
          <a:p>
            <a:pPr>
              <a:defRPr/>
            </a:pPr>
            <a:r>
              <a:rPr lang="nl-NL" dirty="0"/>
              <a:t>      </a:t>
            </a:r>
            <a:r>
              <a:rPr lang="nl-NL" dirty="0" smtClean="0"/>
              <a:t>    app</a:t>
            </a:r>
            <a:r>
              <a:rPr lang="nl-NL" dirty="0"/>
              <a:t>. 91 </a:t>
            </a:r>
            <a:r>
              <a:rPr lang="nl-NL" dirty="0" err="1"/>
              <a:t>million</a:t>
            </a:r>
            <a:r>
              <a:rPr lang="nl-NL" dirty="0"/>
              <a:t> </a:t>
            </a:r>
            <a:r>
              <a:rPr lang="nl-NL" dirty="0" err="1"/>
              <a:t>foreign</a:t>
            </a:r>
            <a:r>
              <a:rPr lang="nl-NL" dirty="0"/>
              <a:t> companies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339342" y="3067561"/>
            <a:ext cx="3319670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Market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branch</a:t>
            </a:r>
            <a:r>
              <a:rPr lang="nl-NL" sz="2000" dirty="0"/>
              <a:t> </a:t>
            </a:r>
            <a:r>
              <a:rPr lang="nl-NL" sz="2000" dirty="0" err="1"/>
              <a:t>reports</a:t>
            </a:r>
            <a:endParaRPr lang="nl-NL" sz="2000" dirty="0"/>
          </a:p>
          <a:p>
            <a:pPr>
              <a:defRPr/>
            </a:pPr>
            <a:r>
              <a:rPr lang="nl-NL" sz="2000" dirty="0"/>
              <a:t>     </a:t>
            </a:r>
            <a:r>
              <a:rPr lang="nl-NL" dirty="0"/>
              <a:t>&gt; 160,000</a:t>
            </a:r>
          </a:p>
          <a:p>
            <a:pPr>
              <a:defRPr/>
            </a:pPr>
            <a:r>
              <a:rPr lang="nl-NL" dirty="0"/>
              <a:t>       </a:t>
            </a:r>
            <a:r>
              <a:rPr lang="nl-NL" dirty="0" smtClean="0"/>
              <a:t>Netherlands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international</a:t>
            </a:r>
            <a:endParaRPr lang="nl-NL" dirty="0"/>
          </a:p>
          <a:p>
            <a:pPr>
              <a:defRPr/>
            </a:pPr>
            <a:r>
              <a:rPr lang="nl-NL" dirty="0"/>
              <a:t>     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779454" y="1740665"/>
            <a:ext cx="1457325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sz="2000" dirty="0" err="1"/>
              <a:t>Statistics</a:t>
            </a:r>
            <a:endParaRPr lang="nl-NL" sz="2000" dirty="0"/>
          </a:p>
          <a:p>
            <a:pPr>
              <a:defRPr/>
            </a:pPr>
            <a:r>
              <a:rPr lang="nl-NL" sz="2000" dirty="0"/>
              <a:t>    </a:t>
            </a:r>
            <a:endParaRPr lang="nl-NL" dirty="0"/>
          </a:p>
          <a:p>
            <a:pPr>
              <a:defRPr/>
            </a:pPr>
            <a:r>
              <a:rPr lang="nl-NL" dirty="0"/>
              <a:t>     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779454" y="3072255"/>
            <a:ext cx="2330242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Country </a:t>
            </a:r>
            <a:r>
              <a:rPr lang="nl-NL" sz="2000" dirty="0" err="1"/>
              <a:t>reports</a:t>
            </a:r>
            <a:endParaRPr lang="nl-NL" sz="2000" dirty="0"/>
          </a:p>
          <a:p>
            <a:pPr>
              <a:defRPr/>
            </a:pPr>
            <a:r>
              <a:rPr lang="nl-NL" sz="2000" dirty="0"/>
              <a:t>    </a:t>
            </a:r>
            <a:endParaRPr lang="nl-NL" dirty="0"/>
          </a:p>
          <a:p>
            <a:pPr>
              <a:defRPr/>
            </a:pPr>
            <a:r>
              <a:rPr lang="nl-NL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057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15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Library Moller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6963" t="19755" r="28041" b="17720"/>
          <a:stretch/>
        </p:blipFill>
        <p:spPr>
          <a:xfrm>
            <a:off x="881974" y="1297163"/>
            <a:ext cx="4332052" cy="3386038"/>
          </a:xfrm>
          <a:prstGeom prst="rect">
            <a:avLst/>
          </a:prstGeom>
        </p:spPr>
      </p:pic>
      <p:pic>
        <p:nvPicPr>
          <p:cNvPr id="8" name="Afbeelding 7">
            <a:hlinkClick r:id="rId4"/>
          </p:cNvPr>
          <p:cNvPicPr>
            <a:picLocks noChangeAspect="1"/>
          </p:cNvPicPr>
          <p:nvPr/>
        </p:nvPicPr>
        <p:blipFill rotWithShape="1">
          <a:blip r:embed="rId3"/>
          <a:srcRect l="38932" t="62681" r="50729" b="18691"/>
          <a:stretch/>
        </p:blipFill>
        <p:spPr>
          <a:xfrm>
            <a:off x="1961322" y="2299252"/>
            <a:ext cx="2458278" cy="2491410"/>
          </a:xfrm>
          <a:prstGeom prst="rect">
            <a:avLst/>
          </a:prstGeom>
        </p:spPr>
      </p:pic>
      <p:sp>
        <p:nvSpPr>
          <p:cNvPr id="5" name="Pijl-links 4"/>
          <p:cNvSpPr/>
          <p:nvPr/>
        </p:nvSpPr>
        <p:spPr>
          <a:xfrm>
            <a:off x="5751443" y="3438939"/>
            <a:ext cx="185531" cy="821635"/>
          </a:xfrm>
          <a:prstGeom prst="leftArrow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nl-NL" sz="2400" b="1" dirty="0">
              <a:solidFill>
                <a:srgbClr val="66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jl-links 8"/>
          <p:cNvSpPr/>
          <p:nvPr/>
        </p:nvSpPr>
        <p:spPr>
          <a:xfrm>
            <a:off x="6049617" y="3379304"/>
            <a:ext cx="258418" cy="589722"/>
          </a:xfrm>
          <a:prstGeom prst="leftArrow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nl-NL" sz="2400" b="1" dirty="0">
              <a:solidFill>
                <a:srgbClr val="66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jl-links 9"/>
          <p:cNvSpPr/>
          <p:nvPr/>
        </p:nvSpPr>
        <p:spPr>
          <a:xfrm>
            <a:off x="4269808" y="3480407"/>
            <a:ext cx="1653209" cy="506860"/>
          </a:xfrm>
          <a:prstGeom prst="left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/>
            <a:endParaRPr lang="nl-N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583934" y="1668396"/>
            <a:ext cx="292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fontys.nl/Moller.htm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7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16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Library Moller</a:t>
            </a:r>
            <a:endParaRPr lang="nl-NL" dirty="0">
              <a:hlinkClick r:id="rId3"/>
            </a:endParaRPr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7324" t="17011" r="28125" b="7906"/>
          <a:stretch/>
        </p:blipFill>
        <p:spPr>
          <a:xfrm>
            <a:off x="1020417" y="1059821"/>
            <a:ext cx="4068417" cy="3856865"/>
          </a:xfrm>
          <a:prstGeom prst="rect">
            <a:avLst/>
          </a:prstGeom>
        </p:spPr>
      </p:pic>
      <p:sp>
        <p:nvSpPr>
          <p:cNvPr id="9" name="Pijl-links 8"/>
          <p:cNvSpPr/>
          <p:nvPr/>
        </p:nvSpPr>
        <p:spPr>
          <a:xfrm>
            <a:off x="3435625" y="2338687"/>
            <a:ext cx="1653209" cy="506860"/>
          </a:xfrm>
          <a:prstGeom prst="left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/>
            <a:endParaRPr lang="nl-N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059822"/>
            <a:ext cx="264674" cy="26467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11039"/>
            <a:ext cx="3296110" cy="24577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164" y="1668854"/>
            <a:ext cx="4447190" cy="26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17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70907" y="59164"/>
            <a:ext cx="5744443" cy="994172"/>
          </a:xfrm>
        </p:spPr>
        <p:txBody>
          <a:bodyPr/>
          <a:lstStyle/>
          <a:p>
            <a:r>
              <a:rPr lang="nl-NL" dirty="0" smtClean="0"/>
              <a:t>Company.info</a:t>
            </a:r>
            <a:endParaRPr lang="nl-NL" dirty="0"/>
          </a:p>
        </p:txBody>
      </p:sp>
      <p:pic>
        <p:nvPicPr>
          <p:cNvPr id="5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50" y="2667647"/>
            <a:ext cx="1872836" cy="4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572456" y="1165416"/>
            <a:ext cx="5885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Information relating to all Dutch enterprises (and foreign enterprises with branches in The Netherlands)</a:t>
            </a:r>
          </a:p>
          <a:p>
            <a:pPr>
              <a:defRPr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Annual results and ratios (including balances, profit &amp; loss accounts) 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 err="1"/>
              <a:t>Annual</a:t>
            </a:r>
            <a:r>
              <a:rPr lang="nl-NL" sz="2000" dirty="0"/>
              <a:t> </a:t>
            </a:r>
            <a:r>
              <a:rPr lang="nl-NL" sz="2000" dirty="0" smtClean="0"/>
              <a:t>accounts</a:t>
            </a:r>
            <a:r>
              <a:rPr lang="nl-NL" sz="20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 err="1"/>
              <a:t>Adresses</a:t>
            </a:r>
            <a:r>
              <a:rPr lang="nl-NL" sz="2000" dirty="0"/>
              <a:t> en </a:t>
            </a:r>
            <a:r>
              <a:rPr lang="nl-NL" sz="2000" dirty="0" err="1"/>
              <a:t>organisation</a:t>
            </a:r>
            <a:r>
              <a:rPr lang="nl-NL" sz="2000" dirty="0"/>
              <a:t> details;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Management details (</a:t>
            </a:r>
            <a:r>
              <a:rPr lang="nl-NL" sz="2000" dirty="0" err="1"/>
              <a:t>structure</a:t>
            </a:r>
            <a:r>
              <a:rPr lang="nl-NL" sz="2000" dirty="0"/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Press </a:t>
            </a:r>
            <a:r>
              <a:rPr lang="nl-NL" sz="2000" dirty="0" err="1"/>
              <a:t>reports</a:t>
            </a:r>
            <a:r>
              <a:rPr lang="nl-NL" sz="20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Benchmark tool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compare</a:t>
            </a:r>
            <a:r>
              <a:rPr lang="nl-NL" sz="2000" dirty="0"/>
              <a:t> </a:t>
            </a:r>
            <a:r>
              <a:rPr lang="nl-NL" sz="2000" dirty="0" err="1"/>
              <a:t>competitors</a:t>
            </a:r>
            <a:r>
              <a:rPr lang="nl-NL" sz="20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App. </a:t>
            </a:r>
            <a:r>
              <a:rPr lang="nl-NL" sz="2000" dirty="0" smtClean="0"/>
              <a:t>9,000 </a:t>
            </a:r>
            <a:r>
              <a:rPr lang="nl-NL" sz="2000" dirty="0"/>
              <a:t>full </a:t>
            </a:r>
            <a:r>
              <a:rPr lang="nl-NL" sz="2000" dirty="0" err="1"/>
              <a:t>text</a:t>
            </a:r>
            <a:r>
              <a:rPr lang="nl-NL" sz="2000" dirty="0"/>
              <a:t> market </a:t>
            </a:r>
            <a:r>
              <a:rPr lang="nl-NL" sz="2000" dirty="0" err="1"/>
              <a:t>reports</a:t>
            </a:r>
            <a:r>
              <a:rPr lang="nl-N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5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18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Business Source Premier</a:t>
            </a:r>
            <a:endParaRPr lang="nl-NL" dirty="0"/>
          </a:p>
        </p:txBody>
      </p:sp>
      <p:pic>
        <p:nvPicPr>
          <p:cNvPr id="5" name="Afbeelding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82" y="3147640"/>
            <a:ext cx="2390268" cy="58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308380" y="1485486"/>
            <a:ext cx="66306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/>
              <a:t>International </a:t>
            </a:r>
            <a:r>
              <a:rPr lang="nl-NL" sz="2000" b="1" dirty="0" err="1"/>
              <a:t>economic</a:t>
            </a:r>
            <a:r>
              <a:rPr lang="nl-NL" sz="2000" b="1" dirty="0"/>
              <a:t> research database</a:t>
            </a:r>
          </a:p>
          <a:p>
            <a:pPr>
              <a:defRPr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&gt; 2,300 full </a:t>
            </a:r>
            <a:r>
              <a:rPr lang="nl-NL" sz="2000" dirty="0" err="1"/>
              <a:t>text</a:t>
            </a:r>
            <a:r>
              <a:rPr lang="nl-NL" sz="2000" dirty="0"/>
              <a:t> </a:t>
            </a:r>
            <a:r>
              <a:rPr lang="nl-NL" sz="2000" dirty="0" err="1"/>
              <a:t>periodicals</a:t>
            </a:r>
            <a:r>
              <a:rPr lang="nl-NL" sz="2000" dirty="0"/>
              <a:t>: business, marketing, management;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Company </a:t>
            </a:r>
            <a:r>
              <a:rPr lang="nl-NL" sz="2000" dirty="0" err="1"/>
              <a:t>profiles</a:t>
            </a:r>
            <a:r>
              <a:rPr lang="nl-NL" sz="2000" dirty="0"/>
              <a:t> of 30,000 </a:t>
            </a:r>
            <a:r>
              <a:rPr lang="nl-NL" sz="2000" dirty="0" err="1"/>
              <a:t>international</a:t>
            </a:r>
            <a:r>
              <a:rPr lang="nl-NL" sz="2000" dirty="0"/>
              <a:t> companies;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&gt; </a:t>
            </a:r>
            <a:r>
              <a:rPr lang="nl-NL" sz="2000" dirty="0" smtClean="0"/>
              <a:t>160,000 </a:t>
            </a:r>
            <a:r>
              <a:rPr lang="nl-NL" sz="2000" dirty="0" err="1"/>
              <a:t>industry</a:t>
            </a:r>
            <a:r>
              <a:rPr lang="nl-NL" sz="2000" dirty="0"/>
              <a:t> </a:t>
            </a:r>
            <a:r>
              <a:rPr lang="nl-NL" sz="2000" dirty="0" err="1"/>
              <a:t>profiles</a:t>
            </a:r>
            <a:r>
              <a:rPr lang="nl-NL" sz="20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Country </a:t>
            </a:r>
            <a:r>
              <a:rPr lang="nl-NL" sz="2000" dirty="0" err="1"/>
              <a:t>reports</a:t>
            </a:r>
            <a:r>
              <a:rPr lang="nl-NL" sz="2000" dirty="0"/>
              <a:t>.</a:t>
            </a:r>
          </a:p>
          <a:p>
            <a:pPr>
              <a:defRPr/>
            </a:pP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1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19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Business Searching Interface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93725" y="1768729"/>
            <a:ext cx="57681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/>
              <a:t>Special interface of </a:t>
            </a:r>
            <a:r>
              <a:rPr lang="nl-NL" sz="2000" b="1" dirty="0" err="1"/>
              <a:t>the</a:t>
            </a:r>
            <a:r>
              <a:rPr lang="nl-NL" sz="2000" b="1" dirty="0"/>
              <a:t> database Business Source Premier</a:t>
            </a:r>
          </a:p>
          <a:p>
            <a:pPr>
              <a:defRPr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Country </a:t>
            </a:r>
            <a:r>
              <a:rPr lang="nl-NL" sz="2000" dirty="0" err="1"/>
              <a:t>Reports</a:t>
            </a:r>
            <a:r>
              <a:rPr lang="nl-NL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err="1"/>
              <a:t>Industry</a:t>
            </a:r>
            <a:r>
              <a:rPr lang="nl-NL" sz="2000" dirty="0"/>
              <a:t> </a:t>
            </a:r>
            <a:r>
              <a:rPr lang="nl-NL" sz="2000" dirty="0" err="1"/>
              <a:t>Profiles</a:t>
            </a:r>
            <a:r>
              <a:rPr lang="nl-NL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Company </a:t>
            </a:r>
            <a:r>
              <a:rPr lang="nl-NL" sz="2000" dirty="0" err="1"/>
              <a:t>Profiles</a:t>
            </a:r>
            <a:r>
              <a:rPr lang="nl-NL" sz="2000" dirty="0"/>
              <a:t>.</a:t>
            </a:r>
          </a:p>
          <a:p>
            <a:pPr>
              <a:defRPr/>
            </a:pPr>
            <a:endParaRPr lang="nl-NL" sz="2000" dirty="0"/>
          </a:p>
        </p:txBody>
      </p:sp>
      <p:sp>
        <p:nvSpPr>
          <p:cNvPr id="9" name="Tekstvak 5"/>
          <p:cNvSpPr txBox="1">
            <a:spLocks noChangeArrowheads="1"/>
          </p:cNvSpPr>
          <p:nvPr/>
        </p:nvSpPr>
        <p:spPr bwMode="auto">
          <a:xfrm>
            <a:off x="937773" y="3708654"/>
            <a:ext cx="7683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 err="1"/>
              <a:t>Very</a:t>
            </a:r>
            <a:r>
              <a:rPr lang="nl-NL" altLang="nl-NL" sz="1800" dirty="0"/>
              <a:t> </a:t>
            </a:r>
            <a:r>
              <a:rPr lang="nl-NL" altLang="nl-NL" sz="1800" dirty="0" err="1"/>
              <a:t>suitable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for</a:t>
            </a:r>
            <a:r>
              <a:rPr lang="nl-NL" altLang="nl-NL" sz="1800" dirty="0"/>
              <a:t> DESTEP or PESTEL analyses</a:t>
            </a:r>
          </a:p>
        </p:txBody>
      </p:sp>
      <p:pic>
        <p:nvPicPr>
          <p:cNvPr id="5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4" y="2658775"/>
            <a:ext cx="1501876" cy="7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2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5770" indent="-171450">
              <a:spcBef>
                <a:spcPct val="20000"/>
              </a:spcBef>
              <a:buChar char="–"/>
              <a:defRPr sz="168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137160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120" indent="-13716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34440" indent="-13716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0876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308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740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172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73157-FE66-4DFE-8986-85F20581FF08}" type="slidenum">
              <a:rPr lang="en-US" altLang="nl-NL" sz="84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nl-NL" sz="84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Afbeeldingsresultaat voor iceberg 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748"/>
            <a:ext cx="7386536" cy="41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omlaag 1"/>
          <p:cNvSpPr/>
          <p:nvPr/>
        </p:nvSpPr>
        <p:spPr>
          <a:xfrm rot="4712871">
            <a:off x="3450952" y="111543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239820" y="978750"/>
            <a:ext cx="314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Visible</a:t>
            </a:r>
            <a:r>
              <a:rPr lang="nl-NL" sz="2000" b="1" dirty="0" smtClean="0">
                <a:solidFill>
                  <a:srgbClr val="002060"/>
                </a:solidFill>
              </a:rPr>
              <a:t> web or </a:t>
            </a:r>
            <a:r>
              <a:rPr lang="nl-NL" sz="2000" b="1" dirty="0" err="1" smtClean="0">
                <a:solidFill>
                  <a:srgbClr val="002060"/>
                </a:solidFill>
              </a:rPr>
              <a:t>surface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8" name="Pijl-omlaag 7"/>
          <p:cNvSpPr/>
          <p:nvPr/>
        </p:nvSpPr>
        <p:spPr>
          <a:xfrm rot="6847883">
            <a:off x="3828890" y="25047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645571" y="3082184"/>
            <a:ext cx="19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Deep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03937" y="3709280"/>
            <a:ext cx="191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2060"/>
                </a:solidFill>
              </a:rPr>
              <a:t>(</a:t>
            </a:r>
            <a:r>
              <a:rPr lang="nl-NL" sz="1200" b="1" dirty="0" err="1" smtClean="0">
                <a:solidFill>
                  <a:srgbClr val="002060"/>
                </a:solidFill>
              </a:rPr>
              <a:t>Not</a:t>
            </a:r>
            <a:r>
              <a:rPr lang="nl-NL" sz="1200" b="1" dirty="0" smtClean="0">
                <a:solidFill>
                  <a:srgbClr val="002060"/>
                </a:solidFill>
              </a:rPr>
              <a:t> </a:t>
            </a:r>
            <a:r>
              <a:rPr lang="nl-NL" sz="1200" b="1" dirty="0" err="1" smtClean="0">
                <a:solidFill>
                  <a:srgbClr val="002060"/>
                </a:solidFill>
              </a:rPr>
              <a:t>to</a:t>
            </a:r>
            <a:r>
              <a:rPr lang="nl-NL" sz="1200" b="1" dirty="0" smtClean="0">
                <a:solidFill>
                  <a:srgbClr val="002060"/>
                </a:solidFill>
              </a:rPr>
              <a:t> </a:t>
            </a:r>
            <a:r>
              <a:rPr lang="nl-NL" sz="1200" b="1" dirty="0" err="1" smtClean="0">
                <a:solidFill>
                  <a:srgbClr val="002060"/>
                </a:solidFill>
              </a:rPr>
              <a:t>be</a:t>
            </a:r>
            <a:r>
              <a:rPr lang="nl-NL" sz="1200" b="1" dirty="0" smtClean="0">
                <a:solidFill>
                  <a:srgbClr val="002060"/>
                </a:solidFill>
              </a:rPr>
              <a:t> </a:t>
            </a:r>
            <a:r>
              <a:rPr lang="nl-NL" sz="1200" b="1" dirty="0" err="1" smtClean="0">
                <a:solidFill>
                  <a:srgbClr val="002060"/>
                </a:solidFill>
              </a:rPr>
              <a:t>confused</a:t>
            </a:r>
            <a:r>
              <a:rPr lang="nl-NL" sz="1200" b="1" dirty="0" smtClean="0">
                <a:solidFill>
                  <a:srgbClr val="002060"/>
                </a:solidFill>
              </a:rPr>
              <a:t>  </a:t>
            </a:r>
            <a:r>
              <a:rPr lang="nl-NL" sz="1200" b="1" dirty="0" err="1" smtClean="0">
                <a:solidFill>
                  <a:srgbClr val="002060"/>
                </a:solidFill>
              </a:rPr>
              <a:t>with</a:t>
            </a:r>
            <a:r>
              <a:rPr lang="nl-NL" sz="1200" b="1" dirty="0" smtClean="0">
                <a:solidFill>
                  <a:srgbClr val="002060"/>
                </a:solidFill>
              </a:rPr>
              <a:t> </a:t>
            </a:r>
            <a:r>
              <a:rPr lang="nl-NL" sz="1200" b="1" dirty="0" err="1" smtClean="0">
                <a:solidFill>
                  <a:srgbClr val="002060"/>
                </a:solidFill>
              </a:rPr>
              <a:t>the</a:t>
            </a:r>
            <a:r>
              <a:rPr lang="nl-NL" sz="1200" b="1" dirty="0" smtClean="0">
                <a:solidFill>
                  <a:srgbClr val="002060"/>
                </a:solidFill>
              </a:rPr>
              <a:t> Dark web)</a:t>
            </a:r>
            <a:endParaRPr lang="nl-N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20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NRIT Kennisbank</a:t>
            </a:r>
            <a:endParaRPr lang="nl-NL" dirty="0"/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0" y="3364549"/>
            <a:ext cx="1694842" cy="58873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32296" y="1425557"/>
            <a:ext cx="66310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Reports and articles about the most important topics within the tourism and leisure sector, written by professionals in the field.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Knowledge Base is published by the Netherlands Research Institute for Recreation and </a:t>
            </a:r>
            <a:r>
              <a:rPr lang="en-US" sz="2000" dirty="0" smtClean="0"/>
              <a:t>Tourism</a:t>
            </a:r>
            <a:r>
              <a:rPr lang="en-US" sz="2000" dirty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682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21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Statista</a:t>
            </a:r>
            <a:endParaRPr lang="nl-NL" dirty="0"/>
          </a:p>
        </p:txBody>
      </p:sp>
      <p:pic>
        <p:nvPicPr>
          <p:cNvPr id="5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36" y="1900576"/>
            <a:ext cx="1281079" cy="85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487430" y="1325097"/>
            <a:ext cx="59198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Research tool for finding statistics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80,000 topics;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18,000 sources;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175 industry reports;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4,500 dossiers;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100 country </a:t>
            </a:r>
            <a:r>
              <a:rPr lang="en-US" sz="2000" dirty="0" smtClean="0"/>
              <a:t>reports.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882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22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Nexis</a:t>
            </a:r>
            <a:r>
              <a:rPr lang="nl-NL" dirty="0" smtClean="0"/>
              <a:t> Uni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87430" y="1325097"/>
            <a:ext cx="614683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Newspaper database</a:t>
            </a:r>
            <a:endParaRPr lang="en-US" sz="2000" b="1" dirty="0"/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err="1"/>
              <a:t>A</a:t>
            </a:r>
            <a:r>
              <a:rPr lang="nl-NL" sz="2000" dirty="0" err="1" smtClean="0"/>
              <a:t>rticles</a:t>
            </a:r>
            <a:r>
              <a:rPr lang="nl-NL" sz="2000" dirty="0" smtClean="0"/>
              <a:t>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a</a:t>
            </a:r>
            <a:r>
              <a:rPr lang="nl-NL" sz="2000" dirty="0" err="1" smtClean="0"/>
              <a:t>ll</a:t>
            </a:r>
            <a:r>
              <a:rPr lang="nl-NL" sz="2000" dirty="0" smtClean="0"/>
              <a:t> </a:t>
            </a:r>
            <a:r>
              <a:rPr lang="nl-NL" sz="2000" dirty="0" err="1" smtClean="0"/>
              <a:t>newspapers</a:t>
            </a:r>
            <a:r>
              <a:rPr lang="nl-NL" sz="2000" dirty="0" smtClean="0"/>
              <a:t> </a:t>
            </a:r>
            <a:r>
              <a:rPr lang="nl-NL" sz="2000" dirty="0"/>
              <a:t>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smtClean="0"/>
              <a:t>Netherlands:</a:t>
            </a:r>
          </a:p>
          <a:p>
            <a:pPr>
              <a:defRPr/>
            </a:pPr>
            <a:r>
              <a:rPr lang="nl-NL" sz="2000" dirty="0"/>
              <a:t> </a:t>
            </a:r>
            <a:r>
              <a:rPr lang="nl-NL" sz="2000" dirty="0" smtClean="0"/>
              <a:t>     </a:t>
            </a:r>
            <a:r>
              <a:rPr lang="nl-NL" sz="1600" dirty="0" smtClean="0"/>
              <a:t>Volkskrant, NRC, Algemeen Dagblad, Trouw, Brabants Dagblad, etc.;</a:t>
            </a:r>
          </a:p>
          <a:p>
            <a:pPr>
              <a:defRPr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 smtClean="0"/>
              <a:t> </a:t>
            </a:r>
            <a:r>
              <a:rPr lang="nl-NL" sz="2000" dirty="0" err="1" smtClean="0"/>
              <a:t>Includes</a:t>
            </a:r>
            <a:r>
              <a:rPr lang="nl-NL" sz="2000" dirty="0" smtClean="0"/>
              <a:t> </a:t>
            </a:r>
            <a:r>
              <a:rPr lang="nl-NL" sz="2000" dirty="0" err="1" smtClean="0"/>
              <a:t>some</a:t>
            </a:r>
            <a:r>
              <a:rPr lang="nl-NL" sz="2000" dirty="0" smtClean="0"/>
              <a:t> </a:t>
            </a:r>
            <a:r>
              <a:rPr lang="nl-NL" sz="2000" dirty="0" err="1" smtClean="0"/>
              <a:t>news</a:t>
            </a:r>
            <a:r>
              <a:rPr lang="nl-NL" sz="2000" dirty="0" smtClean="0"/>
              <a:t> magazines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trade</a:t>
            </a:r>
            <a:r>
              <a:rPr lang="nl-NL" sz="2000" dirty="0" smtClean="0"/>
              <a:t> </a:t>
            </a:r>
            <a:r>
              <a:rPr lang="nl-NL" sz="2000" dirty="0" err="1" smtClean="0"/>
              <a:t>journals</a:t>
            </a:r>
            <a:r>
              <a:rPr lang="nl-NL" sz="2000" dirty="0" smtClean="0"/>
              <a:t>:</a:t>
            </a:r>
          </a:p>
          <a:p>
            <a:pPr>
              <a:defRPr/>
            </a:pPr>
            <a:r>
              <a:rPr lang="nl-NL" sz="1600" dirty="0" smtClean="0"/>
              <a:t>       e.g. Elsevier, De Groene Amsterdammer, Quote, Trends Magazine;</a:t>
            </a:r>
          </a:p>
          <a:p>
            <a:pPr>
              <a:defRPr/>
            </a:pPr>
            <a:endParaRPr lang="nl-NL" sz="16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err="1" smtClean="0"/>
              <a:t>Archive</a:t>
            </a:r>
            <a:r>
              <a:rPr lang="nl-NL" sz="2000" dirty="0" smtClean="0"/>
              <a:t> </a:t>
            </a:r>
            <a:r>
              <a:rPr lang="nl-NL" sz="2000" dirty="0" err="1" smtClean="0"/>
              <a:t>spans</a:t>
            </a:r>
            <a:r>
              <a:rPr lang="nl-NL" sz="2000" dirty="0" smtClean="0"/>
              <a:t> </a:t>
            </a:r>
            <a:r>
              <a:rPr lang="nl-NL" sz="2000" dirty="0" err="1" smtClean="0"/>
              <a:t>several</a:t>
            </a:r>
            <a:r>
              <a:rPr lang="nl-NL" sz="2000" dirty="0" smtClean="0"/>
              <a:t> decades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smtClean="0"/>
              <a:t>Built-in translate feature </a:t>
            </a:r>
            <a:endParaRPr lang="nl-NL" sz="2000" dirty="0"/>
          </a:p>
          <a:p>
            <a:pPr>
              <a:defRPr/>
            </a:pPr>
            <a:endParaRPr lang="nl-NL" sz="2000" dirty="0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53" y="1234306"/>
            <a:ext cx="1788803" cy="8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23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Biep.nu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87430" y="1325097"/>
            <a:ext cx="61468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/>
              <a:t>Fontys</a:t>
            </a:r>
            <a:r>
              <a:rPr lang="en-US" sz="2000" b="1" dirty="0" smtClean="0"/>
              <a:t> </a:t>
            </a:r>
            <a:r>
              <a:rPr lang="en-US" sz="2000" b="1" dirty="0"/>
              <a:t>S</a:t>
            </a:r>
            <a:r>
              <a:rPr lang="en-US" sz="2000" b="1" dirty="0" smtClean="0"/>
              <a:t>earch </a:t>
            </a:r>
            <a:r>
              <a:rPr lang="en-US" sz="2000" b="1" dirty="0"/>
              <a:t>E</a:t>
            </a:r>
            <a:r>
              <a:rPr lang="en-US" sz="2000" b="1" dirty="0" smtClean="0"/>
              <a:t>ngine</a:t>
            </a:r>
            <a:endParaRPr lang="en-US" sz="2000" b="1" dirty="0"/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smtClean="0"/>
              <a:t>Search multiple </a:t>
            </a:r>
            <a:r>
              <a:rPr lang="nl-NL" sz="2000" dirty="0" err="1" smtClean="0"/>
              <a:t>Fontys</a:t>
            </a:r>
            <a:r>
              <a:rPr lang="nl-NL" sz="2000" dirty="0" smtClean="0"/>
              <a:t> databases </a:t>
            </a:r>
            <a:r>
              <a:rPr lang="nl-NL" sz="2000" dirty="0" err="1" smtClean="0"/>
              <a:t>simultaneously</a:t>
            </a:r>
            <a:r>
              <a:rPr lang="nl-NL" sz="2000" dirty="0" smtClean="0"/>
              <a:t>;</a:t>
            </a:r>
          </a:p>
          <a:p>
            <a:pPr>
              <a:defRPr/>
            </a:pP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err="1" smtClean="0"/>
              <a:t>Particularly</a:t>
            </a:r>
            <a:r>
              <a:rPr lang="nl-NL" sz="2000" dirty="0" smtClean="0"/>
              <a:t> </a:t>
            </a:r>
            <a:r>
              <a:rPr lang="nl-NL" sz="2000" dirty="0" err="1" smtClean="0"/>
              <a:t>useful</a:t>
            </a:r>
            <a:r>
              <a:rPr lang="nl-NL" sz="2000" dirty="0" smtClean="0"/>
              <a:t> </a:t>
            </a:r>
            <a:r>
              <a:rPr lang="nl-NL" sz="2000" dirty="0" err="1"/>
              <a:t>w</a:t>
            </a:r>
            <a:r>
              <a:rPr lang="nl-NL" sz="2000" dirty="0" err="1" smtClean="0"/>
              <a:t>hen</a:t>
            </a:r>
            <a:r>
              <a:rPr lang="nl-NL" sz="2000" dirty="0" smtClean="0"/>
              <a:t> </a:t>
            </a:r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yet</a:t>
            </a:r>
            <a:r>
              <a:rPr lang="nl-NL" sz="2000" dirty="0" smtClean="0"/>
              <a:t> </a:t>
            </a:r>
            <a:r>
              <a:rPr lang="nl-NL" sz="2000" dirty="0" err="1" smtClean="0"/>
              <a:t>familiar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databases;</a:t>
            </a:r>
          </a:p>
          <a:p>
            <a:pPr>
              <a:defRPr/>
            </a:pPr>
            <a:endParaRPr lang="nl-NL" sz="16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smtClean="0"/>
              <a:t>&gt; 73 </a:t>
            </a:r>
            <a:r>
              <a:rPr lang="nl-NL" sz="2000" dirty="0" err="1" smtClean="0"/>
              <a:t>million</a:t>
            </a:r>
            <a:r>
              <a:rPr lang="nl-NL" sz="2000" dirty="0" smtClean="0"/>
              <a:t> items;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err="1" smtClean="0"/>
              <a:t>Almost</a:t>
            </a:r>
            <a:r>
              <a:rPr lang="nl-NL" sz="2000" dirty="0" smtClean="0"/>
              <a:t> 80% of </a:t>
            </a:r>
            <a:r>
              <a:rPr lang="nl-NL" sz="2000" dirty="0" err="1" smtClean="0"/>
              <a:t>our</a:t>
            </a:r>
            <a:r>
              <a:rPr lang="nl-NL" sz="2000" dirty="0" smtClean="0"/>
              <a:t> databases are </a:t>
            </a:r>
            <a:r>
              <a:rPr lang="nl-NL" sz="2000" dirty="0" err="1" smtClean="0"/>
              <a:t>indexed</a:t>
            </a:r>
            <a:r>
              <a:rPr lang="nl-NL" sz="2000" dirty="0" smtClean="0"/>
              <a:t>!</a:t>
            </a:r>
          </a:p>
          <a:p>
            <a:pPr lvl="1">
              <a:defRPr/>
            </a:pPr>
            <a:r>
              <a:rPr lang="nl-NL" sz="2000" dirty="0" smtClean="0"/>
              <a:t>Do </a:t>
            </a:r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use</a:t>
            </a:r>
            <a:r>
              <a:rPr lang="nl-NL" sz="2000" dirty="0" smtClean="0"/>
              <a:t> Biep.nu </a:t>
            </a:r>
            <a:r>
              <a:rPr lang="nl-NL" sz="2000" dirty="0" err="1" smtClean="0"/>
              <a:t>exclusively</a:t>
            </a:r>
            <a:r>
              <a:rPr lang="nl-NL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000" dirty="0"/>
          </a:p>
          <a:p>
            <a:pPr>
              <a:defRPr/>
            </a:pPr>
            <a:endParaRPr lang="nl-NL" sz="2000" dirty="0"/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1" y="1271629"/>
            <a:ext cx="1726254" cy="8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Bronvermelding in APA </a:t>
            </a:r>
            <a:r>
              <a:rPr lang="nl-NL" sz="2400" dirty="0" smtClean="0"/>
              <a:t>stijl De basis   </a:t>
            </a:r>
            <a:r>
              <a:rPr lang="nl-NL" sz="3600" dirty="0"/>
              <a:t/>
            </a:r>
            <a:br>
              <a:rPr lang="nl-NL" sz="3600" dirty="0"/>
            </a:b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3018502" y="98324"/>
            <a:ext cx="5257249" cy="1759974"/>
          </a:xfrm>
        </p:spPr>
        <p:txBody>
          <a:bodyPr>
            <a:normAutofit/>
          </a:bodyPr>
          <a:lstStyle/>
          <a:p>
            <a:r>
              <a:rPr lang="nl-NL" sz="2800" dirty="0" err="1" smtClean="0">
                <a:solidFill>
                  <a:schemeClr val="bg1"/>
                </a:solidFill>
              </a:rPr>
              <a:t>Literature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</a:rPr>
              <a:t>reference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</a:rPr>
              <a:t>according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</a:rPr>
              <a:t>to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</a:rPr>
              <a:t>the</a:t>
            </a:r>
            <a:r>
              <a:rPr lang="nl-NL" sz="2800" dirty="0" smtClean="0">
                <a:solidFill>
                  <a:schemeClr val="bg1"/>
                </a:solidFill>
              </a:rPr>
              <a:t> APA-</a:t>
            </a:r>
            <a:r>
              <a:rPr lang="nl-NL" sz="2800" dirty="0" err="1" smtClean="0">
                <a:solidFill>
                  <a:schemeClr val="bg1"/>
                </a:solidFill>
              </a:rPr>
              <a:t>style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977" y="2025445"/>
            <a:ext cx="2897662" cy="29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1019" y="98324"/>
            <a:ext cx="3844544" cy="1396179"/>
          </a:xfrm>
        </p:spPr>
        <p:txBody>
          <a:bodyPr>
            <a:noAutofit/>
          </a:bodyPr>
          <a:lstStyle/>
          <a:p>
            <a:r>
              <a:rPr lang="nl-NL" sz="2400" dirty="0"/>
              <a:t>APA 6TH EDITION </a:t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490" y="1769807"/>
            <a:ext cx="6961331" cy="25521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accent4"/>
                </a:solidFill>
              </a:rPr>
              <a:t>A</a:t>
            </a:r>
            <a:r>
              <a:rPr lang="nl-NL" dirty="0" smtClean="0"/>
              <a:t>merican</a:t>
            </a:r>
            <a:r>
              <a:rPr lang="nl-NL" b="1" dirty="0"/>
              <a:t> </a:t>
            </a:r>
            <a:r>
              <a:rPr lang="nl-NL" b="1" dirty="0" smtClean="0">
                <a:solidFill>
                  <a:schemeClr val="accent4"/>
                </a:solidFill>
              </a:rPr>
              <a:t>P</a:t>
            </a:r>
            <a:r>
              <a:rPr lang="nl-NL" dirty="0" smtClean="0"/>
              <a:t>sychological </a:t>
            </a:r>
            <a:r>
              <a:rPr lang="nl-NL" b="1" dirty="0" smtClean="0">
                <a:solidFill>
                  <a:schemeClr val="accent4"/>
                </a:solidFill>
              </a:rPr>
              <a:t>A</a:t>
            </a:r>
            <a:r>
              <a:rPr lang="nl-NL" dirty="0" smtClean="0"/>
              <a:t>ssociation </a:t>
            </a:r>
            <a:r>
              <a:rPr lang="nl-NL" dirty="0" err="1" smtClean="0"/>
              <a:t>published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refer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literature</a:t>
            </a:r>
            <a:r>
              <a:rPr lang="nl-NL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25</a:t>
            </a:fld>
            <a:endParaRPr lang="nl-NL"/>
          </a:p>
        </p:txBody>
      </p:sp>
      <p:pic>
        <p:nvPicPr>
          <p:cNvPr id="5" name="Picture 8" descr="http://i36.tinypic.com/oa4zg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821" y="1580096"/>
            <a:ext cx="1732265" cy="2476088"/>
          </a:xfrm>
          <a:prstGeom prst="rect">
            <a:avLst/>
          </a:prstGeom>
          <a:noFill/>
          <a:ln w="6350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8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385848" y="127820"/>
            <a:ext cx="4631452" cy="576374"/>
          </a:xfrm>
        </p:spPr>
        <p:txBody>
          <a:bodyPr>
            <a:normAutofit fontScale="90000"/>
          </a:bodyPr>
          <a:lstStyle/>
          <a:p>
            <a:r>
              <a:rPr lang="nl-NL" cap="none" dirty="0" smtClean="0"/>
              <a:t/>
            </a:r>
            <a:br>
              <a:rPr lang="nl-NL" cap="none" dirty="0" smtClean="0"/>
            </a:br>
            <a:r>
              <a:rPr lang="nl-NL" sz="2700" cap="none" dirty="0"/>
              <a:t/>
            </a:r>
            <a:br>
              <a:rPr lang="nl-NL" sz="2700" cap="none" dirty="0"/>
            </a:br>
            <a:r>
              <a:rPr lang="nl-NL" sz="2700" cap="none" dirty="0" smtClean="0"/>
              <a:t> </a:t>
            </a:r>
            <a:br>
              <a:rPr lang="nl-NL" sz="2700" cap="none" dirty="0" smtClean="0"/>
            </a:br>
            <a:r>
              <a:rPr lang="nl-NL" sz="2700" cap="none" dirty="0" smtClean="0"/>
              <a:t/>
            </a:r>
            <a:br>
              <a:rPr lang="nl-NL" sz="2700" cap="none" dirty="0" smtClean="0"/>
            </a:br>
            <a:r>
              <a:rPr lang="nl-NL" sz="2700" cap="none" dirty="0" smtClean="0"/>
              <a:t>APA </a:t>
            </a:r>
            <a:r>
              <a:rPr lang="nl-NL" sz="2700" cap="none" dirty="0" err="1" smtClean="0"/>
              <a:t>manuals</a:t>
            </a:r>
            <a:endParaRPr lang="nl-NL" sz="2700" cap="none" dirty="0"/>
          </a:p>
        </p:txBody>
      </p:sp>
      <p:sp>
        <p:nvSpPr>
          <p:cNvPr id="8" name="Tekstvak 7"/>
          <p:cNvSpPr txBox="1"/>
          <p:nvPr/>
        </p:nvSpPr>
        <p:spPr>
          <a:xfrm>
            <a:off x="583483" y="2896731"/>
            <a:ext cx="5679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Download </a:t>
            </a:r>
            <a:r>
              <a:rPr lang="nl-NL" sz="2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free on: </a:t>
            </a:r>
            <a:b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www.auteursrechten.nl/en/acknowledge-sources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Dutch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German</a:t>
            </a:r>
            <a:endParaRPr lang="nl-NL" sz="2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nl-NL" sz="2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English manual: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itswww.uvt.nl/lis/es/apa/apa-guide.pdf</a:t>
            </a:r>
            <a:endParaRPr lang="nl-NL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96622" y="3330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8" y="1000538"/>
            <a:ext cx="3687328" cy="2185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3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890176" y="739951"/>
            <a:ext cx="5211000" cy="267300"/>
          </a:xfrm>
        </p:spPr>
        <p:txBody>
          <a:bodyPr>
            <a:noAutofit/>
          </a:bodyPr>
          <a:lstStyle/>
          <a:p>
            <a:r>
              <a:rPr lang="nl-NL" sz="2400" dirty="0"/>
              <a:t>1.Determine type of source</a:t>
            </a:r>
            <a:r>
              <a:rPr lang="nl-NL" sz="2400" cap="none" dirty="0" smtClean="0"/>
              <a:t/>
            </a:r>
            <a:br>
              <a:rPr lang="nl-NL" sz="2400" cap="none" dirty="0" smtClean="0"/>
            </a:br>
            <a:endParaRPr lang="nl-NL" sz="2400" cap="none" dirty="0"/>
          </a:p>
        </p:txBody>
      </p:sp>
      <p:sp>
        <p:nvSpPr>
          <p:cNvPr id="8" name="Tekstvak 7"/>
          <p:cNvSpPr txBox="1"/>
          <p:nvPr/>
        </p:nvSpPr>
        <p:spPr>
          <a:xfrm>
            <a:off x="1958429" y="1809807"/>
            <a:ext cx="551298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890175" y="2438089"/>
            <a:ext cx="1730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890175" y="1175408"/>
            <a:ext cx="520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APA has different guidelines for different types of sources such as: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70" y="2208028"/>
            <a:ext cx="1069673" cy="696625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7" y="2381083"/>
            <a:ext cx="633623" cy="575294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7500" r="1250" b="6250"/>
          <a:stretch/>
        </p:blipFill>
        <p:spPr>
          <a:xfrm>
            <a:off x="4258478" y="3178968"/>
            <a:ext cx="1065265" cy="91522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7" y="3147618"/>
            <a:ext cx="1351817" cy="900648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69" y="4154331"/>
            <a:ext cx="1250351" cy="4990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27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0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58429" y="1281051"/>
            <a:ext cx="5211000" cy="267300"/>
          </a:xfrm>
        </p:spPr>
        <p:txBody>
          <a:bodyPr>
            <a:normAutofit fontScale="90000"/>
          </a:bodyPr>
          <a:lstStyle/>
          <a:p>
            <a:r>
              <a:rPr lang="nl-NL" cap="none" dirty="0" smtClean="0"/>
              <a:t/>
            </a:r>
            <a:br>
              <a:rPr lang="nl-NL" cap="none" dirty="0" smtClean="0"/>
            </a:br>
            <a:endParaRPr lang="nl-NL" cap="none" dirty="0"/>
          </a:p>
        </p:txBody>
      </p:sp>
      <p:sp>
        <p:nvSpPr>
          <p:cNvPr id="5" name="Tekstvak 4"/>
          <p:cNvSpPr txBox="1"/>
          <p:nvPr/>
        </p:nvSpPr>
        <p:spPr>
          <a:xfrm>
            <a:off x="1958428" y="2526787"/>
            <a:ext cx="19724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Parafrase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890175" y="1809807"/>
            <a:ext cx="520556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Referring in the text can be done in 2 ways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788024" y="2499935"/>
            <a:ext cx="34625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quotes “ “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sz="135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28</a:t>
            </a:fld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241755" y="329467"/>
            <a:ext cx="5299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in </a:t>
            </a:r>
            <a:r>
              <a:rPr lang="nl-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1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4373" y="167149"/>
            <a:ext cx="4053155" cy="511278"/>
          </a:xfrm>
        </p:spPr>
        <p:txBody>
          <a:bodyPr>
            <a:normAutofit/>
          </a:bodyPr>
          <a:lstStyle/>
          <a:p>
            <a:r>
              <a:rPr lang="nl-NL" sz="2700" dirty="0" err="1"/>
              <a:t>Citing</a:t>
            </a:r>
            <a:r>
              <a:rPr lang="nl-NL" sz="2700" dirty="0"/>
              <a:t> </a:t>
            </a:r>
            <a:r>
              <a:rPr lang="nl-NL" sz="2700" dirty="0" smtClean="0"/>
              <a:t>a </a:t>
            </a:r>
            <a:r>
              <a:rPr lang="nl-NL" sz="2700" dirty="0" err="1"/>
              <a:t>text</a:t>
            </a:r>
            <a:endParaRPr lang="nl-NL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9006" y="1681317"/>
            <a:ext cx="6867674" cy="3885128"/>
          </a:xfrm>
        </p:spPr>
        <p:txBody>
          <a:bodyPr/>
          <a:lstStyle/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500" dirty="0" smtClean="0"/>
          </a:p>
          <a:p>
            <a:r>
              <a:rPr lang="en-US" sz="1600" dirty="0"/>
              <a:t>"Students often had difficulty using APA style" (Jones, 1998, p. 199).</a:t>
            </a:r>
          </a:p>
          <a:p>
            <a:r>
              <a:rPr lang="en-US" sz="1600" dirty="0" smtClean="0"/>
              <a:t>According </a:t>
            </a:r>
            <a:r>
              <a:rPr lang="en-US" sz="1600" dirty="0"/>
              <a:t>to Jones (1998), "students often had difficulty using APA style, especially when it was their first time" (p. 199).</a:t>
            </a:r>
            <a:r>
              <a:rPr lang="nl-NL" sz="1500" dirty="0" smtClean="0">
                <a:solidFill>
                  <a:srgbClr val="FF0000"/>
                </a:solidFill>
              </a:rPr>
              <a:t/>
            </a:r>
            <a:br>
              <a:rPr lang="nl-NL" sz="1500" dirty="0" smtClean="0">
                <a:solidFill>
                  <a:srgbClr val="FF0000"/>
                </a:solidFill>
              </a:rPr>
            </a:br>
            <a:endParaRPr lang="nl-NL" sz="1200" dirty="0"/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Google</a:t>
            </a:r>
            <a:endParaRPr lang="nl-NL" dirty="0"/>
          </a:p>
        </p:txBody>
      </p:sp>
      <p:pic>
        <p:nvPicPr>
          <p:cNvPr id="11" name="il_fi" descr="http://i.telegraph.co.uk/multimedia/archive/01294/google7_1294716i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0" y="1454996"/>
            <a:ext cx="3130414" cy="20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98" y="2305774"/>
            <a:ext cx="2643778" cy="235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3150" y="379484"/>
            <a:ext cx="6172200" cy="564414"/>
          </a:xfrm>
        </p:spPr>
        <p:txBody>
          <a:bodyPr>
            <a:normAutofit fontScale="90000"/>
          </a:bodyPr>
          <a:lstStyle/>
          <a:p>
            <a:r>
              <a:rPr lang="nl-NL" sz="2400" dirty="0" err="1"/>
              <a:t>paraphrasing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/>
              <a:t> </a:t>
            </a:r>
            <a:r>
              <a:rPr lang="nl-NL" b="1" i="1" dirty="0" smtClean="0"/>
              <a:t> </a:t>
            </a:r>
            <a:r>
              <a:rPr lang="nl-NL" sz="2325" dirty="0" smtClean="0"/>
              <a:t>(</a:t>
            </a:r>
            <a:r>
              <a:rPr lang="nl-NL" sz="2325" dirty="0" err="1" smtClean="0"/>
              <a:t>to</a:t>
            </a:r>
            <a:r>
              <a:rPr lang="nl-NL" sz="2325" dirty="0" smtClean="0"/>
              <a:t> say </a:t>
            </a:r>
            <a:r>
              <a:rPr lang="nl-NL" sz="2325" dirty="0" err="1" smtClean="0"/>
              <a:t>it</a:t>
            </a:r>
            <a:r>
              <a:rPr lang="nl-NL" sz="2325" dirty="0" smtClean="0"/>
              <a:t> in </a:t>
            </a:r>
            <a:r>
              <a:rPr lang="nl-NL" sz="2325" dirty="0" err="1" smtClean="0"/>
              <a:t>your</a:t>
            </a:r>
            <a:r>
              <a:rPr lang="nl-NL" sz="2325" dirty="0" smtClean="0"/>
              <a:t> </a:t>
            </a:r>
            <a:r>
              <a:rPr lang="nl-NL" sz="2325" dirty="0" err="1" smtClean="0"/>
              <a:t>own</a:t>
            </a:r>
            <a:r>
              <a:rPr lang="nl-NL" sz="2325" dirty="0" smtClean="0"/>
              <a:t> </a:t>
            </a:r>
            <a:r>
              <a:rPr lang="nl-NL" sz="2325" dirty="0" err="1" smtClean="0"/>
              <a:t>words</a:t>
            </a:r>
            <a:r>
              <a:rPr lang="nl-NL" sz="2325" dirty="0" smtClean="0"/>
              <a:t>)</a:t>
            </a:r>
            <a:br>
              <a:rPr lang="nl-NL" sz="2325" dirty="0" smtClean="0"/>
            </a:br>
            <a:endParaRPr lang="nl-NL" sz="2325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91148"/>
            <a:ext cx="7886700" cy="2941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1200" b="1" dirty="0"/>
          </a:p>
          <a:p>
            <a:pPr marL="0" indent="0">
              <a:buNone/>
            </a:pPr>
            <a:r>
              <a:rPr lang="nl-NL" sz="1200" b="1" dirty="0"/>
              <a:t> </a:t>
            </a:r>
          </a:p>
          <a:p>
            <a:pPr marL="0" indent="0">
              <a:buNone/>
            </a:pPr>
            <a:r>
              <a:rPr lang="nl-NL" sz="1700" b="1" dirty="0" smtClean="0"/>
              <a:t>Never</a:t>
            </a:r>
            <a:r>
              <a:rPr lang="nl-NL" sz="1700" dirty="0" smtClean="0"/>
              <a:t> </a:t>
            </a:r>
            <a:r>
              <a:rPr lang="nl-NL" sz="1700" dirty="0" err="1" smtClean="0"/>
              <a:t>between</a:t>
            </a:r>
            <a:r>
              <a:rPr lang="nl-NL" sz="1700" dirty="0" smtClean="0"/>
              <a:t> “</a:t>
            </a:r>
            <a:r>
              <a:rPr lang="nl-NL" sz="1700" dirty="0" err="1" smtClean="0"/>
              <a:t>quotation</a:t>
            </a:r>
            <a:r>
              <a:rPr lang="nl-NL" sz="1700" dirty="0" smtClean="0"/>
              <a:t> </a:t>
            </a:r>
            <a:r>
              <a:rPr lang="nl-NL" sz="1700" dirty="0" err="1" smtClean="0"/>
              <a:t>marks</a:t>
            </a:r>
            <a:r>
              <a:rPr lang="nl-NL" sz="1700" dirty="0" smtClean="0"/>
              <a:t>”</a:t>
            </a:r>
            <a:endParaRPr lang="nl-NL" sz="1700" dirty="0"/>
          </a:p>
          <a:p>
            <a:pPr marL="0" indent="0">
              <a:buNone/>
            </a:pPr>
            <a:r>
              <a:rPr lang="nl-NL" sz="1700" dirty="0"/>
              <a:t> </a:t>
            </a:r>
            <a:r>
              <a:rPr lang="nl-NL" sz="1700" dirty="0" err="1" smtClean="0"/>
              <a:t>Between</a:t>
            </a:r>
            <a:r>
              <a:rPr lang="nl-NL" sz="1700" dirty="0" smtClean="0"/>
              <a:t> </a:t>
            </a:r>
            <a:r>
              <a:rPr lang="nl-NL" sz="1700" dirty="0" err="1"/>
              <a:t>brackets</a:t>
            </a:r>
            <a:r>
              <a:rPr lang="nl-NL" sz="1700" dirty="0"/>
              <a:t> </a:t>
            </a:r>
            <a:r>
              <a:rPr lang="nl-NL" sz="1700" dirty="0" smtClean="0"/>
              <a:t>(Name </a:t>
            </a:r>
            <a:r>
              <a:rPr lang="nl-NL" sz="1700" dirty="0" err="1" smtClean="0"/>
              <a:t>authors</a:t>
            </a:r>
            <a:r>
              <a:rPr lang="nl-NL" sz="1700" dirty="0" smtClean="0"/>
              <a:t> (s</a:t>
            </a:r>
            <a:r>
              <a:rPr lang="nl-NL" sz="1700" dirty="0"/>
              <a:t>), </a:t>
            </a:r>
            <a:r>
              <a:rPr lang="nl-NL" sz="1700" dirty="0" err="1" smtClean="0"/>
              <a:t>year</a:t>
            </a:r>
            <a:r>
              <a:rPr lang="nl-NL" sz="1700" dirty="0" smtClean="0"/>
              <a:t>, </a:t>
            </a:r>
            <a:r>
              <a:rPr lang="nl-NL" sz="1700" dirty="0"/>
              <a:t>[p. X])</a:t>
            </a:r>
          </a:p>
          <a:p>
            <a:pPr marL="0" indent="0">
              <a:buNone/>
            </a:pPr>
            <a:r>
              <a:rPr lang="nl-NL" sz="1700" dirty="0"/>
              <a:t> </a:t>
            </a:r>
            <a:r>
              <a:rPr lang="nl-NL" sz="1700" dirty="0" smtClean="0"/>
              <a:t>Page </a:t>
            </a:r>
            <a:r>
              <a:rPr lang="nl-NL" sz="1700" dirty="0" err="1" smtClean="0"/>
              <a:t>number</a:t>
            </a:r>
            <a:r>
              <a:rPr lang="nl-NL" sz="1700" dirty="0" smtClean="0"/>
              <a:t> is </a:t>
            </a:r>
            <a:r>
              <a:rPr lang="nl-NL" sz="1700" dirty="0" err="1" smtClean="0"/>
              <a:t>mandatory</a:t>
            </a:r>
            <a:endParaRPr lang="nl-NL" sz="1700" dirty="0"/>
          </a:p>
          <a:p>
            <a:pPr marL="0" indent="0">
              <a:buNone/>
            </a:pPr>
            <a:r>
              <a:rPr lang="nl-NL" sz="1700" dirty="0"/>
              <a:t> </a:t>
            </a:r>
            <a:endParaRPr lang="nl-NL" sz="1200" dirty="0"/>
          </a:p>
          <a:p>
            <a:pPr marL="0" indent="0">
              <a:buNone/>
            </a:pPr>
            <a:r>
              <a:rPr lang="nl-NL" sz="1500" dirty="0" err="1" smtClean="0"/>
              <a:t>Examples</a:t>
            </a:r>
            <a:r>
              <a:rPr lang="nl-NL" sz="1500" dirty="0" smtClean="0"/>
              <a:t>:</a:t>
            </a:r>
            <a:endParaRPr lang="nl-NL" sz="1500" dirty="0"/>
          </a:p>
          <a:p>
            <a:r>
              <a:rPr lang="en-US" sz="1500" dirty="0" smtClean="0"/>
              <a:t>It </a:t>
            </a:r>
            <a:r>
              <a:rPr lang="en-US" sz="1500" dirty="0"/>
              <a:t>is recommended to first </a:t>
            </a:r>
            <a:r>
              <a:rPr lang="en-US" sz="1500" dirty="0" err="1"/>
              <a:t>analyse</a:t>
            </a:r>
            <a:r>
              <a:rPr lang="en-US" sz="1500" dirty="0"/>
              <a:t> the problem or situation before the investigation</a:t>
            </a:r>
            <a:r>
              <a:rPr lang="nl-NL" sz="1500" dirty="0" smtClean="0"/>
              <a:t>(</a:t>
            </a:r>
            <a:r>
              <a:rPr lang="nl-NL" sz="1500" dirty="0" err="1" smtClean="0"/>
              <a:t>Migchelbrink</a:t>
            </a:r>
            <a:r>
              <a:rPr lang="nl-NL" sz="1500" dirty="0"/>
              <a:t>, 2006, p.68)</a:t>
            </a:r>
          </a:p>
          <a:p>
            <a:r>
              <a:rPr lang="en-US" sz="1500" dirty="0"/>
              <a:t>In practice-based research for care and well-being, it is recommended to first </a:t>
            </a:r>
            <a:r>
              <a:rPr lang="en-US" sz="1500" dirty="0" err="1"/>
              <a:t>analyse</a:t>
            </a:r>
            <a:r>
              <a:rPr lang="en-US" sz="1500" dirty="0"/>
              <a:t> the problem (</a:t>
            </a:r>
            <a:r>
              <a:rPr lang="en-US" sz="1500" dirty="0" err="1"/>
              <a:t>Migchelbrink</a:t>
            </a:r>
            <a:r>
              <a:rPr lang="en-US" sz="1500" dirty="0"/>
              <a:t>, 2006) and then... </a:t>
            </a:r>
            <a:endParaRPr lang="en-US" sz="1500" dirty="0" smtClean="0"/>
          </a:p>
          <a:p>
            <a:r>
              <a:rPr lang="en-US" sz="1600" dirty="0" smtClean="0"/>
              <a:t>According </a:t>
            </a:r>
            <a:r>
              <a:rPr lang="en-US" sz="1600" dirty="0"/>
              <a:t>to Jones (1998), APA style is a difficult citation format for first-time learners.</a:t>
            </a:r>
            <a:endParaRPr lang="nl-NL" sz="1500" dirty="0"/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632154" y="98324"/>
            <a:ext cx="5083277" cy="788662"/>
          </a:xfrm>
        </p:spPr>
        <p:txBody>
          <a:bodyPr>
            <a:noAutofit/>
          </a:bodyPr>
          <a:lstStyle/>
          <a:p>
            <a:r>
              <a:rPr lang="nl-NL" sz="2400" dirty="0" smtClean="0"/>
              <a:t>           </a:t>
            </a:r>
            <a:br>
              <a:rPr lang="nl-NL" sz="2400" dirty="0" smtClean="0"/>
            </a:br>
            <a:r>
              <a:rPr lang="nl-NL" sz="2400" dirty="0" smtClean="0"/>
              <a:t>           3</a:t>
            </a:r>
            <a:r>
              <a:rPr lang="nl-NL" sz="2400" dirty="0"/>
              <a:t>. </a:t>
            </a:r>
            <a:r>
              <a:rPr lang="nl-NL" sz="2400" dirty="0" err="1" smtClean="0"/>
              <a:t>Literature</a:t>
            </a:r>
            <a:r>
              <a:rPr lang="nl-NL" sz="2400" dirty="0" smtClean="0"/>
              <a:t> list</a:t>
            </a:r>
            <a:r>
              <a:rPr lang="nl-NL" sz="2400" cap="none" dirty="0" smtClean="0"/>
              <a:t/>
            </a:r>
            <a:br>
              <a:rPr lang="nl-NL" sz="2400" cap="none" dirty="0" smtClean="0"/>
            </a:br>
            <a:endParaRPr lang="nl-NL" sz="2400" cap="none" dirty="0"/>
          </a:p>
        </p:txBody>
      </p:sp>
      <p:sp>
        <p:nvSpPr>
          <p:cNvPr id="9" name="Tekstvak 2"/>
          <p:cNvSpPr txBox="1"/>
          <p:nvPr/>
        </p:nvSpPr>
        <p:spPr>
          <a:xfrm>
            <a:off x="1828393" y="1366193"/>
            <a:ext cx="55567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the sources you used are presented at the end of your report or paper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alphabetical order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use 	  –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  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  ■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Indent the second and next line </a:t>
            </a:r>
            <a:endParaRPr lang="en-US" sz="1350" dirty="0"/>
          </a:p>
          <a:p>
            <a:endParaRPr lang="en-US" sz="135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31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3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1874" y="953728"/>
            <a:ext cx="7243476" cy="3687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sz="2800" dirty="0" smtClean="0"/>
              <a:t>How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refer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a source </a:t>
            </a:r>
            <a:r>
              <a:rPr lang="nl-NL" sz="2800" dirty="0" err="1" smtClean="0"/>
              <a:t>which</a:t>
            </a:r>
            <a:r>
              <a:rPr lang="nl-NL" sz="2800" dirty="0" smtClean="0"/>
              <a:t> is </a:t>
            </a:r>
            <a:r>
              <a:rPr lang="nl-NL" sz="2800" dirty="0" err="1" smtClean="0"/>
              <a:t>quoted</a:t>
            </a:r>
            <a:r>
              <a:rPr lang="nl-NL" sz="2800" dirty="0" smtClean="0"/>
              <a:t> in </a:t>
            </a:r>
            <a:r>
              <a:rPr lang="nl-NL" sz="2800" dirty="0" err="1" smtClean="0"/>
              <a:t>another</a:t>
            </a:r>
            <a:r>
              <a:rPr lang="nl-NL" sz="2800" dirty="0" smtClean="0"/>
              <a:t> source?</a:t>
            </a:r>
            <a:endParaRPr lang="nl-NL" sz="2800" dirty="0"/>
          </a:p>
          <a:p>
            <a:pPr marL="0" indent="0">
              <a:buNone/>
            </a:pPr>
            <a:r>
              <a:rPr lang="nl-NL" sz="1350" b="1" dirty="0"/>
              <a:t>		</a:t>
            </a:r>
            <a:r>
              <a:rPr lang="nl-NL" sz="1500" b="1" dirty="0" smtClean="0"/>
              <a:t> </a:t>
            </a:r>
            <a:endParaRPr lang="nl-NL" sz="1500" b="1" dirty="0"/>
          </a:p>
          <a:p>
            <a:pPr marL="0" indent="0">
              <a:buNone/>
            </a:pPr>
            <a:r>
              <a:rPr lang="nl-NL" sz="1500" dirty="0"/>
              <a:t>		</a:t>
            </a:r>
            <a:r>
              <a:rPr lang="en-US" sz="1500" dirty="0" smtClean="0"/>
              <a:t>In your </a:t>
            </a:r>
            <a:r>
              <a:rPr lang="en-US" sz="1500" dirty="0"/>
              <a:t>text </a:t>
            </a:r>
            <a:r>
              <a:rPr lang="en-US" sz="1500" dirty="0" smtClean="0"/>
              <a:t>you refer </a:t>
            </a:r>
            <a:r>
              <a:rPr lang="en-US" sz="1500" dirty="0"/>
              <a:t>to the source in which the </a:t>
            </a:r>
            <a:r>
              <a:rPr lang="en-US" sz="1500" dirty="0" smtClean="0"/>
              <a:t>information </a:t>
            </a:r>
            <a:r>
              <a:rPr lang="en-US" sz="1500" dirty="0"/>
              <a:t>has </a:t>
            </a:r>
            <a:r>
              <a:rPr lang="en-US" sz="1500" dirty="0" smtClean="0"/>
              <a:t>			been </a:t>
            </a:r>
            <a:r>
              <a:rPr lang="en-US" sz="1500" dirty="0"/>
              <a:t>found.</a:t>
            </a:r>
            <a:endParaRPr lang="nl-NL" sz="1500" b="1" dirty="0"/>
          </a:p>
          <a:p>
            <a:pPr marL="0" indent="0">
              <a:buNone/>
            </a:pPr>
            <a:r>
              <a:rPr lang="nl-NL" sz="1500" b="1" dirty="0"/>
              <a:t>		</a:t>
            </a:r>
            <a:endParaRPr lang="nl-NL" sz="1500" b="1" dirty="0" smtClean="0"/>
          </a:p>
          <a:p>
            <a:pPr marL="0" indent="0">
              <a:buNone/>
            </a:pPr>
            <a:r>
              <a:rPr lang="nl-NL" sz="1500" dirty="0"/>
              <a:t>		 According </a:t>
            </a:r>
            <a:r>
              <a:rPr lang="nl-NL" sz="1500" dirty="0" err="1" smtClean="0"/>
              <a:t>to</a:t>
            </a:r>
            <a:r>
              <a:rPr lang="nl-NL" sz="1500" dirty="0" smtClean="0"/>
              <a:t> </a:t>
            </a:r>
            <a:r>
              <a:rPr lang="nl-NL" sz="1500" dirty="0" err="1"/>
              <a:t>Mecheler</a:t>
            </a:r>
            <a:r>
              <a:rPr lang="nl-NL" sz="1500" dirty="0"/>
              <a:t> (in Berk, 2011) </a:t>
            </a:r>
            <a:r>
              <a:rPr lang="en-US" sz="1500" dirty="0"/>
              <a:t>a three-year-old child can </a:t>
            </a:r>
            <a:r>
              <a:rPr lang="en-US" sz="1500" dirty="0" smtClean="0"/>
              <a:t>			 cycle without </a:t>
            </a:r>
            <a:r>
              <a:rPr lang="en-US" sz="1500" dirty="0"/>
              <a:t>support wheels </a:t>
            </a:r>
            <a:r>
              <a:rPr lang="nl-NL" sz="1500" dirty="0" smtClean="0"/>
              <a:t>…</a:t>
            </a:r>
            <a:endParaRPr lang="nl-NL" sz="15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6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819254"/>
          </a:xfrm>
        </p:spPr>
        <p:txBody>
          <a:bodyPr>
            <a:normAutofit/>
          </a:bodyPr>
          <a:lstStyle/>
          <a:p>
            <a:r>
              <a:rPr lang="nl-NL" sz="2400" dirty="0" smtClean="0"/>
              <a:t>Personal </a:t>
            </a:r>
            <a:r>
              <a:rPr lang="nl-NL" sz="2400" dirty="0" err="1" smtClean="0"/>
              <a:t>communications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In a </a:t>
            </a:r>
            <a:r>
              <a:rPr lang="en-US" sz="1800" b="1" dirty="0"/>
              <a:t>literature list </a:t>
            </a:r>
            <a:r>
              <a:rPr lang="en-US" sz="1800" dirty="0"/>
              <a:t>there are only references that can be consulted by the reader, therefore interviews, e-mails, personal conversations, lessons, workshops, etc. are </a:t>
            </a:r>
            <a:r>
              <a:rPr lang="en-US" sz="1800" b="1" dirty="0"/>
              <a:t>not mentioned</a:t>
            </a:r>
            <a:r>
              <a:rPr lang="en-US" sz="1800" dirty="0"/>
              <a:t>. However, </a:t>
            </a:r>
            <a:r>
              <a:rPr lang="en-US" sz="1800" b="1" dirty="0"/>
              <a:t>reference</a:t>
            </a:r>
            <a:r>
              <a:rPr lang="en-US" sz="1800" dirty="0"/>
              <a:t> can be made </a:t>
            </a:r>
            <a:r>
              <a:rPr lang="en-US" sz="1800" b="1" dirty="0" smtClean="0"/>
              <a:t>in </a:t>
            </a:r>
            <a:r>
              <a:rPr lang="en-US" sz="1800" b="1" dirty="0"/>
              <a:t>the text</a:t>
            </a:r>
            <a:r>
              <a:rPr lang="en-US" sz="1800" dirty="0"/>
              <a:t>.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 err="1" smtClean="0"/>
              <a:t>Example</a:t>
            </a:r>
            <a:r>
              <a:rPr lang="nl-NL" sz="1800" b="1" dirty="0" smtClean="0"/>
              <a:t>:</a:t>
            </a:r>
            <a:endParaRPr lang="nl-NL" sz="1800" b="1" dirty="0"/>
          </a:p>
          <a:p>
            <a:pPr marL="0" indent="0">
              <a:buNone/>
            </a:pPr>
            <a:r>
              <a:rPr lang="en-US" sz="1800" dirty="0"/>
              <a:t>...but this is not the case (J. Jansen, personal communication, November 30, 2009) and will be... </a:t>
            </a:r>
            <a:r>
              <a:rPr lang="nl-NL" sz="1800" dirty="0" smtClean="0">
                <a:solidFill>
                  <a:srgbClr val="002060"/>
                </a:solidFill>
              </a:rPr>
              <a:t> </a:t>
            </a:r>
            <a:endParaRPr lang="nl-NL" sz="1800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8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507226" y="0"/>
            <a:ext cx="5836673" cy="1307690"/>
          </a:xfrm>
        </p:spPr>
        <p:txBody>
          <a:bodyPr>
            <a:noAutofit/>
          </a:bodyPr>
          <a:lstStyle/>
          <a:p>
            <a:r>
              <a:rPr lang="nl-NL" sz="2400" cap="none" dirty="0" smtClean="0"/>
              <a:t/>
            </a:r>
            <a:br>
              <a:rPr lang="nl-NL" sz="2400" cap="none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cap="none" dirty="0" err="1" smtClean="0"/>
              <a:t>Tables</a:t>
            </a:r>
            <a:r>
              <a:rPr lang="nl-NL" sz="2400" cap="none" dirty="0" smtClean="0"/>
              <a:t> </a:t>
            </a:r>
            <a:r>
              <a:rPr lang="nl-NL" sz="2400" cap="none" dirty="0" err="1" smtClean="0"/>
              <a:t>and</a:t>
            </a:r>
            <a:r>
              <a:rPr lang="nl-NL" sz="2400" cap="none" dirty="0" smtClean="0"/>
              <a:t> </a:t>
            </a:r>
            <a:r>
              <a:rPr lang="nl-NL" sz="2400" cap="none" dirty="0" err="1" smtClean="0"/>
              <a:t>figures</a:t>
            </a:r>
            <a:r>
              <a:rPr lang="nl-NL" sz="2400" cap="none" dirty="0" smtClean="0"/>
              <a:t/>
            </a:r>
            <a:br>
              <a:rPr lang="nl-NL" sz="2400" cap="none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cap="none" dirty="0"/>
          </a:p>
        </p:txBody>
      </p:sp>
      <p:sp>
        <p:nvSpPr>
          <p:cNvPr id="7" name="Tekstvak 1"/>
          <p:cNvSpPr txBox="1"/>
          <p:nvPr/>
        </p:nvSpPr>
        <p:spPr>
          <a:xfrm>
            <a:off x="1753891" y="966124"/>
            <a:ext cx="54715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Beneath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image</a:t>
            </a:r>
            <a:endParaRPr lang="nl-NL" sz="1400" b="1" dirty="0"/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addition to the number of the figure, give a short description, most logical to take over the description of the site.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Next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and web link of the image.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Figure 1. Online shopping 2015. Reprinted from "Meer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Nederlanders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shoppen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online" by CBS, 2016 (https://www.cbs.nl/nl-nl/nieuws/2016/24/meer-nederlanders-shoppen-online). Copyright 2016, CBS. </a:t>
            </a:r>
            <a:endParaRPr lang="nl-NL" sz="135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996" y="1873511"/>
            <a:ext cx="3358229" cy="1668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0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161" y="2406982"/>
            <a:ext cx="3295126" cy="99295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11634" y="780043"/>
            <a:ext cx="6971731" cy="200475"/>
          </a:xfrm>
        </p:spPr>
        <p:txBody>
          <a:bodyPr>
            <a:noAutofit/>
          </a:bodyPr>
          <a:lstStyle/>
          <a:p>
            <a:r>
              <a:rPr lang="nl-NL" sz="2400" dirty="0" smtClean="0"/>
              <a:t>                   Tools</a:t>
            </a:r>
            <a:r>
              <a:rPr lang="nl-NL" sz="2400" u="sng" dirty="0"/>
              <a:t/>
            </a:r>
            <a:br>
              <a:rPr lang="nl-NL" sz="2400" u="sng" dirty="0"/>
            </a:br>
            <a:endParaRPr lang="nl-NL" sz="24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746" y="1659831"/>
            <a:ext cx="1439114" cy="74715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30" y="2108394"/>
            <a:ext cx="1260580" cy="123281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60" y="3446360"/>
            <a:ext cx="2244673" cy="1361523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 rotWithShape="1">
          <a:blip r:embed="rId8"/>
          <a:srcRect l="2649" b="12500"/>
          <a:stretch/>
        </p:blipFill>
        <p:spPr>
          <a:xfrm>
            <a:off x="2401161" y="3551617"/>
            <a:ext cx="1713199" cy="652648"/>
          </a:xfrm>
          <a:prstGeom prst="rect">
            <a:avLst/>
          </a:prstGeom>
        </p:spPr>
      </p:pic>
      <p:sp>
        <p:nvSpPr>
          <p:cNvPr id="14" name="Oval 8"/>
          <p:cNvSpPr/>
          <p:nvPr/>
        </p:nvSpPr>
        <p:spPr>
          <a:xfrm>
            <a:off x="5036281" y="2749310"/>
            <a:ext cx="459647" cy="308302"/>
          </a:xfrm>
          <a:prstGeom prst="ellipse">
            <a:avLst/>
          </a:prstGeom>
          <a:noFill/>
          <a:ln w="76200">
            <a:solidFill>
              <a:srgbClr val="66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5380" y="1774172"/>
            <a:ext cx="180975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1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273"/>
            <a:ext cx="7057697" cy="857250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7030A0"/>
                </a:solidFill>
              </a:rPr>
              <a:t>                      </a:t>
            </a:r>
            <a:r>
              <a:rPr lang="nl-NL" sz="2400" dirty="0">
                <a:solidFill>
                  <a:srgbClr val="7030A0"/>
                </a:solidFill>
              </a:rPr>
              <a:t/>
            </a:r>
            <a:br>
              <a:rPr lang="nl-NL" sz="2400" dirty="0">
                <a:solidFill>
                  <a:srgbClr val="7030A0"/>
                </a:solidFill>
              </a:rPr>
            </a:b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6637" y="1061523"/>
            <a:ext cx="7886700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600" b="1" dirty="0" smtClean="0"/>
              <a:t>			</a:t>
            </a:r>
            <a:r>
              <a:rPr lang="en-US" sz="2600" b="1" dirty="0"/>
              <a:t>CAUTION!</a:t>
            </a:r>
          </a:p>
          <a:p>
            <a:pPr marL="0" indent="0">
              <a:buNone/>
            </a:pPr>
            <a:r>
              <a:rPr lang="en-US" sz="2600" dirty="0"/>
              <a:t>	</a:t>
            </a:r>
          </a:p>
          <a:p>
            <a:pPr marL="0" indent="0">
              <a:buNone/>
            </a:pPr>
            <a:r>
              <a:rPr lang="en-US" sz="2600" dirty="0"/>
              <a:t>	Always check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Complement/correct </a:t>
            </a:r>
            <a:r>
              <a:rPr lang="en-US" sz="2600" dirty="0"/>
              <a:t>where necessary</a:t>
            </a:r>
          </a:p>
          <a:p>
            <a:pPr marL="0" indent="0">
              <a:buNone/>
            </a:pP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/>
              <a:t>	Make sure you are consistent in applying the rules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If you are in doubt?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        </a:t>
            </a:r>
            <a:r>
              <a:rPr lang="en-US" sz="2600" dirty="0"/>
              <a:t>Feel free to ask your questions</a:t>
            </a:r>
            <a:endParaRPr lang="nl-NL" sz="1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6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7656" y="-142670"/>
            <a:ext cx="61722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helpdesk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7702" y="1559208"/>
            <a:ext cx="5586385" cy="12530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nl-NL" sz="8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sz="8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</a:t>
            </a:r>
          </a:p>
          <a:p>
            <a:pPr marL="0" indent="0">
              <a:buNone/>
              <a:defRPr/>
            </a:pPr>
            <a:r>
              <a:rPr lang="nl-NL" sz="8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support </a:t>
            </a:r>
            <a:endParaRPr lang="nl-NL" sz="8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sz="49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4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literatuurhelpdeskmoller@fontys.nl</a:t>
            </a:r>
            <a:endParaRPr lang="nl-NL" sz="49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4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 smtClean="0"/>
          </a:p>
        </p:txBody>
      </p:sp>
      <p:pic>
        <p:nvPicPr>
          <p:cNvPr id="2050" name="Afbeelding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1" y="1385604"/>
            <a:ext cx="1961645" cy="15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37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58877" y="3434353"/>
            <a:ext cx="7959213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b="1" dirty="0" smtClean="0">
                <a:solidFill>
                  <a:srgbClr val="333333"/>
                </a:solidFill>
                <a:latin typeface="Roboto"/>
              </a:rPr>
              <a:t>How </a:t>
            </a:r>
            <a:r>
              <a:rPr lang="nl-NL" sz="1800" b="1" dirty="0" err="1" smtClean="0">
                <a:solidFill>
                  <a:srgbClr val="333333"/>
                </a:solidFill>
                <a:latin typeface="Roboto"/>
              </a:rPr>
              <a:t>to</a:t>
            </a:r>
            <a:r>
              <a:rPr lang="nl-NL" sz="1800" b="1" dirty="0" smtClean="0">
                <a:solidFill>
                  <a:srgbClr val="333333"/>
                </a:solidFill>
                <a:latin typeface="Roboto"/>
              </a:rPr>
              <a:t> contact </a:t>
            </a:r>
            <a:r>
              <a:rPr lang="nl-NL" sz="1800" b="1" dirty="0" err="1" smtClean="0">
                <a:solidFill>
                  <a:srgbClr val="333333"/>
                </a:solidFill>
                <a:latin typeface="Roboto"/>
              </a:rPr>
              <a:t>the</a:t>
            </a:r>
            <a:r>
              <a:rPr lang="nl-NL" sz="1800" b="1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nl-NL" sz="1800" b="1" dirty="0" err="1" smtClean="0">
                <a:solidFill>
                  <a:srgbClr val="333333"/>
                </a:solidFill>
                <a:latin typeface="Roboto"/>
              </a:rPr>
              <a:t>Literature</a:t>
            </a:r>
            <a:r>
              <a:rPr lang="nl-NL" sz="1800" b="1" dirty="0" smtClean="0">
                <a:solidFill>
                  <a:srgbClr val="333333"/>
                </a:solidFill>
                <a:latin typeface="Roboto"/>
              </a:rPr>
              <a:t> helpdesk?</a:t>
            </a:r>
          </a:p>
          <a:p>
            <a:endParaRPr lang="nl-NL" b="1" dirty="0">
              <a:solidFill>
                <a:srgbClr val="333333"/>
              </a:solidFill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nl-NL" dirty="0" smtClean="0">
                <a:solidFill>
                  <a:srgbClr val="524D43"/>
                </a:solidFill>
                <a:latin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524D43"/>
                </a:solidFill>
                <a:latin typeface="Arial" panose="020B0604020202020204" pitchFamily="34" charset="0"/>
              </a:rPr>
              <a:t>Send</a:t>
            </a:r>
            <a:r>
              <a:rPr lang="nl-NL" dirty="0" smtClean="0">
                <a:solidFill>
                  <a:srgbClr val="524D43"/>
                </a:solidFill>
                <a:latin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524D43"/>
                </a:solidFill>
                <a:latin typeface="Arial" panose="020B0604020202020204" pitchFamily="34" charset="0"/>
              </a:rPr>
              <a:t>an</a:t>
            </a:r>
            <a:r>
              <a:rPr lang="nl-NL" dirty="0" smtClean="0">
                <a:solidFill>
                  <a:srgbClr val="524D43"/>
                </a:solidFill>
                <a:latin typeface="Arial" panose="020B0604020202020204" pitchFamily="34" charset="0"/>
              </a:rPr>
              <a:t> email </a:t>
            </a:r>
            <a:r>
              <a:rPr lang="nl-NL" dirty="0" err="1" smtClean="0">
                <a:solidFill>
                  <a:srgbClr val="524D43"/>
                </a:solidFill>
                <a:latin typeface="Arial" panose="020B0604020202020204" pitchFamily="34" charset="0"/>
              </a:rPr>
              <a:t>to</a:t>
            </a:r>
            <a:r>
              <a:rPr lang="nl-NL" dirty="0">
                <a:solidFill>
                  <a:srgbClr val="524D43"/>
                </a:solidFill>
                <a:latin typeface="Arial" panose="020B0604020202020204" pitchFamily="34" charset="0"/>
              </a:rPr>
              <a:t> </a:t>
            </a:r>
            <a:r>
              <a:rPr lang="nl-NL" u="sng" dirty="0">
                <a:solidFill>
                  <a:srgbClr val="524D43"/>
                </a:solidFill>
                <a:latin typeface="Arial" panose="020B0604020202020204" pitchFamily="34" charset="0"/>
                <a:hlinkClick r:id="rId2" tooltip="mailto:literatuurhelpdeskmoller@fontys.nl"/>
              </a:rPr>
              <a:t>literatuurhelpdeskmoller@fontys.nl</a:t>
            </a:r>
            <a:r>
              <a:rPr lang="nl-NL" dirty="0">
                <a:solidFill>
                  <a:srgbClr val="524D43"/>
                </a:solidFill>
                <a:latin typeface="Arial" panose="020B0604020202020204" pitchFamily="34" charset="0"/>
              </a:rPr>
              <a:t>;.</a:t>
            </a:r>
          </a:p>
          <a:p>
            <a:pPr>
              <a:buFont typeface="+mj-lt"/>
              <a:buAutoNum type="arabicPeriod"/>
            </a:pPr>
            <a:r>
              <a:rPr lang="nl-NL" dirty="0" smtClean="0">
                <a:solidFill>
                  <a:srgbClr val="524D43"/>
                </a:solidFill>
                <a:latin typeface="Arial" panose="020B0604020202020204" pitchFamily="34" charset="0"/>
              </a:rPr>
              <a:t> Or make </a:t>
            </a:r>
            <a:r>
              <a:rPr lang="nl-NL" dirty="0" err="1" smtClean="0">
                <a:solidFill>
                  <a:srgbClr val="524D43"/>
                </a:solidFill>
                <a:latin typeface="Arial" panose="020B0604020202020204" pitchFamily="34" charset="0"/>
              </a:rPr>
              <a:t>an</a:t>
            </a:r>
            <a:r>
              <a:rPr lang="nl-NL" dirty="0" smtClean="0">
                <a:solidFill>
                  <a:srgbClr val="524D43"/>
                </a:solidFill>
                <a:latin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524D43"/>
                </a:solidFill>
                <a:latin typeface="Arial" panose="020B0604020202020204" pitchFamily="34" charset="0"/>
              </a:rPr>
              <a:t>appointment</a:t>
            </a:r>
            <a:r>
              <a:rPr lang="nl-NL" dirty="0" smtClean="0">
                <a:solidFill>
                  <a:srgbClr val="524D43"/>
                </a:solidFill>
                <a:latin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524D43"/>
                </a:solidFill>
                <a:latin typeface="Arial" panose="020B0604020202020204" pitchFamily="34" charset="0"/>
              </a:rPr>
              <a:t>with</a:t>
            </a:r>
            <a:r>
              <a:rPr lang="nl-NL" dirty="0" smtClean="0">
                <a:solidFill>
                  <a:srgbClr val="524D43"/>
                </a:solidFill>
                <a:latin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524D43"/>
                </a:solidFill>
                <a:latin typeface="Arial" panose="020B0604020202020204" pitchFamily="34" charset="0"/>
              </a:rPr>
              <a:t>an</a:t>
            </a:r>
            <a:r>
              <a:rPr lang="nl-NL" dirty="0" smtClean="0">
                <a:solidFill>
                  <a:srgbClr val="524D43"/>
                </a:solidFill>
                <a:latin typeface="Arial" panose="020B0604020202020204" pitchFamily="34" charset="0"/>
              </a:rPr>
              <a:t> information specialist </a:t>
            </a:r>
            <a:r>
              <a:rPr lang="nl-NL" dirty="0">
                <a:solidFill>
                  <a:srgbClr val="524D43"/>
                </a:solidFill>
                <a:latin typeface="Arial" panose="020B0604020202020204" pitchFamily="34" charset="0"/>
              </a:rPr>
              <a:t>via </a:t>
            </a:r>
            <a:r>
              <a:rPr lang="nl-NL" u="sng" dirty="0">
                <a:solidFill>
                  <a:srgbClr val="524D43"/>
                </a:solidFill>
                <a:latin typeface="Arial" panose="020B0604020202020204" pitchFamily="34" charset="0"/>
                <a:hlinkClick r:id="rId2" tooltip="mailto:literatuurhelpdeskmoller@fontys.nl"/>
              </a:rPr>
              <a:t>literatuurhelpdeskmoller@fontys.nl</a:t>
            </a:r>
            <a:r>
              <a:rPr lang="nl-NL" dirty="0">
                <a:solidFill>
                  <a:srgbClr val="524D43"/>
                </a:solidFill>
                <a:latin typeface="Arial" panose="020B0604020202020204" pitchFamily="34" charset="0"/>
              </a:rPr>
              <a:t>.</a:t>
            </a:r>
            <a:endParaRPr lang="nl-NL" b="0" i="0" dirty="0">
              <a:solidFill>
                <a:srgbClr val="524D4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75">
                <a:solidFill>
                  <a:schemeClr val="tx1"/>
                </a:solidFill>
                <a:latin typeface="Times New Roman" pitchFamily="18" charset="0"/>
              </a:defRPr>
            </a:lvl1pPr>
            <a:lvl2pPr marL="501491" indent="-192881" eaLnBrk="0" hangingPunct="0">
              <a:spcBef>
                <a:spcPct val="20000"/>
              </a:spcBef>
              <a:buChar char="–"/>
              <a:defRPr sz="1875">
                <a:solidFill>
                  <a:schemeClr val="tx1"/>
                </a:solidFill>
                <a:latin typeface="Times New Roman" pitchFamily="18" charset="0"/>
              </a:defRPr>
            </a:lvl2pPr>
            <a:lvl3pPr marL="771525" indent="-154305" eaLnBrk="0" hangingPunct="0">
              <a:spcBef>
                <a:spcPct val="20000"/>
              </a:spcBef>
              <a:buChar char="•"/>
              <a:defRPr sz="1650">
                <a:solidFill>
                  <a:schemeClr val="tx1"/>
                </a:solidFill>
                <a:latin typeface="Times New Roman" pitchFamily="18" charset="0"/>
              </a:defRPr>
            </a:lvl3pPr>
            <a:lvl4pPr marL="1080135" indent="-154305" eaLnBrk="0" hangingPunct="0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itchFamily="18" charset="0"/>
              </a:defRPr>
            </a:lvl4pPr>
            <a:lvl5pPr marL="1388745" indent="-154305" eaLnBrk="0" hangingPunct="0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DBA9B2-0EF5-4DE2-B498-28F4DA76463C}" type="slidenum">
              <a:rPr lang="nl-NL" altLang="nl-NL" sz="975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nl-NL" altLang="nl-NL" sz="975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1924" name="Tijdelijke aanduiding voor dianummer 3"/>
          <p:cNvSpPr txBox="1">
            <a:spLocks noGrp="1"/>
          </p:cNvSpPr>
          <p:nvPr/>
        </p:nvSpPr>
        <p:spPr bwMode="auto">
          <a:xfrm>
            <a:off x="6058258" y="4685943"/>
            <a:ext cx="159984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C664DF-4FEC-41A5-B59E-23DC1B7E3872}" type="slidenum">
              <a:rPr lang="nl-NL" altLang="nl-NL" sz="750">
                <a:latin typeface="Arial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nl-NL" altLang="nl-NL" sz="75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415321"/>
            <a:ext cx="1711238" cy="276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hthoek 6"/>
          <p:cNvSpPr>
            <a:spLocks noChangeArrowheads="1"/>
          </p:cNvSpPr>
          <p:nvPr/>
        </p:nvSpPr>
        <p:spPr bwMode="auto">
          <a:xfrm>
            <a:off x="2629258" y="3372208"/>
            <a:ext cx="4629150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400"/>
          </a:p>
        </p:txBody>
      </p:sp>
      <p:sp>
        <p:nvSpPr>
          <p:cNvPr id="81927" name="Tekstvak 7"/>
          <p:cNvSpPr txBox="1">
            <a:spLocks noChangeArrowheads="1"/>
          </p:cNvSpPr>
          <p:nvPr/>
        </p:nvSpPr>
        <p:spPr bwMode="auto">
          <a:xfrm>
            <a:off x="3101851" y="1907430"/>
            <a:ext cx="3895936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Questions? </a:t>
            </a:r>
            <a:endParaRPr lang="nl-NL" altLang="nl-NL" sz="2000" b="1" dirty="0">
              <a:solidFill>
                <a:srgbClr val="7030A0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b="1" dirty="0" smtClean="0">
              <a:solidFill>
                <a:srgbClr val="7030A0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 err="1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Good</a:t>
            </a:r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altLang="nl-NL" sz="2000" b="1" dirty="0" err="1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luck</a:t>
            </a:r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altLang="nl-NL" sz="2000" b="1" dirty="0" err="1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with</a:t>
            </a:r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altLang="nl-NL" sz="2000" b="1" dirty="0" err="1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your</a:t>
            </a:r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 research!</a:t>
            </a:r>
            <a:endParaRPr lang="nl-NL" altLang="nl-NL" sz="2000" b="1" dirty="0">
              <a:solidFill>
                <a:srgbClr val="7030A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3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4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Google </a:t>
            </a:r>
            <a:r>
              <a:rPr lang="nl-NL" dirty="0"/>
              <a:t>B</a:t>
            </a:r>
            <a:r>
              <a:rPr lang="nl-NL" dirty="0" smtClean="0"/>
              <a:t>asic Search</a:t>
            </a:r>
            <a:endParaRPr lang="nl-NL" dirty="0"/>
          </a:p>
        </p:txBody>
      </p:sp>
      <p:pic>
        <p:nvPicPr>
          <p:cNvPr id="5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67625" b="6471"/>
          <a:stretch>
            <a:fillRect/>
          </a:stretch>
        </p:blipFill>
        <p:spPr bwMode="auto">
          <a:xfrm>
            <a:off x="327026" y="1359407"/>
            <a:ext cx="2215570" cy="33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3"/>
          <p:cNvSpPr>
            <a:spLocks noChangeArrowheads="1"/>
          </p:cNvSpPr>
          <p:nvPr/>
        </p:nvSpPr>
        <p:spPr bwMode="auto">
          <a:xfrm>
            <a:off x="2879533" y="1359407"/>
            <a:ext cx="40100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+mn-lt"/>
              </a:rPr>
              <a:t>Search: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i="1" dirty="0" err="1">
                <a:latin typeface="+mn-lt"/>
              </a:rPr>
              <a:t>flowers</a:t>
            </a:r>
            <a:r>
              <a:rPr lang="nl-NL" altLang="nl-NL" sz="1800" i="1" dirty="0">
                <a:latin typeface="+mn-lt"/>
              </a:rPr>
              <a:t> </a:t>
            </a:r>
            <a:r>
              <a:rPr lang="nl-NL" altLang="nl-NL" sz="1800" i="1" dirty="0" err="1">
                <a:latin typeface="+mn-lt"/>
              </a:rPr>
              <a:t>potted</a:t>
            </a:r>
            <a:r>
              <a:rPr lang="nl-NL" altLang="nl-NL" sz="1800" i="1" dirty="0">
                <a:latin typeface="+mn-lt"/>
              </a:rPr>
              <a:t> </a:t>
            </a:r>
            <a:r>
              <a:rPr lang="nl-NL" altLang="nl-NL" sz="1800" i="1" dirty="0" err="1">
                <a:latin typeface="+mn-lt"/>
              </a:rPr>
              <a:t>plants</a:t>
            </a:r>
            <a:r>
              <a:rPr lang="nl-NL" altLang="nl-NL" sz="1800" i="1" dirty="0">
                <a:latin typeface="+mn-lt"/>
              </a:rPr>
              <a:t> Netherlands export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 err="1" smtClean="0">
                <a:latin typeface="+mn-lt"/>
              </a:rPr>
              <a:t>Result</a:t>
            </a:r>
            <a:r>
              <a:rPr lang="nl-NL" altLang="nl-NL" sz="1800" dirty="0"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 err="1">
                <a:latin typeface="+mn-lt"/>
              </a:rPr>
              <a:t>Many</a:t>
            </a:r>
            <a:r>
              <a:rPr lang="nl-NL" altLang="nl-NL" sz="1800" dirty="0">
                <a:latin typeface="+mn-lt"/>
              </a:rPr>
              <a:t> hits (&gt; 800,000), but </a:t>
            </a:r>
            <a:r>
              <a:rPr lang="nl-NL" altLang="nl-NL" sz="1800" dirty="0" err="1">
                <a:latin typeface="+mn-lt"/>
              </a:rPr>
              <a:t>relatively</a:t>
            </a:r>
            <a:r>
              <a:rPr lang="nl-NL" altLang="nl-NL" sz="1800" dirty="0">
                <a:latin typeface="+mn-lt"/>
              </a:rPr>
              <a:t> few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+mn-lt"/>
              </a:rPr>
              <a:t>relevant search </a:t>
            </a:r>
            <a:r>
              <a:rPr lang="nl-NL" altLang="nl-NL" sz="1800" dirty="0" err="1">
                <a:latin typeface="+mn-lt"/>
              </a:rPr>
              <a:t>results</a:t>
            </a:r>
            <a:r>
              <a:rPr lang="nl-NL" altLang="nl-NL" sz="1800" dirty="0">
                <a:latin typeface="+mn-lt"/>
              </a:rPr>
              <a:t>!</a:t>
            </a:r>
          </a:p>
        </p:txBody>
      </p:sp>
      <p:pic>
        <p:nvPicPr>
          <p:cNvPr id="9" name="Afbeelding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04" y="1059821"/>
            <a:ext cx="906299" cy="50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15" y="3667731"/>
            <a:ext cx="845742" cy="8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5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Google Advanced Search</a:t>
            </a:r>
            <a:endParaRPr lang="nl-NL" dirty="0"/>
          </a:p>
        </p:txBody>
      </p:sp>
      <p:pic>
        <p:nvPicPr>
          <p:cNvPr id="5" name="Afbeelding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r="66377" b="8411"/>
          <a:stretch>
            <a:fillRect/>
          </a:stretch>
        </p:blipFill>
        <p:spPr bwMode="auto">
          <a:xfrm>
            <a:off x="308297" y="1394553"/>
            <a:ext cx="2402478" cy="337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3"/>
          <p:cNvSpPr>
            <a:spLocks noChangeArrowheads="1"/>
          </p:cNvSpPr>
          <p:nvPr/>
        </p:nvSpPr>
        <p:spPr bwMode="auto">
          <a:xfrm>
            <a:off x="2946607" y="1306167"/>
            <a:ext cx="52962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+mn-lt"/>
              </a:rPr>
              <a:t>Search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i="1" dirty="0" err="1">
                <a:latin typeface="+mn-lt"/>
              </a:rPr>
              <a:t>intitle</a:t>
            </a:r>
            <a:r>
              <a:rPr lang="nl-NL" altLang="nl-NL" sz="1800" i="1" dirty="0">
                <a:latin typeface="+mn-lt"/>
              </a:rPr>
              <a:t>: </a:t>
            </a:r>
            <a:r>
              <a:rPr lang="nl-NL" altLang="nl-NL" sz="1800" i="1" dirty="0" err="1">
                <a:latin typeface="+mn-lt"/>
              </a:rPr>
              <a:t>flowers</a:t>
            </a:r>
            <a:r>
              <a:rPr lang="nl-NL" altLang="nl-NL" sz="1800" i="1" dirty="0">
                <a:latin typeface="+mn-lt"/>
              </a:rPr>
              <a:t> OR “</a:t>
            </a:r>
            <a:r>
              <a:rPr lang="nl-NL" altLang="nl-NL" sz="1800" i="1" dirty="0" err="1">
                <a:latin typeface="+mn-lt"/>
              </a:rPr>
              <a:t>potted</a:t>
            </a:r>
            <a:r>
              <a:rPr lang="nl-NL" altLang="nl-NL" sz="1800" i="1" dirty="0">
                <a:latin typeface="+mn-lt"/>
              </a:rPr>
              <a:t> </a:t>
            </a:r>
            <a:r>
              <a:rPr lang="nl-NL" altLang="nl-NL" sz="1800" i="1" dirty="0" err="1">
                <a:latin typeface="+mn-lt"/>
              </a:rPr>
              <a:t>plants</a:t>
            </a:r>
            <a:r>
              <a:rPr lang="nl-NL" altLang="nl-NL" sz="1800" i="1" dirty="0">
                <a:latin typeface="+mn-lt"/>
              </a:rPr>
              <a:t>” Netherlands export </a:t>
            </a:r>
            <a:r>
              <a:rPr lang="nl-NL" altLang="nl-NL" sz="1800" i="1" dirty="0" err="1">
                <a:latin typeface="+mn-lt"/>
              </a:rPr>
              <a:t>filetype:pdf</a:t>
            </a:r>
            <a:endParaRPr lang="nl-NL" altLang="nl-NL" sz="1800" i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 err="1">
                <a:latin typeface="+mn-lt"/>
              </a:rPr>
              <a:t>Result</a:t>
            </a:r>
            <a:r>
              <a:rPr lang="nl-NL" altLang="nl-NL" sz="1800" dirty="0"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 err="1">
                <a:latin typeface="+mn-lt"/>
              </a:rPr>
              <a:t>Less</a:t>
            </a:r>
            <a:r>
              <a:rPr lang="nl-NL" altLang="nl-NL" sz="1800" dirty="0">
                <a:latin typeface="+mn-lt"/>
              </a:rPr>
              <a:t> (119), but </a:t>
            </a:r>
            <a:r>
              <a:rPr lang="nl-NL" altLang="nl-NL" sz="1800" dirty="0" err="1">
                <a:latin typeface="+mn-lt"/>
              </a:rPr>
              <a:t>better</a:t>
            </a:r>
            <a:r>
              <a:rPr lang="nl-NL" altLang="nl-NL" sz="1800" dirty="0">
                <a:latin typeface="+mn-lt"/>
              </a:rPr>
              <a:t> search </a:t>
            </a:r>
            <a:r>
              <a:rPr lang="nl-NL" altLang="nl-NL" sz="1800" dirty="0" err="1">
                <a:latin typeface="+mn-lt"/>
              </a:rPr>
              <a:t>results</a:t>
            </a:r>
            <a:r>
              <a:rPr lang="nl-NL" altLang="nl-NL" sz="1800" dirty="0">
                <a:latin typeface="+mn-lt"/>
              </a:rPr>
              <a:t>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36" y="3741684"/>
            <a:ext cx="866567" cy="898385"/>
          </a:xfrm>
          <a:prstGeom prst="rect">
            <a:avLst/>
          </a:prstGeom>
        </p:spPr>
      </p:pic>
      <p:pic>
        <p:nvPicPr>
          <p:cNvPr id="10" name="Afbeelding 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04" y="1059821"/>
            <a:ext cx="906299" cy="50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766" t="9295" r="32866" b="5857"/>
          <a:stretch/>
        </p:blipFill>
        <p:spPr>
          <a:xfrm>
            <a:off x="0" y="926901"/>
            <a:ext cx="6053559" cy="4351156"/>
          </a:xfrm>
          <a:prstGeom prst="rect">
            <a:avLst/>
          </a:prstGeom>
        </p:spPr>
      </p:pic>
      <p:sp>
        <p:nvSpPr>
          <p:cNvPr id="32771" name="Tekstvak 1"/>
          <p:cNvSpPr txBox="1">
            <a:spLocks noChangeArrowheads="1"/>
          </p:cNvSpPr>
          <p:nvPr/>
        </p:nvSpPr>
        <p:spPr bwMode="auto">
          <a:xfrm>
            <a:off x="2021323" y="186250"/>
            <a:ext cx="712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Google:  </a:t>
            </a:r>
            <a:r>
              <a:rPr lang="nl-NL" alt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</a:t>
            </a: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7" name="PIJL-OMLAAG 4"/>
          <p:cNvSpPr>
            <a:spLocks noChangeArrowheads="1"/>
          </p:cNvSpPr>
          <p:nvPr/>
        </p:nvSpPr>
        <p:spPr bwMode="auto">
          <a:xfrm rot="4720388">
            <a:off x="5236547" y="462746"/>
            <a:ext cx="341828" cy="1661819"/>
          </a:xfrm>
          <a:prstGeom prst="downArrow">
            <a:avLst>
              <a:gd name="adj1" fmla="val 50000"/>
              <a:gd name="adj2" fmla="val 74577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lIns="68579" tIns="34289" rIns="68579" bIns="34289" anchor="ctr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350" dirty="0" err="1" smtClean="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Settings</a:t>
            </a:r>
            <a:endParaRPr lang="nl-NL" altLang="nl-NL" sz="1350" dirty="0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PIJL-OMLAAG 4"/>
          <p:cNvSpPr>
            <a:spLocks noChangeArrowheads="1"/>
          </p:cNvSpPr>
          <p:nvPr/>
        </p:nvSpPr>
        <p:spPr bwMode="auto">
          <a:xfrm rot="6524612">
            <a:off x="5882772" y="1986235"/>
            <a:ext cx="247532" cy="1757669"/>
          </a:xfrm>
          <a:prstGeom prst="downArrow">
            <a:avLst>
              <a:gd name="adj1" fmla="val 50000"/>
              <a:gd name="adj2" fmla="val 7446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rot="10800000" vert="eaVert" wrap="none" lIns="68579" tIns="34289" rIns="68579" bIns="34289" anchor="ctr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350" dirty="0" smtClean="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Advanced search </a:t>
            </a:r>
            <a:endParaRPr lang="nl-NL" altLang="nl-NL" sz="1350" dirty="0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6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t="9884" r="40861" b="13217"/>
          <a:stretch/>
        </p:blipFill>
        <p:spPr>
          <a:xfrm>
            <a:off x="1610122" y="268524"/>
            <a:ext cx="6672578" cy="4878130"/>
          </a:xfrm>
          <a:prstGeom prst="rect">
            <a:avLst/>
          </a:prstGeom>
          <a:effectLst>
            <a:glow rad="3429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012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2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5770" indent="-171450">
              <a:spcBef>
                <a:spcPct val="20000"/>
              </a:spcBef>
              <a:buChar char="–"/>
              <a:defRPr sz="168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137160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120" indent="-13716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34440" indent="-13716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0876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308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740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172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73157-FE66-4DFE-8986-85F20581FF08}" type="slidenum">
              <a:rPr lang="en-US" altLang="nl-NL" sz="84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nl-NL" sz="84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Afbeeldingsresultaat voor iceberg 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748"/>
            <a:ext cx="7386536" cy="41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omlaag 1"/>
          <p:cNvSpPr/>
          <p:nvPr/>
        </p:nvSpPr>
        <p:spPr>
          <a:xfrm rot="4712871">
            <a:off x="3450952" y="1115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239820" y="978750"/>
            <a:ext cx="314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Visible</a:t>
            </a:r>
            <a:r>
              <a:rPr lang="nl-NL" sz="2000" b="1" dirty="0" smtClean="0">
                <a:solidFill>
                  <a:srgbClr val="002060"/>
                </a:solidFill>
              </a:rPr>
              <a:t> web or </a:t>
            </a:r>
            <a:r>
              <a:rPr lang="nl-NL" sz="2000" b="1" dirty="0" err="1" smtClean="0">
                <a:solidFill>
                  <a:srgbClr val="002060"/>
                </a:solidFill>
              </a:rPr>
              <a:t>surface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8" name="Pijl-omlaag 7"/>
          <p:cNvSpPr/>
          <p:nvPr/>
        </p:nvSpPr>
        <p:spPr>
          <a:xfrm rot="6847883">
            <a:off x="3828890" y="25047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645571" y="3082184"/>
            <a:ext cx="19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Deep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11" name="Pijl-omlaag 10"/>
          <p:cNvSpPr/>
          <p:nvPr/>
        </p:nvSpPr>
        <p:spPr>
          <a:xfrm rot="5400000">
            <a:off x="3997504" y="172716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729024" y="2258627"/>
            <a:ext cx="19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2060"/>
                </a:solidFill>
              </a:rPr>
              <a:t>“</a:t>
            </a:r>
            <a:r>
              <a:rPr lang="nl-NL" sz="2000" b="1" dirty="0" err="1" smtClean="0">
                <a:solidFill>
                  <a:srgbClr val="002060"/>
                </a:solidFill>
              </a:rPr>
              <a:t>Grey</a:t>
            </a:r>
            <a:r>
              <a:rPr lang="nl-NL" sz="2000" b="1" dirty="0" smtClean="0">
                <a:solidFill>
                  <a:srgbClr val="002060"/>
                </a:solidFill>
              </a:rPr>
              <a:t> area”</a:t>
            </a:r>
            <a:endParaRPr lang="nl-N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8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Google </a:t>
            </a:r>
            <a:r>
              <a:rPr lang="nl-NL" dirty="0" err="1" smtClean="0"/>
              <a:t>Scholar</a:t>
            </a:r>
            <a:endParaRPr lang="nl-NL" dirty="0"/>
          </a:p>
        </p:txBody>
      </p:sp>
      <p:pic>
        <p:nvPicPr>
          <p:cNvPr id="1026" name="Picture 2" descr="Image result for google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5" y="1324582"/>
            <a:ext cx="3694312" cy="22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63" y="1420238"/>
            <a:ext cx="1091194" cy="10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05836" y="3838055"/>
            <a:ext cx="630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</a:t>
            </a:r>
            <a:r>
              <a:rPr lang="nl-NL" sz="2000" dirty="0" smtClean="0"/>
              <a:t>earch engine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finding</a:t>
            </a:r>
            <a:r>
              <a:rPr lang="nl-NL" sz="2000" dirty="0" smtClean="0"/>
              <a:t> </a:t>
            </a:r>
            <a:r>
              <a:rPr lang="nl-NL" sz="2000" dirty="0" err="1" smtClean="0"/>
              <a:t>scholarly</a:t>
            </a:r>
            <a:r>
              <a:rPr lang="nl-NL" sz="2000" dirty="0" smtClean="0"/>
              <a:t> </a:t>
            </a:r>
            <a:r>
              <a:rPr lang="nl-NL" sz="2000" dirty="0" err="1"/>
              <a:t>publications</a:t>
            </a:r>
            <a:endParaRPr lang="nl-NL" sz="2000" dirty="0"/>
          </a:p>
        </p:txBody>
      </p:sp>
      <p:sp>
        <p:nvSpPr>
          <p:cNvPr id="3" name="Rechthoek 2"/>
          <p:cNvSpPr/>
          <p:nvPr/>
        </p:nvSpPr>
        <p:spPr>
          <a:xfrm>
            <a:off x="6600433" y="1190064"/>
            <a:ext cx="21813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5"/>
              </a:rPr>
              <a:t>https://scholar.google.com</a:t>
            </a:r>
            <a:r>
              <a:rPr lang="nl-NL" dirty="0" smtClean="0">
                <a:hlinkClick r:id="rId5"/>
              </a:rPr>
              <a:t>/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2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59821"/>
            <a:ext cx="7745709" cy="4403875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-578068" y="4141077"/>
            <a:ext cx="1103586" cy="40990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nl-NL" sz="2400" b="1" dirty="0">
              <a:solidFill>
                <a:srgbClr val="66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jl-rechts 6"/>
          <p:cNvSpPr/>
          <p:nvPr/>
        </p:nvSpPr>
        <p:spPr>
          <a:xfrm>
            <a:off x="147145" y="4141077"/>
            <a:ext cx="378372" cy="40990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nl-NL" sz="2400" b="1" dirty="0">
              <a:solidFill>
                <a:srgbClr val="66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 rot="13065545">
            <a:off x="209950" y="1346379"/>
            <a:ext cx="355012" cy="892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400" b="1" dirty="0">
            <a:solidFill>
              <a:srgbClr val="66336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3" ma:contentTypeDescription="Een nieuw document maken." ma:contentTypeScope="" ma:versionID="00ff8626471ec3cfda6cf5784462a78e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0518458ea20d0da3e96dc74233d0b569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3461C-FE4D-4009-A7A5-D12A750FECF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05d9c35-e4e7-46dc-b696-2e0d98cbe4ff"/>
    <ds:schemaRef ds:uri="http://purl.org/dc/elements/1.1/"/>
    <ds:schemaRef ds:uri="http://schemas.microsoft.com/office/2006/metadata/properties"/>
    <ds:schemaRef ds:uri="4dfc51d9-fd9a-4c2e-9b35-2a6b8dbf69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07903D-2663-49A1-AD12-C72889A67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1E756-F738-4C56-99E0-5244FF4E71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1466</Words>
  <Application>Microsoft Office PowerPoint</Application>
  <PresentationFormat>Diavoorstelling (16:9)</PresentationFormat>
  <Paragraphs>317</Paragraphs>
  <Slides>38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Roboto</vt:lpstr>
      <vt:lpstr>Symbol</vt:lpstr>
      <vt:lpstr>Times New Roman</vt:lpstr>
      <vt:lpstr>Verdana</vt:lpstr>
      <vt:lpstr>Wingdings</vt:lpstr>
      <vt:lpstr>Kantoorthema</vt:lpstr>
      <vt:lpstr>1_Kantoorthema</vt:lpstr>
      <vt:lpstr>Fontys Digital Library</vt:lpstr>
      <vt:lpstr>PowerPoint-presentatie</vt:lpstr>
      <vt:lpstr>Google</vt:lpstr>
      <vt:lpstr>Google Basic Search</vt:lpstr>
      <vt:lpstr>Google Advanced Search</vt:lpstr>
      <vt:lpstr>PowerPoint-presentatie</vt:lpstr>
      <vt:lpstr>PowerPoint-presentatie</vt:lpstr>
      <vt:lpstr>Google Scholar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What the library has to offer:</vt:lpstr>
      <vt:lpstr>Library Moller</vt:lpstr>
      <vt:lpstr>Library Moller</vt:lpstr>
      <vt:lpstr>Company.info</vt:lpstr>
      <vt:lpstr>Business Source Premier</vt:lpstr>
      <vt:lpstr>Business Searching Interface</vt:lpstr>
      <vt:lpstr>NRIT Kennisbank</vt:lpstr>
      <vt:lpstr>Statista</vt:lpstr>
      <vt:lpstr>Nexis Uni</vt:lpstr>
      <vt:lpstr>Biep.nu</vt:lpstr>
      <vt:lpstr>Bronvermelding in APA stijl De basis    </vt:lpstr>
      <vt:lpstr>APA 6TH EDITION   </vt:lpstr>
      <vt:lpstr>     APA manuals</vt:lpstr>
      <vt:lpstr>1.Determine type of source </vt:lpstr>
      <vt:lpstr> </vt:lpstr>
      <vt:lpstr>Citing a text</vt:lpstr>
      <vt:lpstr>paraphrasing   (to say it in your own words) </vt:lpstr>
      <vt:lpstr>                       3. Literature list </vt:lpstr>
      <vt:lpstr>PowerPoint-presentatie</vt:lpstr>
      <vt:lpstr>Personal communications</vt:lpstr>
      <vt:lpstr>   Tables and figures  </vt:lpstr>
      <vt:lpstr>                   Tools </vt:lpstr>
      <vt:lpstr>                       </vt:lpstr>
      <vt:lpstr> Literature  helpdesk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</dc:creator>
  <cp:lastModifiedBy>Knubben,Jos J.H.</cp:lastModifiedBy>
  <cp:revision>154</cp:revision>
  <dcterms:created xsi:type="dcterms:W3CDTF">2018-11-07T16:00:23Z</dcterms:created>
  <dcterms:modified xsi:type="dcterms:W3CDTF">2020-12-08T08:38:59Z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  <property fmtid="{D5CDD505-2E9C-101B-9397-08002B2CF9AE}" pid="3" name="_dlc_DocIdItemGuid">
    <vt:lpwstr>ca7dcd58-9ac8-42c0-9ad6-3602672de915</vt:lpwstr>
  </property>
</Properties>
</file>