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  <p:sldMasterId id="2147483838" r:id="rId5"/>
    <p:sldMasterId id="2147483849" r:id="rId6"/>
    <p:sldMasterId id="2147483869" r:id="rId7"/>
    <p:sldMasterId id="2147483879" r:id="rId8"/>
    <p:sldMasterId id="2147483919" r:id="rId9"/>
  </p:sldMasterIdLst>
  <p:notesMasterIdLst>
    <p:notesMasterId r:id="rId26"/>
  </p:notesMasterIdLst>
  <p:handoutMasterIdLst>
    <p:handoutMasterId r:id="rId27"/>
  </p:handoutMasterIdLst>
  <p:sldIdLst>
    <p:sldId id="311" r:id="rId10"/>
    <p:sldId id="301" r:id="rId11"/>
    <p:sldId id="324" r:id="rId12"/>
    <p:sldId id="327" r:id="rId13"/>
    <p:sldId id="328" r:id="rId14"/>
    <p:sldId id="329" r:id="rId15"/>
    <p:sldId id="330" r:id="rId16"/>
    <p:sldId id="331" r:id="rId17"/>
    <p:sldId id="332" r:id="rId18"/>
    <p:sldId id="305" r:id="rId19"/>
    <p:sldId id="336" r:id="rId20"/>
    <p:sldId id="333" r:id="rId21"/>
    <p:sldId id="325" r:id="rId22"/>
    <p:sldId id="294" r:id="rId23"/>
    <p:sldId id="282" r:id="rId24"/>
    <p:sldId id="313" r:id="rId25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0BFA01C-CD74-7845-B021-672224978863}">
          <p14:sldIdLst>
            <p14:sldId id="311"/>
            <p14:sldId id="301"/>
            <p14:sldId id="324"/>
            <p14:sldId id="327"/>
            <p14:sldId id="328"/>
            <p14:sldId id="329"/>
            <p14:sldId id="330"/>
            <p14:sldId id="331"/>
            <p14:sldId id="332"/>
            <p14:sldId id="305"/>
            <p14:sldId id="336"/>
            <p14:sldId id="333"/>
            <p14:sldId id="325"/>
            <p14:sldId id="294"/>
            <p14:sldId id="28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77479@fontys.nl" initials="8" lastIdx="1" clrIdx="0">
    <p:extLst>
      <p:ext uri="{19B8F6BF-5375-455C-9EA6-DF929625EA0E}">
        <p15:presenceInfo xmlns:p15="http://schemas.microsoft.com/office/powerpoint/2012/main" userId="877479@fontys.n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7" autoAdjust="0"/>
    <p:restoredTop sz="94665" autoAdjust="0"/>
  </p:normalViewPr>
  <p:slideViewPr>
    <p:cSldViewPr snapToGrid="0" snapToObjects="1">
      <p:cViewPr varScale="1">
        <p:scale>
          <a:sx n="139" d="100"/>
          <a:sy n="139" d="100"/>
        </p:scale>
        <p:origin x="119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t>4-12-2019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AB446-350B-43E6-9836-DC2A73F2CFB7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4FBBA-A297-463F-8CF7-9228070CA1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60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7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55B286-11BA-432E-8E75-DA677FCCA43D}" type="slidenum">
              <a:rPr lang="nl-NL" altLang="nl-NL" smtClean="0"/>
              <a:pPr>
                <a:spcBef>
                  <a:spcPct val="0"/>
                </a:spcBef>
              </a:pPr>
              <a:t>14</a:t>
            </a:fld>
            <a:endParaRPr lang="nl-NL" altLang="nl-NL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5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" y="0"/>
            <a:ext cx="9134076" cy="5143499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112578" y="4630341"/>
            <a:ext cx="5746004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046187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112578" y="1400775"/>
            <a:ext cx="6763408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12578" y="2221509"/>
            <a:ext cx="6763408" cy="2874582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81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88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87C9BB0-B05C-F84F-A235-79E209284FE3}"/>
              </a:ext>
            </a:extLst>
          </p:cNvPr>
          <p:cNvSpPr/>
          <p:nvPr/>
        </p:nvSpPr>
        <p:spPr>
          <a:xfrm>
            <a:off x="0" y="0"/>
            <a:ext cx="9144000" cy="515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B9C5BBAD-23E9-1A47-9154-A683A794B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64" y="891310"/>
            <a:ext cx="7300624" cy="25305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964" y="3442098"/>
            <a:ext cx="730062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9964" y="4767263"/>
            <a:ext cx="1476086" cy="273844"/>
          </a:xfrm>
        </p:spPr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AA42D6A-4362-154B-ACAA-FFE4C6DC9D3B}"/>
              </a:ext>
            </a:extLst>
          </p:cNvPr>
          <p:cNvSpPr/>
          <p:nvPr/>
        </p:nvSpPr>
        <p:spPr>
          <a:xfrm>
            <a:off x="10822" y="0"/>
            <a:ext cx="993976" cy="5154321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DE7A9FF6-EEC7-6D44-BA4E-08C7E8BD8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" y="65649"/>
            <a:ext cx="824300" cy="11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87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8062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2683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2556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620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236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48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86945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176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485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669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974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37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045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249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783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72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285598"/>
            <a:ext cx="4040188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285598"/>
            <a:ext cx="4041775" cy="29622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4ED2B493-C1EE-714C-B8A9-F38F4D8CE6E7}" type="datetimeFigureOut">
              <a:rPr lang="nl-NL" smtClean="0"/>
              <a:t>4-12-2019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1738642" y="4767263"/>
            <a:ext cx="4281158" cy="27463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610267" cy="274637"/>
          </a:xfrm>
          <a:prstGeom prst="rect">
            <a:avLst/>
          </a:prstGeom>
        </p:spPr>
        <p:txBody>
          <a:bodyPr/>
          <a:lstStyle/>
          <a:p>
            <a:fld id="{F3BC6476-EA18-C04A-BD06-B622CA55CE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157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680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021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30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960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463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671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384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823377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7038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87C9BB0-B05C-F84F-A235-79E209284FE3}"/>
              </a:ext>
            </a:extLst>
          </p:cNvPr>
          <p:cNvSpPr/>
          <p:nvPr/>
        </p:nvSpPr>
        <p:spPr>
          <a:xfrm>
            <a:off x="0" y="0"/>
            <a:ext cx="9144000" cy="515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B9C5BBAD-23E9-1A47-9154-A683A794B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64" y="891310"/>
            <a:ext cx="7300624" cy="25305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964" y="3442098"/>
            <a:ext cx="730062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9964" y="4767263"/>
            <a:ext cx="1476086" cy="273844"/>
          </a:xfrm>
        </p:spPr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AA42D6A-4362-154B-ACAA-FFE4C6DC9D3B}"/>
              </a:ext>
            </a:extLst>
          </p:cNvPr>
          <p:cNvSpPr/>
          <p:nvPr/>
        </p:nvSpPr>
        <p:spPr>
          <a:xfrm>
            <a:off x="10822" y="0"/>
            <a:ext cx="993976" cy="5154321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DE7A9FF6-EEC7-6D44-BA4E-08C7E8BD8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" y="65649"/>
            <a:ext cx="824300" cy="11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96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99046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321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714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729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85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62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438665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857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64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iteldia-C_NL_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" y="0"/>
            <a:ext cx="9174033" cy="51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457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87C9BB0-B05C-F84F-A235-79E209284FE3}"/>
              </a:ext>
            </a:extLst>
          </p:cNvPr>
          <p:cNvSpPr/>
          <p:nvPr/>
        </p:nvSpPr>
        <p:spPr>
          <a:xfrm>
            <a:off x="0" y="0"/>
            <a:ext cx="9144000" cy="515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B9C5BBAD-23E9-1A47-9154-A683A794B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64" y="891310"/>
            <a:ext cx="7300624" cy="25305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964" y="3442098"/>
            <a:ext cx="730062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9964" y="4767263"/>
            <a:ext cx="1476086" cy="273844"/>
          </a:xfrm>
        </p:spPr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AA42D6A-4362-154B-ACAA-FFE4C6DC9D3B}"/>
              </a:ext>
            </a:extLst>
          </p:cNvPr>
          <p:cNvSpPr/>
          <p:nvPr/>
        </p:nvSpPr>
        <p:spPr>
          <a:xfrm>
            <a:off x="10822" y="0"/>
            <a:ext cx="993976" cy="5154321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DE7A9FF6-EEC7-6D44-BA4E-08C7E8BD8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" y="65649"/>
            <a:ext cx="824300" cy="11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493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70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41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962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9692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7240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0073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85531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-D_NL_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" y="0"/>
            <a:ext cx="9174033" cy="51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5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blad-B_NL_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50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9400"/>
            <a:ext cx="8229600" cy="183726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/>
              <a:t>Titel van presentatie, Arial 32pt</a:t>
            </a:r>
          </a:p>
        </p:txBody>
      </p:sp>
    </p:spTree>
    <p:extLst>
      <p:ext uri="{BB962C8B-B14F-4D97-AF65-F5344CB8AC3E}">
        <p14:creationId xmlns:p14="http://schemas.microsoft.com/office/powerpoint/2010/main" val="42561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blad-A_NL_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" y="0"/>
            <a:ext cx="9172754" cy="51652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9400"/>
            <a:ext cx="8229600" cy="183726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/>
              <a:t>Titel van presentatie, Arial 32pt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2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niverseel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581807" y="4630341"/>
            <a:ext cx="6276776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46189" y="4641986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400775"/>
            <a:ext cx="7383518" cy="857250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8" y="2221509"/>
            <a:ext cx="7383518" cy="2192807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9.jp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9.jp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 van presentatie, </a:t>
            </a:r>
            <a:r>
              <a:rPr lang="nl-NL" dirty="0" err="1"/>
              <a:t>Arial</a:t>
            </a:r>
            <a:r>
              <a:rPr lang="nl-NL" dirty="0"/>
              <a:t> 32pt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12139" y="4630341"/>
            <a:ext cx="48705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70292" y="4641986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5" r:id="rId2"/>
    <p:sldLayoutId id="2147483826" r:id="rId3"/>
    <p:sldLayoutId id="2147483830" r:id="rId4"/>
    <p:sldLayoutId id="2147483833" r:id="rId5"/>
    <p:sldLayoutId id="2147483832" r:id="rId6"/>
    <p:sldLayoutId id="2147483835" r:id="rId7"/>
    <p:sldLayoutId id="2147483834" r:id="rId8"/>
    <p:sldLayoutId id="2147483836" r:id="rId9"/>
    <p:sldLayoutId id="214748383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91340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6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95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66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53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50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5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ontys.nl/moller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literatuurhelpdeskmoller@fontys.nl" TargetMode="Externa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nl/wux9p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i.telegraph.co.uk/multimedia/archive/01294/google7_1294716i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4363CF1-D0AB-4574-A11C-67CE17688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6"/>
          <a:stretch/>
        </p:blipFill>
        <p:spPr>
          <a:xfrm>
            <a:off x="675290" y="1105928"/>
            <a:ext cx="3171217" cy="3733166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970264" y="1646955"/>
            <a:ext cx="4888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Workshop Informatievaardigheden</a:t>
            </a:r>
          </a:p>
          <a:p>
            <a:endParaRPr lang="nl-NL" dirty="0"/>
          </a:p>
          <a:p>
            <a:r>
              <a:rPr lang="nl-NL" dirty="0" smtClean="0"/>
              <a:t>Maatschappijleer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3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5395301"/>
              </p:ext>
            </p:extLst>
          </p:nvPr>
        </p:nvGraphicFramePr>
        <p:xfrm>
          <a:off x="1023458" y="1006679"/>
          <a:ext cx="7088697" cy="3951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884">
                <a:tc>
                  <a:txBody>
                    <a:bodyPr/>
                    <a:lstStyle/>
                    <a:p>
                      <a:r>
                        <a:rPr lang="nl-NL" altLang="nl-NL" sz="1100" b="0" dirty="0">
                          <a:solidFill>
                            <a:schemeClr val="tx2"/>
                          </a:solidFill>
                        </a:rPr>
                        <a:t>“  “ (dubbele aanhalingstekens)</a:t>
                      </a:r>
                      <a:endParaRPr lang="nl-NL" sz="1100" b="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nl-NL" sz="1100" b="0" dirty="0">
                          <a:solidFill>
                            <a:schemeClr val="tx2"/>
                          </a:solidFill>
                        </a:rPr>
                        <a:t>Zoek exacte tekst</a:t>
                      </a:r>
                    </a:p>
                    <a:p>
                      <a:endParaRPr lang="nl-NL" sz="1100" b="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b="0" dirty="0">
                          <a:solidFill>
                            <a:schemeClr val="tx2"/>
                          </a:solidFill>
                        </a:rPr>
                        <a:t>“tweede </a:t>
                      </a:r>
                      <a:r>
                        <a:rPr lang="nl-NL" sz="1100" b="0" dirty="0" smtClean="0">
                          <a:solidFill>
                            <a:schemeClr val="tx2"/>
                          </a:solidFill>
                        </a:rPr>
                        <a:t>kamer”</a:t>
                      </a:r>
                      <a:endParaRPr lang="nl-NL" sz="1100" b="0" dirty="0">
                        <a:solidFill>
                          <a:schemeClr val="tx2"/>
                        </a:solidFill>
                      </a:endParaRPr>
                    </a:p>
                    <a:p>
                      <a:endParaRPr lang="nl-NL" sz="1100" b="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278">
                <a:tc>
                  <a:txBody>
                    <a:bodyPr/>
                    <a:lstStyle/>
                    <a:p>
                      <a:r>
                        <a:rPr lang="nl-NL" altLang="nl-NL" sz="1100" dirty="0"/>
                        <a:t>*      (asterisk of sterretje)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err="1">
                          <a:solidFill>
                            <a:schemeClr val="tx2"/>
                          </a:solidFill>
                        </a:rPr>
                        <a:t>Trunceren</a:t>
                      </a:r>
                      <a:r>
                        <a:rPr lang="nl-NL" sz="1100" baseline="0" dirty="0">
                          <a:solidFill>
                            <a:schemeClr val="tx2"/>
                          </a:solidFill>
                        </a:rPr>
                        <a:t> of vervangen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err="1">
                          <a:solidFill>
                            <a:schemeClr val="tx2"/>
                          </a:solidFill>
                        </a:rPr>
                        <a:t>pedago</a:t>
                      </a:r>
                      <a:r>
                        <a:rPr lang="nl-NL" sz="1100" dirty="0">
                          <a:solidFill>
                            <a:schemeClr val="tx2"/>
                          </a:solidFill>
                        </a:rPr>
                        <a:t>*,</a:t>
                      </a:r>
                      <a:r>
                        <a:rPr lang="nl-NL" sz="1100" baseline="0" dirty="0">
                          <a:solidFill>
                            <a:schemeClr val="tx2"/>
                          </a:solidFill>
                        </a:rPr>
                        <a:t> panne*koek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083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tx2"/>
                          </a:solidFill>
                        </a:rPr>
                        <a:t>Filetype: </a:t>
                      </a: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tx2"/>
                          </a:solidFill>
                        </a:rPr>
                        <a:t>bestandstype</a:t>
                      </a: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err="1">
                          <a:solidFill>
                            <a:schemeClr val="tx2"/>
                          </a:solidFill>
                        </a:rPr>
                        <a:t>Filetype:pdf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nl-NL" sz="1100" dirty="0"/>
                        <a:t>SITE:				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tx2"/>
                          </a:solidFill>
                        </a:rPr>
                        <a:t>Zoek</a:t>
                      </a:r>
                      <a:r>
                        <a:rPr lang="nl-NL" sz="1100" baseline="0" dirty="0">
                          <a:solidFill>
                            <a:schemeClr val="tx2"/>
                          </a:solidFill>
                        </a:rPr>
                        <a:t> binnen website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tx2"/>
                          </a:solidFill>
                        </a:rPr>
                        <a:t>inburgering </a:t>
                      </a:r>
                      <a:r>
                        <a:rPr lang="nl-NL" sz="1100" dirty="0" err="1" smtClean="0">
                          <a:solidFill>
                            <a:schemeClr val="tx2"/>
                          </a:solidFill>
                        </a:rPr>
                        <a:t>SITE:rijksoverheid.nl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446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tx2"/>
                          </a:solidFill>
                        </a:rPr>
                        <a:t>AND</a:t>
                      </a: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tx2"/>
                          </a:solidFill>
                        </a:rPr>
                        <a:t>Beide termen</a:t>
                      </a:r>
                      <a:r>
                        <a:rPr lang="nl-NL" sz="1100" baseline="0" dirty="0">
                          <a:solidFill>
                            <a:schemeClr val="tx2"/>
                          </a:solidFill>
                        </a:rPr>
                        <a:t> moeten voorkomen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belastingdienst </a:t>
                      </a:r>
                      <a:r>
                        <a:rPr lang="nl-NL" sz="1100" dirty="0">
                          <a:solidFill>
                            <a:schemeClr val="tx2"/>
                          </a:solidFill>
                        </a:rPr>
                        <a:t>AND </a:t>
                      </a:r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klachten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solidFill>
                            <a:schemeClr val="tx2"/>
                          </a:solidFill>
                        </a:rPr>
                        <a:t>OR</a:t>
                      </a: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tx2"/>
                          </a:solidFill>
                        </a:rPr>
                        <a:t>Een van beide termen moet voorkomen</a:t>
                      </a: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tx2"/>
                          </a:solidFill>
                        </a:rPr>
                        <a:t>s</a:t>
                      </a:r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pijbelen</a:t>
                      </a:r>
                      <a:r>
                        <a:rPr lang="nl-NL" sz="11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1100" baseline="0" dirty="0">
                          <a:solidFill>
                            <a:schemeClr val="tx2"/>
                          </a:solidFill>
                        </a:rPr>
                        <a:t>OR schoolverzuim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616"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tx2"/>
                          </a:solidFill>
                        </a:rPr>
                        <a:t>NOT</a:t>
                      </a: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tx2"/>
                          </a:solidFill>
                        </a:rPr>
                        <a:t>Tweede term uitsluiten</a:t>
                      </a: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>
                          <a:solidFill>
                            <a:schemeClr val="tx2"/>
                          </a:solidFill>
                        </a:rPr>
                        <a:t>a</a:t>
                      </a:r>
                      <a:r>
                        <a:rPr lang="nl-NL" sz="1100" dirty="0" smtClean="0">
                          <a:solidFill>
                            <a:schemeClr val="tx2"/>
                          </a:solidFill>
                        </a:rPr>
                        <a:t>utisme</a:t>
                      </a:r>
                      <a:r>
                        <a:rPr lang="nl-NL" sz="11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nl-NL" sz="1100" baseline="0" dirty="0">
                          <a:solidFill>
                            <a:schemeClr val="tx2"/>
                          </a:solidFill>
                        </a:rPr>
                        <a:t>NOT </a:t>
                      </a:r>
                      <a:r>
                        <a:rPr lang="nl-NL" sz="1100" baseline="0" dirty="0" smtClean="0">
                          <a:solidFill>
                            <a:schemeClr val="tx2"/>
                          </a:solidFill>
                        </a:rPr>
                        <a:t>basisonderwijs</a:t>
                      </a:r>
                      <a:endParaRPr lang="nl-NL" sz="1100" dirty="0">
                        <a:solidFill>
                          <a:schemeClr val="tx2"/>
                        </a:solidFill>
                      </a:endParaRPr>
                    </a:p>
                  </a:txBody>
                  <a:tcPr marL="54861" marR="54861" marT="27415" marB="27415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hthoek 5"/>
          <p:cNvSpPr/>
          <p:nvPr/>
        </p:nvSpPr>
        <p:spPr>
          <a:xfrm>
            <a:off x="2370894" y="303662"/>
            <a:ext cx="5974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Verfijn je zoekopdracht met filters</a:t>
            </a:r>
            <a:endParaRPr lang="nl-NL" altLang="nl-NL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Booleaanse operatoren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7235" t="32140" r="60802" b="45060"/>
          <a:stretch/>
        </p:blipFill>
        <p:spPr>
          <a:xfrm>
            <a:off x="234890" y="1059821"/>
            <a:ext cx="2097249" cy="246282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26649" t="29566" r="63373" b="52228"/>
          <a:stretch/>
        </p:blipFill>
        <p:spPr>
          <a:xfrm>
            <a:off x="2684477" y="1230977"/>
            <a:ext cx="2315361" cy="237628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27524" t="65278" r="59866" b="12781"/>
          <a:stretch/>
        </p:blipFill>
        <p:spPr>
          <a:xfrm>
            <a:off x="5276675" y="1417740"/>
            <a:ext cx="2374085" cy="23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180" r="6685" b="7624"/>
          <a:stretch/>
        </p:blipFill>
        <p:spPr>
          <a:xfrm>
            <a:off x="708144" y="898299"/>
            <a:ext cx="7982093" cy="4147334"/>
          </a:xfrm>
          <a:prstGeom prst="rect">
            <a:avLst/>
          </a:prstGeom>
        </p:spPr>
      </p:pic>
      <p:pic>
        <p:nvPicPr>
          <p:cNvPr id="6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6876" r="50505" b="13069"/>
          <a:stretch/>
        </p:blipFill>
        <p:spPr>
          <a:xfrm>
            <a:off x="4003507" y="307033"/>
            <a:ext cx="4404847" cy="4007595"/>
          </a:xfrm>
          <a:prstGeom prst="rect">
            <a:avLst/>
          </a:prstGeom>
          <a:effectLst>
            <a:outerShdw blurRad="50800" dist="38100" dir="2700000" sx="105000" sy="105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4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t="6598" r="14588" b="4138"/>
          <a:stretch/>
        </p:blipFill>
        <p:spPr>
          <a:xfrm>
            <a:off x="55002" y="985828"/>
            <a:ext cx="7253324" cy="426398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525120" y="195739"/>
            <a:ext cx="340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</a:rPr>
              <a:t>Google </a:t>
            </a:r>
            <a:r>
              <a:rPr lang="nl-NL" sz="3200" b="1" dirty="0" err="1" smtClean="0">
                <a:solidFill>
                  <a:schemeClr val="bg1"/>
                </a:solidFill>
              </a:rPr>
              <a:t>Scholar</a:t>
            </a:r>
            <a:endParaRPr lang="nl-NL" sz="3200" b="1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163704" y="2302212"/>
            <a:ext cx="228924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scholar.google.nl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60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3393758" y="3620453"/>
            <a:ext cx="2128837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80"/>
          </a:p>
        </p:txBody>
      </p:sp>
      <p:sp>
        <p:nvSpPr>
          <p:cNvPr id="35847" name="Rectangle 7"/>
          <p:cNvSpPr>
            <a:spLocks noGrp="1" noChangeArrowheads="1"/>
          </p:cNvSpPr>
          <p:nvPr>
            <p:ph idx="1"/>
          </p:nvPr>
        </p:nvSpPr>
        <p:spPr>
          <a:xfrm>
            <a:off x="199696" y="1697387"/>
            <a:ext cx="5486400" cy="272224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sz="2800" b="1" u="sng" dirty="0">
                <a:hlinkClick r:id="rId3"/>
              </a:rPr>
              <a:t>http://fontys.nl/moller.htm</a:t>
            </a:r>
            <a:endParaRPr lang="nl-NL" sz="2800" b="1" u="sng" dirty="0"/>
          </a:p>
          <a:p>
            <a:pPr marL="0" indent="0">
              <a:buNone/>
              <a:defRPr/>
            </a:pPr>
            <a:endParaRPr lang="nl-NL" altLang="nl-NL" sz="1680" dirty="0">
              <a:latin typeface="+mj-lt"/>
            </a:endParaRPr>
          </a:p>
          <a:p>
            <a:pPr eaLnBrk="1" hangingPunct="1">
              <a:defRPr/>
            </a:pPr>
            <a:r>
              <a:rPr lang="nl-NL" sz="1680" dirty="0">
                <a:latin typeface="Arial" panose="020B0604020202020204" pitchFamily="34" charset="0"/>
                <a:cs typeface="Arial" panose="020B0604020202020204" pitchFamily="34" charset="0"/>
              </a:rPr>
              <a:t>Betrouwbare informatie;</a:t>
            </a:r>
          </a:p>
          <a:p>
            <a:pPr eaLnBrk="1" hangingPunct="1">
              <a:defRPr/>
            </a:pPr>
            <a:r>
              <a:rPr lang="nl-NL" sz="1680" dirty="0">
                <a:latin typeface="Arial" panose="020B0604020202020204" pitchFamily="34" charset="0"/>
                <a:cs typeface="Arial" panose="020B0604020202020204" pitchFamily="34" charset="0"/>
              </a:rPr>
              <a:t>Vakspecifieke informatie; </a:t>
            </a:r>
          </a:p>
          <a:p>
            <a:pPr eaLnBrk="1" hangingPunct="1">
              <a:defRPr/>
            </a:pPr>
            <a:r>
              <a:rPr lang="nl-NL" sz="1680" dirty="0">
                <a:latin typeface="Arial" panose="020B0604020202020204" pitchFamily="34" charset="0"/>
                <a:cs typeface="Arial" panose="020B0604020202020204" pitchFamily="34" charset="0"/>
              </a:rPr>
              <a:t>Informatie op HBO- en wetenschappelijk niveau;</a:t>
            </a:r>
          </a:p>
          <a:p>
            <a:pPr eaLnBrk="1" hangingPunct="1">
              <a:defRPr/>
            </a:pPr>
            <a:r>
              <a:rPr lang="nl-NL" sz="1680" dirty="0">
                <a:latin typeface="Arial" panose="020B0604020202020204" pitchFamily="34" charset="0"/>
                <a:cs typeface="Arial" panose="020B0604020202020204" pitchFamily="34" charset="0"/>
              </a:rPr>
              <a:t>Betaalde informatie binnen </a:t>
            </a:r>
            <a:r>
              <a:rPr lang="nl-NL" sz="1680" dirty="0" err="1">
                <a:latin typeface="Arial" panose="020B0604020202020204" pitchFamily="34" charset="0"/>
                <a:cs typeface="Arial" panose="020B0604020202020204" pitchFamily="34" charset="0"/>
              </a:rPr>
              <a:t>Fontys</a:t>
            </a:r>
            <a:r>
              <a:rPr lang="nl-NL" sz="1680" dirty="0">
                <a:latin typeface="Arial" panose="020B0604020202020204" pitchFamily="34" charset="0"/>
                <a:cs typeface="Arial" panose="020B0604020202020204" pitchFamily="34" charset="0"/>
              </a:rPr>
              <a:t> vrij toegankelijk. </a:t>
            </a:r>
          </a:p>
        </p:txBody>
      </p:sp>
      <p:pic>
        <p:nvPicPr>
          <p:cNvPr id="19460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" b="5139"/>
          <a:stretch>
            <a:fillRect/>
          </a:stretch>
        </p:blipFill>
        <p:spPr bwMode="auto">
          <a:xfrm>
            <a:off x="5048199" y="1009669"/>
            <a:ext cx="3929929" cy="231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3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5955" y="0"/>
            <a:ext cx="4629150" cy="6429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l-N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Literatuurhelpdesk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32829" y="1955335"/>
            <a:ext cx="4785063" cy="254522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nl-N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nl-NL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Jullie zoeken</a:t>
            </a:r>
          </a:p>
          <a:p>
            <a:pPr marL="0" indent="0">
              <a:buNone/>
              <a:defRPr/>
            </a:pPr>
            <a:r>
              <a:rPr lang="nl-NL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Wij ondersteunen</a:t>
            </a:r>
          </a:p>
          <a:p>
            <a:pPr>
              <a:defRPr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literatuurhelpdeskmoller@fontys.nl</a:t>
            </a:r>
            <a:endParaRPr lang="nl-N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nl-NL" dirty="0">
              <a:solidFill>
                <a:srgbClr val="002060"/>
              </a:solidFill>
            </a:endParaRPr>
          </a:p>
          <a:p>
            <a:pPr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15</a:t>
            </a:fld>
            <a:endParaRPr lang="nl-NL"/>
          </a:p>
        </p:txBody>
      </p:sp>
      <p:pic>
        <p:nvPicPr>
          <p:cNvPr id="2050" name="Afbeelding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6" y="1424762"/>
            <a:ext cx="2630803" cy="203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4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2A76EC6-BCB6-4BE1-B495-8CF22B482A92}"/>
              </a:ext>
            </a:extLst>
          </p:cNvPr>
          <p:cNvPicPr/>
          <p:nvPr/>
        </p:nvPicPr>
        <p:blipFill rotWithShape="1">
          <a:blip r:embed="rId2"/>
          <a:srcRect l="41270" t="33627" r="40609" b="34392"/>
          <a:stretch/>
        </p:blipFill>
        <p:spPr bwMode="auto">
          <a:xfrm>
            <a:off x="848703" y="1442905"/>
            <a:ext cx="2884398" cy="3061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93157" y="2298774"/>
            <a:ext cx="65937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3"/>
              </a:rPr>
              <a:t>https://edu.nl/wux9p</a:t>
            </a:r>
            <a:endParaRPr kumimoji="0" lang="nl-NL" altLang="nl-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2383155" y="1534478"/>
            <a:ext cx="4577715" cy="304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nl-NL" b="1">
              <a:ea typeface="Geneva"/>
              <a:cs typeface="Geneva"/>
            </a:endParaRPr>
          </a:p>
          <a:p>
            <a:pPr>
              <a:defRPr/>
            </a:pPr>
            <a:endParaRPr lang="en-US" altLang="nl-NL" b="1">
              <a:ea typeface="Geneva"/>
              <a:cs typeface="Geneva"/>
            </a:endParaRPr>
          </a:p>
          <a:p>
            <a:pPr>
              <a:defRPr/>
            </a:pPr>
            <a:endParaRPr lang="nl-NL" altLang="nl-NL" sz="1493">
              <a:ea typeface="Geneva"/>
              <a:cs typeface="Geneva"/>
            </a:endParaRPr>
          </a:p>
          <a:p>
            <a:pPr>
              <a:defRPr/>
            </a:pPr>
            <a:endParaRPr lang="nl-NL" altLang="nl-NL" sz="1493">
              <a:ea typeface="Geneva"/>
              <a:cs typeface="Geneva"/>
            </a:endParaRPr>
          </a:p>
          <a:p>
            <a:pPr>
              <a:defRPr/>
            </a:pPr>
            <a:endParaRPr lang="nl-NL" altLang="nl-NL">
              <a:ea typeface="Geneva"/>
              <a:cs typeface="Geneva"/>
            </a:endParaRPr>
          </a:p>
          <a:p>
            <a:pPr marL="243843" lvl="1" indent="0">
              <a:buFont typeface="Arial"/>
              <a:buNone/>
              <a:defRPr/>
            </a:pPr>
            <a:r>
              <a:rPr lang="nl-NL" altLang="nl-NL">
                <a:ea typeface="Geneva"/>
                <a:cs typeface="Geneva"/>
              </a:rPr>
              <a:t>		</a:t>
            </a:r>
          </a:p>
          <a:p>
            <a:pPr>
              <a:defRPr/>
            </a:pPr>
            <a:endParaRPr lang="en-US" altLang="nl-NL">
              <a:ea typeface="Geneva"/>
              <a:cs typeface="Geneva"/>
            </a:endParaRPr>
          </a:p>
          <a:p>
            <a:pPr>
              <a:defRPr/>
            </a:pPr>
            <a:endParaRPr lang="en-US" altLang="nl-NL" dirty="0">
              <a:ea typeface="Geneva"/>
              <a:cs typeface="Geneva"/>
            </a:endParaRPr>
          </a:p>
        </p:txBody>
      </p:sp>
      <p:pic>
        <p:nvPicPr>
          <p:cNvPr id="9" name="il_fi" descr="http://i.telegraph.co.uk/multimedia/archive/01294/google7_1294716i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73" y="1449870"/>
            <a:ext cx="2692266" cy="174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l_fi" descr="wikipedia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10" y="1317463"/>
            <a:ext cx="1965960" cy="235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3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2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5770" indent="-171450">
              <a:spcBef>
                <a:spcPct val="20000"/>
              </a:spcBef>
              <a:buChar char="–"/>
              <a:defRPr sz="168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0" indent="-137160">
              <a:spcBef>
                <a:spcPct val="20000"/>
              </a:spcBef>
              <a:buChar char="•"/>
              <a:defRPr sz="144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60120" indent="-13716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34440" indent="-13716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0876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8308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5740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31720" indent="-13716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273157-FE66-4DFE-8986-85F20581FF08}" type="slidenum">
              <a:rPr lang="en-US" altLang="nl-NL" sz="84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nl-NL" sz="840">
              <a:latin typeface="Times New Roman" panose="02020603050405020304" pitchFamily="18" charset="0"/>
            </a:endParaRPr>
          </a:p>
        </p:txBody>
      </p:sp>
      <p:pic>
        <p:nvPicPr>
          <p:cNvPr id="1028" name="Picture 4" descr="Afbeeldingsresultaat voor iceberg 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748"/>
            <a:ext cx="7386536" cy="41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-omlaag 1"/>
          <p:cNvSpPr/>
          <p:nvPr/>
        </p:nvSpPr>
        <p:spPr>
          <a:xfrm rot="4712871">
            <a:off x="3450952" y="11154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4239820" y="978750"/>
            <a:ext cx="191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rgbClr val="002060"/>
                </a:solidFill>
              </a:rPr>
              <a:t>Visible</a:t>
            </a:r>
            <a:r>
              <a:rPr lang="nl-NL" sz="2000" b="1" dirty="0" smtClean="0">
                <a:solidFill>
                  <a:srgbClr val="002060"/>
                </a:solidFill>
              </a:rPr>
              <a:t> web of </a:t>
            </a:r>
            <a:r>
              <a:rPr lang="nl-NL" sz="2000" b="1" dirty="0" err="1" smtClean="0">
                <a:solidFill>
                  <a:srgbClr val="002060"/>
                </a:solidFill>
              </a:rPr>
              <a:t>surface</a:t>
            </a:r>
            <a:r>
              <a:rPr lang="nl-NL" sz="2000" b="1" dirty="0" smtClean="0">
                <a:solidFill>
                  <a:srgbClr val="002060"/>
                </a:solidFill>
              </a:rPr>
              <a:t> web</a:t>
            </a:r>
            <a:endParaRPr lang="nl-NL" sz="2000" b="1" dirty="0">
              <a:solidFill>
                <a:srgbClr val="002060"/>
              </a:solidFill>
            </a:endParaRPr>
          </a:p>
        </p:txBody>
      </p:sp>
      <p:sp>
        <p:nvSpPr>
          <p:cNvPr id="8" name="Pijl-omlaag 7"/>
          <p:cNvSpPr/>
          <p:nvPr/>
        </p:nvSpPr>
        <p:spPr>
          <a:xfrm rot="6847883">
            <a:off x="3828890" y="250472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4645571" y="3082184"/>
            <a:ext cx="191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rgbClr val="002060"/>
                </a:solidFill>
              </a:rPr>
              <a:t>Deep</a:t>
            </a:r>
            <a:r>
              <a:rPr lang="nl-NL" sz="2000" b="1" dirty="0" smtClean="0">
                <a:solidFill>
                  <a:srgbClr val="002060"/>
                </a:solidFill>
              </a:rPr>
              <a:t> web</a:t>
            </a:r>
            <a:endParaRPr lang="nl-NL" sz="2000" b="1" dirty="0">
              <a:solidFill>
                <a:srgbClr val="00206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703937" y="3709280"/>
            <a:ext cx="191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2060"/>
                </a:solidFill>
              </a:rPr>
              <a:t>(Niét hetzelfde als Dark web)</a:t>
            </a:r>
            <a:endParaRPr lang="nl-NL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6025" y="175896"/>
            <a:ext cx="6601839" cy="994172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Hoe oriënteer jij je op je onderwerp?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056985"/>
            <a:ext cx="7886700" cy="3263504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Ga uit van je voorkennis</a:t>
            </a:r>
          </a:p>
          <a:p>
            <a:r>
              <a:rPr lang="nl-NL" dirty="0" smtClean="0"/>
              <a:t>Vul aan met bronnen (bijv. studieboeken, Wikipedia…)</a:t>
            </a:r>
          </a:p>
          <a:p>
            <a:r>
              <a:rPr lang="nl-NL" dirty="0" smtClean="0"/>
              <a:t>Noteer sleutelbegrippen: vaktermen, auteurs, bronnen …</a:t>
            </a:r>
          </a:p>
          <a:p>
            <a:r>
              <a:rPr lang="nl-NL" dirty="0" smtClean="0"/>
              <a:t>Maak evt. een </a:t>
            </a:r>
            <a:r>
              <a:rPr lang="nl-NL" dirty="0" err="1" smtClean="0"/>
              <a:t>mindmap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84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formation_overload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12" y="2114145"/>
            <a:ext cx="4280388" cy="284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Wat zoek je?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Boeken</a:t>
            </a:r>
          </a:p>
          <a:p>
            <a:r>
              <a:rPr lang="nl-NL" dirty="0" smtClean="0"/>
              <a:t>Artikelen : vakliteratuur of wetenschappelijk</a:t>
            </a:r>
          </a:p>
          <a:p>
            <a:r>
              <a:rPr lang="nl-NL" dirty="0" smtClean="0"/>
              <a:t>Nieuws</a:t>
            </a:r>
          </a:p>
          <a:p>
            <a:r>
              <a:rPr lang="nl-NL" dirty="0" err="1" smtClean="0"/>
              <a:t>Onderzoeksdata</a:t>
            </a:r>
            <a:endParaRPr lang="nl-NL" dirty="0" smtClean="0"/>
          </a:p>
          <a:p>
            <a:r>
              <a:rPr lang="nl-NL" dirty="0" smtClean="0"/>
              <a:t>Statistieken / grafieken</a:t>
            </a:r>
          </a:p>
          <a:p>
            <a:r>
              <a:rPr lang="nl-NL" dirty="0" smtClean="0"/>
              <a:t>Wet- en regelgeving</a:t>
            </a:r>
          </a:p>
          <a:p>
            <a:r>
              <a:rPr lang="nl-NL" dirty="0" smtClean="0"/>
              <a:t>Op papier of digitaal</a:t>
            </a:r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54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Hoe zoek je?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Met één woord? </a:t>
            </a:r>
          </a:p>
          <a:p>
            <a:r>
              <a:rPr lang="nl-NL" dirty="0" smtClean="0"/>
              <a:t>Of stel je een vraag?</a:t>
            </a:r>
          </a:p>
          <a:p>
            <a:r>
              <a:rPr lang="nl-NL" dirty="0" smtClean="0"/>
              <a:t>Alleen de eerste pagina met resultaten, of kijk je verder?</a:t>
            </a:r>
          </a:p>
          <a:p>
            <a:r>
              <a:rPr lang="nl-NL" dirty="0" smtClean="0"/>
              <a:t>Geavanceerde zoekopties?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15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52130" y="1225210"/>
            <a:ext cx="8179982" cy="2665379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nl-NL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Noteer de kernwoorden uit je onderzoeksvraag en vul aan met:</a:t>
            </a:r>
          </a:p>
          <a:p>
            <a:pPr>
              <a:buFont typeface="Wingdings" pitchFamily="2" charset="2"/>
              <a:buNone/>
              <a:defRPr/>
            </a:pPr>
            <a:r>
              <a:rPr lang="nl-NL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nl-NL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variaties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: enkelvoud, </a:t>
            </a:r>
            <a:r>
              <a:rPr lang="nl-NL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meervoud </a:t>
            </a:r>
            <a:endParaRPr lang="nl-N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nl-NL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synoniemen</a:t>
            </a:r>
          </a:p>
          <a:p>
            <a:pPr lvl="1">
              <a:defRPr/>
            </a:pPr>
            <a:r>
              <a:rPr lang="nl-NL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bredere en smallere termen</a:t>
            </a:r>
            <a:endParaRPr lang="nl-N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nl-NL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spellingsvarianten </a:t>
            </a:r>
          </a:p>
          <a:p>
            <a:pPr lvl="1">
              <a:defRPr/>
            </a:pP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vertalingen -&gt; Engels!</a:t>
            </a:r>
          </a:p>
          <a:p>
            <a:pPr marL="342900" lvl="1" indent="0">
              <a:buNone/>
              <a:defRPr/>
            </a:pPr>
            <a:endParaRPr lang="nl-NL" sz="7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sz="80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0" indent="0">
              <a:buNone/>
              <a:defRPr/>
            </a:pPr>
            <a:endParaRPr lang="nl-NL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sz="6400" b="1" dirty="0">
                <a:cs typeface="Arial" panose="020B0604020202020204" pitchFamily="34" charset="0"/>
              </a:rPr>
              <a:t>      </a:t>
            </a:r>
            <a:endParaRPr lang="nl-NL" sz="64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nl-NL" sz="1654" dirty="0"/>
          </a:p>
          <a:p>
            <a:pPr>
              <a:buFont typeface="Wingdings" pitchFamily="2" charset="2"/>
              <a:buNone/>
              <a:defRPr/>
            </a:pPr>
            <a:endParaRPr lang="nl-NL" sz="1654" dirty="0"/>
          </a:p>
        </p:txBody>
      </p:sp>
      <p:sp>
        <p:nvSpPr>
          <p:cNvPr id="16386" name="Rectangle 1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70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6241" indent="-152401">
              <a:spcBef>
                <a:spcPct val="20000"/>
              </a:spcBef>
              <a:buChar char="–"/>
              <a:defRPr sz="149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09602" indent="-121921">
              <a:spcBef>
                <a:spcPct val="20000"/>
              </a:spcBef>
              <a:buChar char="•"/>
              <a:defRPr sz="128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53442" indent="-121921">
              <a:spcBef>
                <a:spcPct val="20000"/>
              </a:spcBef>
              <a:buChar char="–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97283" indent="-121921">
              <a:spcBef>
                <a:spcPct val="20000"/>
              </a:spcBef>
              <a:buChar char="»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41123" indent="-1219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84964" indent="-1219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804" indent="-1219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072645" indent="-1219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14AF94B1-A70B-485B-A56B-F6B7784F8116}" type="slidenum">
              <a:rPr lang="nl-NL" altLang="nl-NL" sz="746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nl-NL" altLang="nl-NL" sz="746">
              <a:ea typeface="ＭＳ Ｐゴシック" panose="020B0600070205080204" pitchFamily="34" charset="-128"/>
            </a:endParaRPr>
          </a:p>
        </p:txBody>
      </p:sp>
      <p:sp>
        <p:nvSpPr>
          <p:cNvPr id="16390" name="Rechthoek 1"/>
          <p:cNvSpPr>
            <a:spLocks noChangeArrowheads="1"/>
          </p:cNvSpPr>
          <p:nvPr/>
        </p:nvSpPr>
        <p:spPr bwMode="auto">
          <a:xfrm>
            <a:off x="3259566" y="284642"/>
            <a:ext cx="2772019" cy="54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186" tIns="27094" rIns="54186" bIns="2709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2134" b="1" dirty="0">
                <a:solidFill>
                  <a:srgbClr val="000099"/>
                </a:solidFill>
              </a:rPr>
              <a:t>   </a:t>
            </a:r>
            <a:r>
              <a:rPr lang="nl-NL" altLang="nl-NL" b="1" dirty="0" smtClean="0">
                <a:solidFill>
                  <a:schemeClr val="bg1"/>
                </a:solidFill>
              </a:rPr>
              <a:t>Zoektermen </a:t>
            </a:r>
            <a:endParaRPr lang="nl-NL" alt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52130" y="3865123"/>
            <a:ext cx="416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Denk aan </a:t>
            </a:r>
            <a:r>
              <a:rPr 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evt. vaktermen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23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15136" y="1102790"/>
            <a:ext cx="6996223" cy="303847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nl-NL" sz="9600" dirty="0"/>
              <a:t/>
            </a:r>
            <a:br>
              <a:rPr lang="nl-NL" sz="9600" dirty="0"/>
            </a:br>
            <a:r>
              <a:rPr lang="nl-NL" sz="9600" dirty="0">
                <a:solidFill>
                  <a:srgbClr val="000099"/>
                </a:solidFill>
                <a:cs typeface="Arial" pitchFamily="34" charset="0"/>
              </a:rPr>
              <a:t>  </a:t>
            </a:r>
            <a:r>
              <a:rPr lang="nl-NL" sz="9600" b="1" dirty="0">
                <a:cs typeface="Arial" panose="020B0604020202020204" pitchFamily="34" charset="0"/>
              </a:rPr>
              <a:t>  </a:t>
            </a:r>
          </a:p>
          <a:p>
            <a:pPr lvl="1">
              <a:defRPr/>
            </a:pPr>
            <a:r>
              <a:rPr lang="nl-NL" sz="8000" dirty="0">
                <a:cs typeface="Arial" panose="020B0604020202020204" pitchFamily="34" charset="0"/>
              </a:rPr>
              <a:t>Periode</a:t>
            </a:r>
          </a:p>
          <a:p>
            <a:pPr lvl="1">
              <a:defRPr/>
            </a:pPr>
            <a:r>
              <a:rPr lang="nl-NL" sz="8000" dirty="0" smtClean="0">
                <a:cs typeface="Arial" panose="020B0604020202020204" pitchFamily="34" charset="0"/>
              </a:rPr>
              <a:t>Taal</a:t>
            </a:r>
          </a:p>
          <a:p>
            <a:pPr lvl="1">
              <a:defRPr/>
            </a:pPr>
            <a:r>
              <a:rPr lang="nl-NL" sz="8000" dirty="0" smtClean="0">
                <a:cs typeface="Arial" panose="020B0604020202020204" pitchFamily="34" charset="0"/>
              </a:rPr>
              <a:t>Geografie</a:t>
            </a:r>
            <a:endParaRPr lang="nl-NL" sz="8000" dirty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nl-NL" sz="8000" dirty="0">
                <a:cs typeface="Arial" panose="020B0604020202020204" pitchFamily="34" charset="0"/>
              </a:rPr>
              <a:t>Type document</a:t>
            </a:r>
          </a:p>
          <a:p>
            <a:pPr lvl="1">
              <a:defRPr/>
            </a:pPr>
            <a:r>
              <a:rPr lang="nl-NL" sz="8000" dirty="0">
                <a:cs typeface="Arial" panose="020B0604020202020204" pitchFamily="34" charset="0"/>
              </a:rPr>
              <a:t>Niveau</a:t>
            </a:r>
          </a:p>
          <a:p>
            <a:pPr marL="0" indent="0">
              <a:buNone/>
              <a:defRPr/>
            </a:pPr>
            <a:endParaRPr lang="nl-NL" sz="8000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sz="8000" dirty="0">
                <a:cs typeface="Arial" panose="020B0604020202020204" pitchFamily="34" charset="0"/>
              </a:rPr>
              <a:t>  Dan weet je ook beter wat je níet zoekt.</a:t>
            </a:r>
          </a:p>
          <a:p>
            <a:pPr marL="0" indent="0">
              <a:buNone/>
              <a:defRPr/>
            </a:pPr>
            <a:endParaRPr lang="nl-NL" sz="1493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sz="1493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sz="1493" b="1" dirty="0">
                <a:cs typeface="Arial" panose="020B0604020202020204" pitchFamily="34" charset="0"/>
              </a:rPr>
              <a:t>      </a:t>
            </a:r>
          </a:p>
          <a:p>
            <a:pPr marL="0" indent="0">
              <a:buNone/>
              <a:defRPr/>
            </a:pPr>
            <a:endParaRPr lang="nl-NL" sz="1654" dirty="0"/>
          </a:p>
          <a:p>
            <a:pPr>
              <a:buFont typeface="Wingdings" pitchFamily="2" charset="2"/>
              <a:buNone/>
              <a:defRPr/>
            </a:pPr>
            <a:endParaRPr lang="nl-NL" sz="1654" dirty="0"/>
          </a:p>
          <a:p>
            <a:pPr>
              <a:buFont typeface="Wingdings" pitchFamily="2" charset="2"/>
              <a:buNone/>
              <a:defRPr/>
            </a:pPr>
            <a:endParaRPr lang="nl-NL" sz="1654" dirty="0"/>
          </a:p>
        </p:txBody>
      </p:sp>
      <p:sp>
        <p:nvSpPr>
          <p:cNvPr id="16386" name="Rectangle 1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70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6241" indent="-152401">
              <a:spcBef>
                <a:spcPct val="20000"/>
              </a:spcBef>
              <a:buChar char="–"/>
              <a:defRPr sz="1493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09602" indent="-121921">
              <a:spcBef>
                <a:spcPct val="20000"/>
              </a:spcBef>
              <a:buChar char="•"/>
              <a:defRPr sz="128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53442" indent="-121921">
              <a:spcBef>
                <a:spcPct val="20000"/>
              </a:spcBef>
              <a:buChar char="–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97283" indent="-121921">
              <a:spcBef>
                <a:spcPct val="20000"/>
              </a:spcBef>
              <a:buChar char="»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41123" indent="-1219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84964" indent="-1219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28804" indent="-1219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072645" indent="-12192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6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6A04655-13F0-4999-A17E-248348FFF7A2}" type="slidenum">
              <a:rPr lang="nl-NL" altLang="nl-NL" sz="746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nl-NL" altLang="nl-NL" sz="746">
              <a:ea typeface="ＭＳ Ｐゴシック" panose="020B0600070205080204" pitchFamily="34" charset="-128"/>
            </a:endParaRPr>
          </a:p>
        </p:txBody>
      </p:sp>
      <p:sp>
        <p:nvSpPr>
          <p:cNvPr id="16390" name="Rechthoek 1"/>
          <p:cNvSpPr>
            <a:spLocks noChangeArrowheads="1"/>
          </p:cNvSpPr>
          <p:nvPr/>
        </p:nvSpPr>
        <p:spPr bwMode="auto">
          <a:xfrm>
            <a:off x="2724106" y="273877"/>
            <a:ext cx="3630202" cy="54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186" tIns="27094" rIns="54186" bIns="2709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b="1" dirty="0" smtClean="0">
                <a:solidFill>
                  <a:schemeClr val="bg1"/>
                </a:solidFill>
              </a:rPr>
              <a:t>Weet wat je zoekt</a:t>
            </a:r>
            <a:endParaRPr lang="nl-NL" alt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167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8898" y="74591"/>
            <a:ext cx="6564479" cy="994172"/>
          </a:xfrm>
        </p:spPr>
        <p:txBody>
          <a:bodyPr/>
          <a:lstStyle/>
          <a:p>
            <a:r>
              <a:rPr lang="nl-NL" b="1" dirty="0" smtClean="0"/>
              <a:t>En weet hoe je het beste zoekt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combinatie van goede zoektermen en de juiste filters geeft het beste resultaat.</a:t>
            </a:r>
          </a:p>
          <a:p>
            <a:r>
              <a:rPr lang="nl-NL" dirty="0" smtClean="0"/>
              <a:t>Varieer met je zoektermen. </a:t>
            </a:r>
          </a:p>
          <a:p>
            <a:r>
              <a:rPr lang="nl-NL" dirty="0" smtClean="0"/>
              <a:t>Varieer met bronnen.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46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ller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" id="{7A0CF97C-0399-4B6B-9C10-59360F55E81E}" vid="{6F579953-9B13-44D0-90CB-9C517E1B3CCA}"/>
    </a:ext>
  </a:extLst>
</a:theme>
</file>

<file path=ppt/theme/theme3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moller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" id="{7A0CF97C-0399-4B6B-9C10-59360F55E81E}" vid="{6F579953-9B13-44D0-90CB-9C517E1B3CCA}"/>
    </a:ext>
  </a:extLst>
</a:theme>
</file>

<file path=ppt/theme/theme6.xml><?xml version="1.0" encoding="utf-8"?>
<a:theme xmlns:a="http://schemas.openxmlformats.org/drawingml/2006/main" name="4_moller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" id="{7A0CF97C-0399-4B6B-9C10-59360F55E81E}" vid="{6F579953-9B13-44D0-90CB-9C517E1B3CCA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486CF9A84E4B83A1D382449A9E59" ma:contentTypeVersion="11" ma:contentTypeDescription="Een nieuw document maken." ma:contentTypeScope="" ma:versionID="a41508fd8043506ea656da8731f6b9fe">
  <xsd:schema xmlns:xsd="http://www.w3.org/2001/XMLSchema" xmlns:xs="http://www.w3.org/2001/XMLSchema" xmlns:p="http://schemas.microsoft.com/office/2006/metadata/properties" xmlns:ns3="305d9c35-e4e7-46dc-b696-2e0d98cbe4ff" xmlns:ns4="4dfc51d9-fd9a-4c2e-9b35-2a6b8dbf690b" targetNamespace="http://schemas.microsoft.com/office/2006/metadata/properties" ma:root="true" ma:fieldsID="b5b111bc3e4f8fb55d881fc5ae4a198c" ns3:_="" ns4:_="">
    <xsd:import namespace="305d9c35-e4e7-46dc-b696-2e0d98cbe4ff"/>
    <xsd:import namespace="4dfc51d9-fd9a-4c2e-9b35-2a6b8dbf69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d9c35-e4e7-46dc-b696-2e0d98cbe4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c51d9-fd9a-4c2e-9b35-2a6b8dbf6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8FF75A-AB74-4FD3-8DC3-8F7CA4AB01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d9c35-e4e7-46dc-b696-2e0d98cbe4ff"/>
    <ds:schemaRef ds:uri="4dfc51d9-fd9a-4c2e-9b35-2a6b8dbf6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C47E6D-2861-4CF4-A641-22B8A8E22D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ADD2C7-F93F-4BBA-9CE7-B8BA4EE9FE77}">
  <ds:schemaRefs>
    <ds:schemaRef ds:uri="http://purl.org/dc/terms/"/>
    <ds:schemaRef ds:uri="http://www.w3.org/XML/1998/namespace"/>
    <ds:schemaRef ds:uri="http://schemas.microsoft.com/office/2006/documentManagement/types"/>
    <ds:schemaRef ds:uri="305d9c35-e4e7-46dc-b696-2e0d98cbe4f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dfc51d9-fd9a-4c2e-9b35-2a6b8dbf690b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</Words>
  <Application>Microsoft Office PowerPoint</Application>
  <PresentationFormat>Diavoorstelling (16:9)</PresentationFormat>
  <Paragraphs>111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6</vt:i4>
      </vt:variant>
      <vt:variant>
        <vt:lpstr>Diatitels</vt:lpstr>
      </vt:variant>
      <vt:variant>
        <vt:i4>16</vt:i4>
      </vt:variant>
    </vt:vector>
  </HeadingPairs>
  <TitlesOfParts>
    <vt:vector size="28" baseType="lpstr">
      <vt:lpstr>MS PGothic</vt:lpstr>
      <vt:lpstr>Arial</vt:lpstr>
      <vt:lpstr>Calibri</vt:lpstr>
      <vt:lpstr>Geneva</vt:lpstr>
      <vt:lpstr>Times New Roman</vt:lpstr>
      <vt:lpstr>Wingdings</vt:lpstr>
      <vt:lpstr>Aangepast ontwerp</vt:lpstr>
      <vt:lpstr>moller</vt:lpstr>
      <vt:lpstr>1_Kantoorthema</vt:lpstr>
      <vt:lpstr>2_Kantoorthema</vt:lpstr>
      <vt:lpstr>2_moller</vt:lpstr>
      <vt:lpstr>4_moller</vt:lpstr>
      <vt:lpstr>PowerPoint-presentatie</vt:lpstr>
      <vt:lpstr>PowerPoint-presentatie</vt:lpstr>
      <vt:lpstr>PowerPoint-presentatie</vt:lpstr>
      <vt:lpstr>Hoe oriënteer jij je op je onderwerp? </vt:lpstr>
      <vt:lpstr>Wat zoek je?</vt:lpstr>
      <vt:lpstr>Hoe zoek je?</vt:lpstr>
      <vt:lpstr>PowerPoint-presentatie</vt:lpstr>
      <vt:lpstr>PowerPoint-presentatie</vt:lpstr>
      <vt:lpstr>En weet hoe je het beste zoekt</vt:lpstr>
      <vt:lpstr>PowerPoint-presentatie</vt:lpstr>
      <vt:lpstr>Booleaanse operatoren</vt:lpstr>
      <vt:lpstr>PowerPoint-presentatie</vt:lpstr>
      <vt:lpstr>PowerPoint-presentatie</vt:lpstr>
      <vt:lpstr>PowerPoint-presentatie</vt:lpstr>
      <vt:lpstr> Literatuurhelpdesk</vt:lpstr>
      <vt:lpstr>Evaluatie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Vincent van Brink</dc:creator>
  <cp:lastModifiedBy>Schiltmans,Olaf O.P.</cp:lastModifiedBy>
  <cp:revision>93</cp:revision>
  <cp:lastPrinted>2014-08-19T14:33:34Z</cp:lastPrinted>
  <dcterms:created xsi:type="dcterms:W3CDTF">2014-08-06T13:54:14Z</dcterms:created>
  <dcterms:modified xsi:type="dcterms:W3CDTF">2019-12-04T10:29:48Z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0x010100C95F486CF9A84E4B83A1D382449A9E59</vt:lpwstr>
  </property>
  <property fmtid="{D5CDD505-2E9C-101B-9397-08002B2CF9AE}" pid="3" name="_dlc_DocIdItemGuid">
    <vt:lpwstr>735fcbf1-873e-4064-9f8e-a99222560e74</vt:lpwstr>
  </property>
</Properties>
</file>