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</p:sldMasterIdLst>
  <p:notesMasterIdLst>
    <p:notesMasterId r:id="rId42"/>
  </p:notesMasterIdLst>
  <p:sldIdLst>
    <p:sldId id="299" r:id="rId7"/>
    <p:sldId id="300" r:id="rId8"/>
    <p:sldId id="29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1" r:id="rId23"/>
    <p:sldId id="278" r:id="rId24"/>
    <p:sldId id="279" r:id="rId25"/>
    <p:sldId id="281" r:id="rId26"/>
    <p:sldId id="282" r:id="rId27"/>
    <p:sldId id="303" r:id="rId28"/>
    <p:sldId id="285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94" r:id="rId40"/>
    <p:sldId id="295" r:id="rId4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4BDAC-A559-4561-8A24-77E900B77659}" v="17" dt="2022-09-07T13:19:22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32"/>
  </p:normalViewPr>
  <p:slideViewPr>
    <p:cSldViewPr snapToGrid="0" snapToObjects="1">
      <p:cViewPr varScale="1">
        <p:scale>
          <a:sx n="97" d="100"/>
          <a:sy n="97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 Knubben" userId="dbf1ae872619f34c" providerId="LiveId" clId="{44D4BDAC-A559-4561-8A24-77E900B77659}"/>
    <pc:docChg chg="custSel addSld delSld modSld">
      <pc:chgData name="Jos Knubben" userId="dbf1ae872619f34c" providerId="LiveId" clId="{44D4BDAC-A559-4561-8A24-77E900B77659}" dt="2022-09-07T13:19:22.951" v="135" actId="1076"/>
      <pc:docMkLst>
        <pc:docMk/>
      </pc:docMkLst>
      <pc:sldChg chg="del">
        <pc:chgData name="Jos Knubben" userId="dbf1ae872619f34c" providerId="LiveId" clId="{44D4BDAC-A559-4561-8A24-77E900B77659}" dt="2022-09-07T09:10:34.421" v="2" actId="2696"/>
        <pc:sldMkLst>
          <pc:docMk/>
          <pc:sldMk cId="2644403006" sldId="262"/>
        </pc:sldMkLst>
      </pc:sldChg>
      <pc:sldChg chg="modSp">
        <pc:chgData name="Jos Knubben" userId="dbf1ae872619f34c" providerId="LiveId" clId="{44D4BDAC-A559-4561-8A24-77E900B77659}" dt="2022-09-07T13:16:43.400" v="120" actId="1076"/>
        <pc:sldMkLst>
          <pc:docMk/>
          <pc:sldMk cId="1756294988" sldId="264"/>
        </pc:sldMkLst>
        <pc:picChg chg="mod">
          <ac:chgData name="Jos Knubben" userId="dbf1ae872619f34c" providerId="LiveId" clId="{44D4BDAC-A559-4561-8A24-77E900B77659}" dt="2022-09-07T13:16:43.400" v="120" actId="1076"/>
          <ac:picMkLst>
            <pc:docMk/>
            <pc:sldMk cId="1756294988" sldId="264"/>
            <ac:picMk id="13316" creationId="{00000000-0000-0000-0000-000000000000}"/>
          </ac:picMkLst>
        </pc:picChg>
      </pc:sldChg>
      <pc:sldChg chg="modSp">
        <pc:chgData name="Jos Knubben" userId="dbf1ae872619f34c" providerId="LiveId" clId="{44D4BDAC-A559-4561-8A24-77E900B77659}" dt="2022-09-07T13:16:53.487" v="121" actId="1076"/>
        <pc:sldMkLst>
          <pc:docMk/>
          <pc:sldMk cId="134872946" sldId="265"/>
        </pc:sldMkLst>
        <pc:picChg chg="mod">
          <ac:chgData name="Jos Knubben" userId="dbf1ae872619f34c" providerId="LiveId" clId="{44D4BDAC-A559-4561-8A24-77E900B77659}" dt="2022-09-07T13:16:53.487" v="121" actId="1076"/>
          <ac:picMkLst>
            <pc:docMk/>
            <pc:sldMk cId="134872946" sldId="265"/>
            <ac:picMk id="19461" creationId="{00000000-0000-0000-0000-000000000000}"/>
          </ac:picMkLst>
        </pc:picChg>
      </pc:sldChg>
      <pc:sldChg chg="modSp mod">
        <pc:chgData name="Jos Knubben" userId="dbf1ae872619f34c" providerId="LiveId" clId="{44D4BDAC-A559-4561-8A24-77E900B77659}" dt="2022-09-07T13:17:09.117" v="123" actId="1076"/>
        <pc:sldMkLst>
          <pc:docMk/>
          <pc:sldMk cId="2014030252" sldId="266"/>
        </pc:sldMkLst>
        <pc:spChg chg="mod">
          <ac:chgData name="Jos Knubben" userId="dbf1ae872619f34c" providerId="LiveId" clId="{44D4BDAC-A559-4561-8A24-77E900B77659}" dt="2022-09-07T13:17:09.117" v="123" actId="1076"/>
          <ac:spMkLst>
            <pc:docMk/>
            <pc:sldMk cId="2014030252" sldId="266"/>
            <ac:spMk id="9" creationId="{00000000-0000-0000-0000-000000000000}"/>
          </ac:spMkLst>
        </pc:spChg>
        <pc:picChg chg="mod">
          <ac:chgData name="Jos Knubben" userId="dbf1ae872619f34c" providerId="LiveId" clId="{44D4BDAC-A559-4561-8A24-77E900B77659}" dt="2022-09-07T13:17:03.670" v="122" actId="1076"/>
          <ac:picMkLst>
            <pc:docMk/>
            <pc:sldMk cId="2014030252" sldId="266"/>
            <ac:picMk id="8" creationId="{00000000-0000-0000-0000-000000000000}"/>
          </ac:picMkLst>
        </pc:picChg>
      </pc:sldChg>
      <pc:sldChg chg="modSp mod">
        <pc:chgData name="Jos Knubben" userId="dbf1ae872619f34c" providerId="LiveId" clId="{44D4BDAC-A559-4561-8A24-77E900B77659}" dt="2022-09-07T13:17:19.744" v="125" actId="1076"/>
        <pc:sldMkLst>
          <pc:docMk/>
          <pc:sldMk cId="2549843202" sldId="267"/>
        </pc:sldMkLst>
        <pc:spChg chg="mod">
          <ac:chgData name="Jos Knubben" userId="dbf1ae872619f34c" providerId="LiveId" clId="{44D4BDAC-A559-4561-8A24-77E900B77659}" dt="2022-09-07T13:17:19.744" v="125" actId="1076"/>
          <ac:spMkLst>
            <pc:docMk/>
            <pc:sldMk cId="2549843202" sldId="267"/>
            <ac:spMk id="22532" creationId="{00000000-0000-0000-0000-000000000000}"/>
          </ac:spMkLst>
        </pc:spChg>
        <pc:picChg chg="mod">
          <ac:chgData name="Jos Knubben" userId="dbf1ae872619f34c" providerId="LiveId" clId="{44D4BDAC-A559-4561-8A24-77E900B77659}" dt="2022-09-07T13:17:16.673" v="124" actId="1076"/>
          <ac:picMkLst>
            <pc:docMk/>
            <pc:sldMk cId="2549843202" sldId="267"/>
            <ac:picMk id="22531" creationId="{00000000-0000-0000-0000-000000000000}"/>
          </ac:picMkLst>
        </pc:picChg>
      </pc:sldChg>
      <pc:sldChg chg="delSp modSp mod">
        <pc:chgData name="Jos Knubben" userId="dbf1ae872619f34c" providerId="LiveId" clId="{44D4BDAC-A559-4561-8A24-77E900B77659}" dt="2022-09-07T09:17:01.436" v="45" actId="20577"/>
        <pc:sldMkLst>
          <pc:docMk/>
          <pc:sldMk cId="1490523140" sldId="272"/>
        </pc:sldMkLst>
        <pc:spChg chg="del mod">
          <ac:chgData name="Jos Knubben" userId="dbf1ae872619f34c" providerId="LiveId" clId="{44D4BDAC-A559-4561-8A24-77E900B77659}" dt="2022-09-07T09:15:53.847" v="36" actId="478"/>
          <ac:spMkLst>
            <pc:docMk/>
            <pc:sldMk cId="1490523140" sldId="272"/>
            <ac:spMk id="3" creationId="{00000000-0000-0000-0000-000000000000}"/>
          </ac:spMkLst>
        </pc:spChg>
        <pc:spChg chg="del mod">
          <ac:chgData name="Jos Knubben" userId="dbf1ae872619f34c" providerId="LiveId" clId="{44D4BDAC-A559-4561-8A24-77E900B77659}" dt="2022-09-07T09:16:00.840" v="38" actId="478"/>
          <ac:spMkLst>
            <pc:docMk/>
            <pc:sldMk cId="1490523140" sldId="272"/>
            <ac:spMk id="10" creationId="{00000000-0000-0000-0000-000000000000}"/>
          </ac:spMkLst>
        </pc:spChg>
        <pc:spChg chg="del mod">
          <ac:chgData name="Jos Knubben" userId="dbf1ae872619f34c" providerId="LiveId" clId="{44D4BDAC-A559-4561-8A24-77E900B77659}" dt="2022-09-07T09:16:14.560" v="43" actId="478"/>
          <ac:spMkLst>
            <pc:docMk/>
            <pc:sldMk cId="1490523140" sldId="272"/>
            <ac:spMk id="12" creationId="{00000000-0000-0000-0000-000000000000}"/>
          </ac:spMkLst>
        </pc:spChg>
        <pc:spChg chg="del mod">
          <ac:chgData name="Jos Knubben" userId="dbf1ae872619f34c" providerId="LiveId" clId="{44D4BDAC-A559-4561-8A24-77E900B77659}" dt="2022-09-07T09:16:05.551" v="40" actId="478"/>
          <ac:spMkLst>
            <pc:docMk/>
            <pc:sldMk cId="1490523140" sldId="272"/>
            <ac:spMk id="20" creationId="{00000000-0000-0000-0000-000000000000}"/>
          </ac:spMkLst>
        </pc:spChg>
        <pc:spChg chg="mod">
          <ac:chgData name="Jos Knubben" userId="dbf1ae872619f34c" providerId="LiveId" clId="{44D4BDAC-A559-4561-8A24-77E900B77659}" dt="2022-09-07T09:17:01.436" v="45" actId="20577"/>
          <ac:spMkLst>
            <pc:docMk/>
            <pc:sldMk cId="1490523140" sldId="272"/>
            <ac:spMk id="37891" creationId="{00000000-0000-0000-0000-000000000000}"/>
          </ac:spMkLst>
        </pc:spChg>
      </pc:sldChg>
      <pc:sldChg chg="modSp">
        <pc:chgData name="Jos Knubben" userId="dbf1ae872619f34c" providerId="LiveId" clId="{44D4BDAC-A559-4561-8A24-77E900B77659}" dt="2022-09-07T09:17:14.893" v="46" actId="1076"/>
        <pc:sldMkLst>
          <pc:docMk/>
          <pc:sldMk cId="1187658252" sldId="274"/>
        </pc:sldMkLst>
        <pc:picChg chg="mod">
          <ac:chgData name="Jos Knubben" userId="dbf1ae872619f34c" providerId="LiveId" clId="{44D4BDAC-A559-4561-8A24-77E900B77659}" dt="2022-09-07T09:17:14.893" v="46" actId="1076"/>
          <ac:picMkLst>
            <pc:docMk/>
            <pc:sldMk cId="1187658252" sldId="274"/>
            <ac:picMk id="4" creationId="{00000000-0000-0000-0000-000000000000}"/>
          </ac:picMkLst>
        </pc:picChg>
      </pc:sldChg>
      <pc:sldChg chg="addSp delSp modSp mod">
        <pc:chgData name="Jos Knubben" userId="dbf1ae872619f34c" providerId="LiveId" clId="{44D4BDAC-A559-4561-8A24-77E900B77659}" dt="2022-09-07T13:18:31.125" v="132" actId="1076"/>
        <pc:sldMkLst>
          <pc:docMk/>
          <pc:sldMk cId="2979566884" sldId="276"/>
        </pc:sldMkLst>
        <pc:spChg chg="mod">
          <ac:chgData name="Jos Knubben" userId="dbf1ae872619f34c" providerId="LiveId" clId="{44D4BDAC-A559-4561-8A24-77E900B77659}" dt="2022-09-07T13:18:12.464" v="131" actId="14100"/>
          <ac:spMkLst>
            <pc:docMk/>
            <pc:sldMk cId="2979566884" sldId="276"/>
            <ac:spMk id="2" creationId="{00000000-0000-0000-0000-000000000000}"/>
          </ac:spMkLst>
        </pc:spChg>
        <pc:spChg chg="mod">
          <ac:chgData name="Jos Knubben" userId="dbf1ae872619f34c" providerId="LiveId" clId="{44D4BDAC-A559-4561-8A24-77E900B77659}" dt="2022-09-07T09:17:34.248" v="56" actId="20577"/>
          <ac:spMkLst>
            <pc:docMk/>
            <pc:sldMk cId="2979566884" sldId="276"/>
            <ac:spMk id="5123" creationId="{00000000-0000-0000-0000-000000000000}"/>
          </ac:spMkLst>
        </pc:spChg>
        <pc:picChg chg="add mod">
          <ac:chgData name="Jos Knubben" userId="dbf1ae872619f34c" providerId="LiveId" clId="{44D4BDAC-A559-4561-8A24-77E900B77659}" dt="2022-09-07T13:18:31.125" v="132" actId="1076"/>
          <ac:picMkLst>
            <pc:docMk/>
            <pc:sldMk cId="2979566884" sldId="276"/>
            <ac:picMk id="4" creationId="{9EA1303D-3F4A-4E57-982E-9703F1CC9F1D}"/>
          </ac:picMkLst>
        </pc:picChg>
        <pc:picChg chg="del">
          <ac:chgData name="Jos Knubben" userId="dbf1ae872619f34c" providerId="LiveId" clId="{44D4BDAC-A559-4561-8A24-77E900B77659}" dt="2022-09-07T13:17:49.247" v="126" actId="478"/>
          <ac:picMkLst>
            <pc:docMk/>
            <pc:sldMk cId="2979566884" sldId="276"/>
            <ac:picMk id="5124" creationId="{00000000-0000-0000-0000-000000000000}"/>
          </ac:picMkLst>
        </pc:picChg>
      </pc:sldChg>
      <pc:sldChg chg="del">
        <pc:chgData name="Jos Knubben" userId="dbf1ae872619f34c" providerId="LiveId" clId="{44D4BDAC-A559-4561-8A24-77E900B77659}" dt="2022-09-07T13:09:33.495" v="86" actId="47"/>
        <pc:sldMkLst>
          <pc:docMk/>
          <pc:sldMk cId="2310123802" sldId="277"/>
        </pc:sldMkLst>
      </pc:sldChg>
      <pc:sldChg chg="modSp mod">
        <pc:chgData name="Jos Knubben" userId="dbf1ae872619f34c" providerId="LiveId" clId="{44D4BDAC-A559-4561-8A24-77E900B77659}" dt="2022-09-07T09:18:42.379" v="57" actId="1076"/>
        <pc:sldMkLst>
          <pc:docMk/>
          <pc:sldMk cId="886204370" sldId="278"/>
        </pc:sldMkLst>
        <pc:picChg chg="mod">
          <ac:chgData name="Jos Knubben" userId="dbf1ae872619f34c" providerId="LiveId" clId="{44D4BDAC-A559-4561-8A24-77E900B77659}" dt="2022-09-07T09:18:42.379" v="57" actId="1076"/>
          <ac:picMkLst>
            <pc:docMk/>
            <pc:sldMk cId="886204370" sldId="278"/>
            <ac:picMk id="2" creationId="{00000000-0000-0000-0000-000000000000}"/>
          </ac:picMkLst>
        </pc:picChg>
      </pc:sldChg>
      <pc:sldChg chg="modSp mod">
        <pc:chgData name="Jos Knubben" userId="dbf1ae872619f34c" providerId="LiveId" clId="{44D4BDAC-A559-4561-8A24-77E900B77659}" dt="2022-09-07T13:18:53.596" v="134" actId="1076"/>
        <pc:sldMkLst>
          <pc:docMk/>
          <pc:sldMk cId="2992001182" sldId="279"/>
        </pc:sldMkLst>
        <pc:spChg chg="mod">
          <ac:chgData name="Jos Knubben" userId="dbf1ae872619f34c" providerId="LiveId" clId="{44D4BDAC-A559-4561-8A24-77E900B77659}" dt="2022-09-07T09:12:38.106" v="17" actId="20577"/>
          <ac:spMkLst>
            <pc:docMk/>
            <pc:sldMk cId="2992001182" sldId="279"/>
            <ac:spMk id="2" creationId="{00000000-0000-0000-0000-000000000000}"/>
          </ac:spMkLst>
        </pc:spChg>
        <pc:picChg chg="mod">
          <ac:chgData name="Jos Knubben" userId="dbf1ae872619f34c" providerId="LiveId" clId="{44D4BDAC-A559-4561-8A24-77E900B77659}" dt="2022-09-07T13:18:53.596" v="134" actId="1076"/>
          <ac:picMkLst>
            <pc:docMk/>
            <pc:sldMk cId="2992001182" sldId="279"/>
            <ac:picMk id="37892" creationId="{00000000-0000-0000-0000-000000000000}"/>
          </ac:picMkLst>
        </pc:picChg>
      </pc:sldChg>
      <pc:sldChg chg="delSp modSp del mod">
        <pc:chgData name="Jos Knubben" userId="dbf1ae872619f34c" providerId="LiveId" clId="{44D4BDAC-A559-4561-8A24-77E900B77659}" dt="2022-09-07T13:13:39.681" v="110" actId="2696"/>
        <pc:sldMkLst>
          <pc:docMk/>
          <pc:sldMk cId="1806569895" sldId="283"/>
        </pc:sldMkLst>
        <pc:spChg chg="del">
          <ac:chgData name="Jos Knubben" userId="dbf1ae872619f34c" providerId="LiveId" clId="{44D4BDAC-A559-4561-8A24-77E900B77659}" dt="2022-09-07T13:10:54.028" v="89" actId="478"/>
          <ac:spMkLst>
            <pc:docMk/>
            <pc:sldMk cId="1806569895" sldId="283"/>
            <ac:spMk id="4" creationId="{00000000-0000-0000-0000-000000000000}"/>
          </ac:spMkLst>
        </pc:spChg>
        <pc:spChg chg="del">
          <ac:chgData name="Jos Knubben" userId="dbf1ae872619f34c" providerId="LiveId" clId="{44D4BDAC-A559-4561-8A24-77E900B77659}" dt="2022-09-07T13:10:47.416" v="87" actId="478"/>
          <ac:spMkLst>
            <pc:docMk/>
            <pc:sldMk cId="1806569895" sldId="283"/>
            <ac:spMk id="5" creationId="{00000000-0000-0000-0000-000000000000}"/>
          </ac:spMkLst>
        </pc:spChg>
        <pc:spChg chg="mod">
          <ac:chgData name="Jos Knubben" userId="dbf1ae872619f34c" providerId="LiveId" clId="{44D4BDAC-A559-4561-8A24-77E900B77659}" dt="2022-09-07T13:10:49.620" v="88" actId="6549"/>
          <ac:spMkLst>
            <pc:docMk/>
            <pc:sldMk cId="1806569895" sldId="283"/>
            <ac:spMk id="6" creationId="{00000000-0000-0000-0000-000000000000}"/>
          </ac:spMkLst>
        </pc:spChg>
      </pc:sldChg>
      <pc:sldChg chg="del">
        <pc:chgData name="Jos Knubben" userId="dbf1ae872619f34c" providerId="LiveId" clId="{44D4BDAC-A559-4561-8A24-77E900B77659}" dt="2022-09-07T09:19:29.526" v="58" actId="47"/>
        <pc:sldMkLst>
          <pc:docMk/>
          <pc:sldMk cId="4000176955" sldId="284"/>
        </pc:sldMkLst>
      </pc:sldChg>
      <pc:sldChg chg="modSp mod">
        <pc:chgData name="Jos Knubben" userId="dbf1ae872619f34c" providerId="LiveId" clId="{44D4BDAC-A559-4561-8A24-77E900B77659}" dt="2022-09-07T09:19:45.072" v="62" actId="1076"/>
        <pc:sldMkLst>
          <pc:docMk/>
          <pc:sldMk cId="450330270" sldId="285"/>
        </pc:sldMkLst>
        <pc:spChg chg="mod">
          <ac:chgData name="Jos Knubben" userId="dbf1ae872619f34c" providerId="LiveId" clId="{44D4BDAC-A559-4561-8A24-77E900B77659}" dt="2022-09-07T09:19:42.682" v="61" actId="1076"/>
          <ac:spMkLst>
            <pc:docMk/>
            <pc:sldMk cId="450330270" sldId="285"/>
            <ac:spMk id="69638" creationId="{00000000-0000-0000-0000-000000000000}"/>
          </ac:spMkLst>
        </pc:spChg>
        <pc:picChg chg="mod">
          <ac:chgData name="Jos Knubben" userId="dbf1ae872619f34c" providerId="LiveId" clId="{44D4BDAC-A559-4561-8A24-77E900B77659}" dt="2022-09-07T09:19:45.072" v="62" actId="1076"/>
          <ac:picMkLst>
            <pc:docMk/>
            <pc:sldMk cId="450330270" sldId="285"/>
            <ac:picMk id="2" creationId="{00000000-0000-0000-0000-000000000000}"/>
          </ac:picMkLst>
        </pc:picChg>
        <pc:picChg chg="mod">
          <ac:chgData name="Jos Knubben" userId="dbf1ae872619f34c" providerId="LiveId" clId="{44D4BDAC-A559-4561-8A24-77E900B77659}" dt="2022-09-07T09:19:36.041" v="59" actId="1076"/>
          <ac:picMkLst>
            <pc:docMk/>
            <pc:sldMk cId="450330270" sldId="285"/>
            <ac:picMk id="69637" creationId="{00000000-0000-0000-0000-000000000000}"/>
          </ac:picMkLst>
        </pc:picChg>
      </pc:sldChg>
      <pc:sldChg chg="modSp del mod">
        <pc:chgData name="Jos Knubben" userId="dbf1ae872619f34c" providerId="LiveId" clId="{44D4BDAC-A559-4561-8A24-77E900B77659}" dt="2022-09-07T09:13:24.121" v="22" actId="47"/>
        <pc:sldMkLst>
          <pc:docMk/>
          <pc:sldMk cId="4264045107" sldId="286"/>
        </pc:sldMkLst>
        <pc:spChg chg="mod">
          <ac:chgData name="Jos Knubben" userId="dbf1ae872619f34c" providerId="LiveId" clId="{44D4BDAC-A559-4561-8A24-77E900B77659}" dt="2022-09-07T09:13:20.477" v="21" actId="20577"/>
          <ac:spMkLst>
            <pc:docMk/>
            <pc:sldMk cId="4264045107" sldId="286"/>
            <ac:spMk id="8" creationId="{00000000-0000-0000-0000-000000000000}"/>
          </ac:spMkLst>
        </pc:spChg>
      </pc:sldChg>
      <pc:sldChg chg="del">
        <pc:chgData name="Jos Knubben" userId="dbf1ae872619f34c" providerId="LiveId" clId="{44D4BDAC-A559-4561-8A24-77E900B77659}" dt="2022-09-07T09:13:25.394" v="23" actId="47"/>
        <pc:sldMkLst>
          <pc:docMk/>
          <pc:sldMk cId="1664485034" sldId="287"/>
        </pc:sldMkLst>
      </pc:sldChg>
      <pc:sldChg chg="del">
        <pc:chgData name="Jos Knubben" userId="dbf1ae872619f34c" providerId="LiveId" clId="{44D4BDAC-A559-4561-8A24-77E900B77659}" dt="2022-09-07T09:13:26.504" v="24" actId="47"/>
        <pc:sldMkLst>
          <pc:docMk/>
          <pc:sldMk cId="1414523215" sldId="288"/>
        </pc:sldMkLst>
      </pc:sldChg>
      <pc:sldChg chg="del">
        <pc:chgData name="Jos Knubben" userId="dbf1ae872619f34c" providerId="LiveId" clId="{44D4BDAC-A559-4561-8A24-77E900B77659}" dt="2022-09-07T09:13:27.273" v="25" actId="47"/>
        <pc:sldMkLst>
          <pc:docMk/>
          <pc:sldMk cId="3073241679" sldId="289"/>
        </pc:sldMkLst>
      </pc:sldChg>
      <pc:sldChg chg="del">
        <pc:chgData name="Jos Knubben" userId="dbf1ae872619f34c" providerId="LiveId" clId="{44D4BDAC-A559-4561-8A24-77E900B77659}" dt="2022-09-07T09:13:28.150" v="26" actId="47"/>
        <pc:sldMkLst>
          <pc:docMk/>
          <pc:sldMk cId="4074524281" sldId="290"/>
        </pc:sldMkLst>
      </pc:sldChg>
      <pc:sldChg chg="del">
        <pc:chgData name="Jos Knubben" userId="dbf1ae872619f34c" providerId="LiveId" clId="{44D4BDAC-A559-4561-8A24-77E900B77659}" dt="2022-09-07T09:13:29.165" v="27" actId="47"/>
        <pc:sldMkLst>
          <pc:docMk/>
          <pc:sldMk cId="3417995241" sldId="291"/>
        </pc:sldMkLst>
      </pc:sldChg>
      <pc:sldChg chg="del">
        <pc:chgData name="Jos Knubben" userId="dbf1ae872619f34c" providerId="LiveId" clId="{44D4BDAC-A559-4561-8A24-77E900B77659}" dt="2022-09-07T09:13:29.944" v="28" actId="47"/>
        <pc:sldMkLst>
          <pc:docMk/>
          <pc:sldMk cId="3463398362" sldId="292"/>
        </pc:sldMkLst>
      </pc:sldChg>
      <pc:sldChg chg="del">
        <pc:chgData name="Jos Knubben" userId="dbf1ae872619f34c" providerId="LiveId" clId="{44D4BDAC-A559-4561-8A24-77E900B77659}" dt="2022-09-07T09:13:31.060" v="29" actId="47"/>
        <pc:sldMkLst>
          <pc:docMk/>
          <pc:sldMk cId="3742975620" sldId="293"/>
        </pc:sldMkLst>
      </pc:sldChg>
      <pc:sldChg chg="modSp mod">
        <pc:chgData name="Jos Knubben" userId="dbf1ae872619f34c" providerId="LiveId" clId="{44D4BDAC-A559-4561-8A24-77E900B77659}" dt="2022-09-07T09:14:25.633" v="31" actId="27636"/>
        <pc:sldMkLst>
          <pc:docMk/>
          <pc:sldMk cId="2971420141" sldId="294"/>
        </pc:sldMkLst>
        <pc:spChg chg="mod">
          <ac:chgData name="Jos Knubben" userId="dbf1ae872619f34c" providerId="LiveId" clId="{44D4BDAC-A559-4561-8A24-77E900B77659}" dt="2022-09-07T09:14:25.633" v="31" actId="27636"/>
          <ac:spMkLst>
            <pc:docMk/>
            <pc:sldMk cId="2971420141" sldId="294"/>
            <ac:spMk id="3" creationId="{00000000-0000-0000-0000-000000000000}"/>
          </ac:spMkLst>
        </pc:spChg>
      </pc:sldChg>
      <pc:sldChg chg="modSp mod">
        <pc:chgData name="Jos Knubben" userId="dbf1ae872619f34c" providerId="LiveId" clId="{44D4BDAC-A559-4561-8A24-77E900B77659}" dt="2022-09-07T13:19:22.951" v="135" actId="1076"/>
        <pc:sldMkLst>
          <pc:docMk/>
          <pc:sldMk cId="1440476464" sldId="295"/>
        </pc:sldMkLst>
        <pc:spChg chg="mod">
          <ac:chgData name="Jos Knubben" userId="dbf1ae872619f34c" providerId="LiveId" clId="{44D4BDAC-A559-4561-8A24-77E900B77659}" dt="2022-09-07T09:14:37.242" v="32" actId="6549"/>
          <ac:spMkLst>
            <pc:docMk/>
            <pc:sldMk cId="1440476464" sldId="295"/>
            <ac:spMk id="81927" creationId="{00000000-0000-0000-0000-000000000000}"/>
          </ac:spMkLst>
        </pc:spChg>
        <pc:picChg chg="mod">
          <ac:chgData name="Jos Knubben" userId="dbf1ae872619f34c" providerId="LiveId" clId="{44D4BDAC-A559-4561-8A24-77E900B77659}" dt="2022-09-07T13:19:22.951" v="135" actId="1076"/>
          <ac:picMkLst>
            <pc:docMk/>
            <pc:sldMk cId="1440476464" sldId="295"/>
            <ac:picMk id="81925" creationId="{00000000-0000-0000-0000-000000000000}"/>
          </ac:picMkLst>
        </pc:picChg>
      </pc:sldChg>
      <pc:sldChg chg="addSp delSp modSp mod">
        <pc:chgData name="Jos Knubben" userId="dbf1ae872619f34c" providerId="LiveId" clId="{44D4BDAC-A559-4561-8A24-77E900B77659}" dt="2022-09-07T13:16:27.487" v="119" actId="14100"/>
        <pc:sldMkLst>
          <pc:docMk/>
          <pc:sldMk cId="4218534387" sldId="298"/>
        </pc:sldMkLst>
        <pc:spChg chg="mod">
          <ac:chgData name="Jos Knubben" userId="dbf1ae872619f34c" providerId="LiveId" clId="{44D4BDAC-A559-4561-8A24-77E900B77659}" dt="2022-09-07T09:10:11.368" v="1"/>
          <ac:spMkLst>
            <pc:docMk/>
            <pc:sldMk cId="4218534387" sldId="298"/>
            <ac:spMk id="2" creationId="{00000000-0000-0000-0000-000000000000}"/>
          </ac:spMkLst>
        </pc:spChg>
        <pc:picChg chg="add mod">
          <ac:chgData name="Jos Knubben" userId="dbf1ae872619f34c" providerId="LiveId" clId="{44D4BDAC-A559-4561-8A24-77E900B77659}" dt="2022-09-07T13:16:27.487" v="119" actId="14100"/>
          <ac:picMkLst>
            <pc:docMk/>
            <pc:sldMk cId="4218534387" sldId="298"/>
            <ac:picMk id="4" creationId="{89E5F09D-D293-453D-BC5C-8ADA2CAE1DA0}"/>
          </ac:picMkLst>
        </pc:picChg>
        <pc:picChg chg="del">
          <ac:chgData name="Jos Knubben" userId="dbf1ae872619f34c" providerId="LiveId" clId="{44D4BDAC-A559-4561-8A24-77E900B77659}" dt="2022-09-07T13:16:11.394" v="115" actId="478"/>
          <ac:picMkLst>
            <pc:docMk/>
            <pc:sldMk cId="4218534387" sldId="298"/>
            <ac:picMk id="5124" creationId="{00000000-0000-0000-0000-000000000000}"/>
          </ac:picMkLst>
        </pc:picChg>
      </pc:sldChg>
      <pc:sldChg chg="addSp delSp modSp new mod">
        <pc:chgData name="Jos Knubben" userId="dbf1ae872619f34c" providerId="LiveId" clId="{44D4BDAC-A559-4561-8A24-77E900B77659}" dt="2022-09-07T13:18:40.130" v="133" actId="1076"/>
        <pc:sldMkLst>
          <pc:docMk/>
          <pc:sldMk cId="2768060447" sldId="301"/>
        </pc:sldMkLst>
        <pc:spChg chg="mod">
          <ac:chgData name="Jos Knubben" userId="dbf1ae872619f34c" providerId="LiveId" clId="{44D4BDAC-A559-4561-8A24-77E900B77659}" dt="2022-09-07T13:08:34.726" v="79" actId="20577"/>
          <ac:spMkLst>
            <pc:docMk/>
            <pc:sldMk cId="2768060447" sldId="301"/>
            <ac:spMk id="2" creationId="{5A360CE0-7814-4984-AAD4-F782D2CED31D}"/>
          </ac:spMkLst>
        </pc:spChg>
        <pc:spChg chg="del">
          <ac:chgData name="Jos Knubben" userId="dbf1ae872619f34c" providerId="LiveId" clId="{44D4BDAC-A559-4561-8A24-77E900B77659}" dt="2022-09-07T13:08:41.603" v="80" actId="22"/>
          <ac:spMkLst>
            <pc:docMk/>
            <pc:sldMk cId="2768060447" sldId="301"/>
            <ac:spMk id="3" creationId="{801F481A-A816-4FE8-AAA5-94783D7779C2}"/>
          </ac:spMkLst>
        </pc:spChg>
        <pc:picChg chg="add mod ord">
          <ac:chgData name="Jos Knubben" userId="dbf1ae872619f34c" providerId="LiveId" clId="{44D4BDAC-A559-4561-8A24-77E900B77659}" dt="2022-09-07T13:18:40.130" v="133" actId="1076"/>
          <ac:picMkLst>
            <pc:docMk/>
            <pc:sldMk cId="2768060447" sldId="301"/>
            <ac:picMk id="5" creationId="{1F387788-7063-46FB-BF07-1E5634129B61}"/>
          </ac:picMkLst>
        </pc:picChg>
      </pc:sldChg>
      <pc:sldChg chg="addSp delSp modSp new mod">
        <pc:chgData name="Jos Knubben" userId="dbf1ae872619f34c" providerId="LiveId" clId="{44D4BDAC-A559-4561-8A24-77E900B77659}" dt="2022-09-07T13:14:29.417" v="114" actId="14100"/>
        <pc:sldMkLst>
          <pc:docMk/>
          <pc:sldMk cId="2660170629" sldId="302"/>
        </pc:sldMkLst>
        <pc:spChg chg="mod">
          <ac:chgData name="Jos Knubben" userId="dbf1ae872619f34c" providerId="LiveId" clId="{44D4BDAC-A559-4561-8A24-77E900B77659}" dt="2022-09-07T13:11:12.495" v="92"/>
          <ac:spMkLst>
            <pc:docMk/>
            <pc:sldMk cId="2660170629" sldId="302"/>
            <ac:spMk id="2" creationId="{6EDC81C8-786F-4EA1-AE26-95A76BAA4993}"/>
          </ac:spMkLst>
        </pc:spChg>
        <pc:spChg chg="del">
          <ac:chgData name="Jos Knubben" userId="dbf1ae872619f34c" providerId="LiveId" clId="{44D4BDAC-A559-4561-8A24-77E900B77659}" dt="2022-09-07T13:11:53.119" v="99" actId="22"/>
          <ac:spMkLst>
            <pc:docMk/>
            <pc:sldMk cId="2660170629" sldId="302"/>
            <ac:spMk id="3" creationId="{7F606D67-E759-4501-BCC4-8DE3563D185E}"/>
          </ac:spMkLst>
        </pc:spChg>
        <pc:spChg chg="add del mod">
          <ac:chgData name="Jos Knubben" userId="dbf1ae872619f34c" providerId="LiveId" clId="{44D4BDAC-A559-4561-8A24-77E900B77659}" dt="2022-09-07T13:11:21.909" v="98" actId="478"/>
          <ac:spMkLst>
            <pc:docMk/>
            <pc:sldMk cId="2660170629" sldId="302"/>
            <ac:spMk id="5" creationId="{193FAFA0-01CB-4D2A-92F3-1A98705D7762}"/>
          </ac:spMkLst>
        </pc:spChg>
        <pc:spChg chg="add del mod">
          <ac:chgData name="Jos Knubben" userId="dbf1ae872619f34c" providerId="LiveId" clId="{44D4BDAC-A559-4561-8A24-77E900B77659}" dt="2022-09-07T13:12:55.525" v="104" actId="22"/>
          <ac:spMkLst>
            <pc:docMk/>
            <pc:sldMk cId="2660170629" sldId="302"/>
            <ac:spMk id="9" creationId="{49B625E7-888D-4A5D-A933-BCCC01B5B202}"/>
          </ac:spMkLst>
        </pc:spChg>
        <pc:spChg chg="add mod">
          <ac:chgData name="Jos Knubben" userId="dbf1ae872619f34c" providerId="LiveId" clId="{44D4BDAC-A559-4561-8A24-77E900B77659}" dt="2022-09-07T13:14:17.889" v="111" actId="478"/>
          <ac:spMkLst>
            <pc:docMk/>
            <pc:sldMk cId="2660170629" sldId="302"/>
            <ac:spMk id="13" creationId="{B886AC90-F968-4888-95CF-E6B0090EAC4E}"/>
          </ac:spMkLst>
        </pc:spChg>
        <pc:picChg chg="add del mod ord">
          <ac:chgData name="Jos Knubben" userId="dbf1ae872619f34c" providerId="LiveId" clId="{44D4BDAC-A559-4561-8A24-77E900B77659}" dt="2022-09-07T13:12:20.892" v="103" actId="478"/>
          <ac:picMkLst>
            <pc:docMk/>
            <pc:sldMk cId="2660170629" sldId="302"/>
            <ac:picMk id="7" creationId="{CBED8B32-00A7-4D4A-8D05-08C87C80D02C}"/>
          </ac:picMkLst>
        </pc:picChg>
        <pc:picChg chg="add del mod ord">
          <ac:chgData name="Jos Knubben" userId="dbf1ae872619f34c" providerId="LiveId" clId="{44D4BDAC-A559-4561-8A24-77E900B77659}" dt="2022-09-07T13:14:17.889" v="111" actId="478"/>
          <ac:picMkLst>
            <pc:docMk/>
            <pc:sldMk cId="2660170629" sldId="302"/>
            <ac:picMk id="11" creationId="{578781D8-9A3E-4F96-8FAE-F7E7A5F0EFF0}"/>
          </ac:picMkLst>
        </pc:picChg>
        <pc:picChg chg="add mod">
          <ac:chgData name="Jos Knubben" userId="dbf1ae872619f34c" providerId="LiveId" clId="{44D4BDAC-A559-4561-8A24-77E900B77659}" dt="2022-09-07T13:14:29.417" v="114" actId="14100"/>
          <ac:picMkLst>
            <pc:docMk/>
            <pc:sldMk cId="2660170629" sldId="302"/>
            <ac:picMk id="15" creationId="{F8629EE0-98E8-4B0F-A1E1-0D05E77127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5739D-1D81-4D73-BCF4-CB57DD3D627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85E2-4091-4AE9-AFDB-10CFD3573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3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4F6C029-1E68-4CEA-BB8E-E38BB18208F7}" type="slidenum">
              <a:rPr lang="en-US" altLang="nl-NL" sz="1200" smtClean="0"/>
              <a:pPr/>
              <a:t>1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282113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ACA57B-2820-400B-B9E3-5DA1AE37E0F1}" type="slidenum">
              <a:rPr lang="en-US" altLang="nl-NL" smtClean="0"/>
              <a:pPr>
                <a:spcBef>
                  <a:spcPct val="0"/>
                </a:spcBef>
              </a:pPr>
              <a:t>24</a:t>
            </a:fld>
            <a:endParaRPr lang="en-US" altLang="nl-NL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nl-NL" altLang="nl-NL" sz="16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8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twee</a:t>
            </a:r>
            <a:r>
              <a:rPr lang="nl-NL" baseline="0" dirty="0" smtClean="0"/>
              <a:t> voorbeelden hoe je parafraseren en citeren kunt weergeven. </a:t>
            </a:r>
          </a:p>
          <a:p>
            <a:r>
              <a:rPr lang="nl-NL" baseline="0" dirty="0" smtClean="0"/>
              <a:t>Kijk in het document met de OSO </a:t>
            </a:r>
            <a:r>
              <a:rPr lang="nl-NL" baseline="0" dirty="0" err="1" smtClean="0"/>
              <a:t>Apa</a:t>
            </a:r>
            <a:r>
              <a:rPr lang="nl-NL" baseline="0" dirty="0" smtClean="0"/>
              <a:t> richtlijnen voor nog meer voorbeelden.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D3654-9A79-4B47-9CF7-D6BAF450FC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D3654-9A79-4B47-9CF7-D6BAF450FC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12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</a:t>
            </a:r>
            <a:r>
              <a:rPr lang="nl-NL" baseline="0" dirty="0" smtClean="0"/>
              <a:t> Word: inspringen: selecteer alles vanaf de tweede regel -&gt; Ctrl T. Soms nog wat bijwerken met Delete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E2D8D-0045-4896-94FB-3A80602FDFC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7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69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D3654-9A79-4B47-9CF7-D6BAF450FC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7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D3654-9A79-4B47-9CF7-D6BAF450FC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87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 tabel uit boek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</a:t>
            </a:r>
            <a:b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in Tabel 1 is te zien dat …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 afbeelding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Tabel 1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Indiceringsmethoden. Overgenomen (of: Aangepast overgenomen) uit </a:t>
            </a: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doen!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(p. 108) door T. Fischer en M. Julsing, 2014, Groningen: Noordhoff. Copyright 2014, Noordhoff Uitgevers. </a:t>
            </a:r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Bronnenlijst</a:t>
            </a:r>
            <a:b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Fischer, T., &amp; Julsing, M. (2014). </a:t>
            </a: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doen! Kwantitatief en kwalitatief onderzoek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(2e druk). Groningen: Noordhoff.</a:t>
            </a: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47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4F6C029-1E68-4CEA-BB8E-E38BB18208F7}" type="slidenum">
              <a:rPr lang="en-US" altLang="nl-NL" sz="1200" smtClean="0"/>
              <a:pPr/>
              <a:t>2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28605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4F6C029-1E68-4CEA-BB8E-E38BB18208F7}" type="slidenum">
              <a:rPr lang="en-US" altLang="nl-NL" sz="1200" smtClean="0"/>
              <a:pPr/>
              <a:t>3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50987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1F298A-E1DC-44A5-B0DB-657CB6EFD376}" type="slidenum">
              <a:rPr lang="en-US" altLang="nl-NL" smtClean="0"/>
              <a:pPr>
                <a:spcBef>
                  <a:spcPct val="0"/>
                </a:spcBef>
              </a:pPr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8038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9436E2-17C2-47B6-80C8-C99C0E61DD7C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>
                <a:solidFill>
                  <a:srgbClr val="000000"/>
                </a:solidFill>
                <a:latin typeface="Arial" panose="020B0604020202020204" pitchFamily="34" charset="0"/>
              </a:rPr>
              <a:t>.e gaat volgens een vast stappenplan werken . Dit stappenplan komt dadelijk ook zo in de workshop terug</a:t>
            </a:r>
            <a:endParaRPr lang="en-US" altLang="nl-NL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>
                <a:solidFill>
                  <a:srgbClr val="000000"/>
                </a:solidFill>
                <a:latin typeface="Arial" panose="020B0604020202020204" pitchFamily="34" charset="0"/>
              </a:rPr>
              <a:t>Ik ga iedere stap even korte toelichten.</a:t>
            </a:r>
            <a:endParaRPr lang="en-US" altLang="nl-NL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7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588D85-A602-419A-9E51-FED257E30403}" type="slidenum">
              <a:rPr lang="en-US" altLang="nl-NL" smtClean="0"/>
              <a:pPr>
                <a:spcBef>
                  <a:spcPct val="0"/>
                </a:spcBef>
              </a:pPr>
              <a:t>9</a:t>
            </a:fld>
            <a:endParaRPr lang="en-US" altLang="nl-NL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nl-NL" altLang="nl-NL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6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1363"/>
            <a:ext cx="6573837" cy="36988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5" rIns="91230" bIns="45615"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1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4F6C029-1E68-4CEA-BB8E-E38BB18208F7}" type="slidenum">
              <a:rPr lang="en-US" altLang="nl-NL" sz="1200" smtClean="0"/>
              <a:pPr/>
              <a:t>16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8087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33D895-E9F6-4A2A-A698-0875CB4FC3E3}" type="slidenum">
              <a:rPr lang="en-US" altLang="nl-NL" smtClean="0"/>
              <a:pPr>
                <a:spcBef>
                  <a:spcPct val="0"/>
                </a:spcBef>
              </a:pPr>
              <a:t>23</a:t>
            </a:fld>
            <a:endParaRPr lang="en-US" altLang="nl-NL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>
                <a:solidFill>
                  <a:srgbClr val="000000"/>
                </a:solidFill>
                <a:latin typeface="Arial" panose="020B0604020202020204" pitchFamily="34" charset="0"/>
              </a:rPr>
              <a:t>De derde stap: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>
                <a:solidFill>
                  <a:srgbClr val="000000"/>
                </a:solidFill>
                <a:latin typeface="Arial" panose="020B0604020202020204" pitchFamily="34" charset="0"/>
              </a:rPr>
              <a:t>Hier gaat het om het beoordelen van je gevonden bronnen. Je gaat kritisch kijken naar wat je hebt gevonden.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>
                <a:solidFill>
                  <a:srgbClr val="000000"/>
                </a:solidFill>
                <a:latin typeface="Arial" panose="020B0604020202020204" pitchFamily="34" charset="0"/>
              </a:rPr>
              <a:t>Een website die je hebt gevonden licht je eruit en daar ga je een aantal vragen over beantwoorden </a:t>
            </a:r>
          </a:p>
        </p:txBody>
      </p:sp>
    </p:spTree>
    <p:extLst>
      <p:ext uri="{BB962C8B-B14F-4D97-AF65-F5344CB8AC3E}">
        <p14:creationId xmlns:p14="http://schemas.microsoft.com/office/powerpoint/2010/main" val="75103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9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0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44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6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5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6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40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05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1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 userDrawn="1"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 userDrawn="1"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0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0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0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url?sa=i&amp;rct=j&amp;q=&amp;esrc=s&amp;source=images&amp;cd=&amp;cad=rja&amp;uact=8&amp;ved=0ahUKEwj23cW1oeXUAhWKZVAKHZXQCZEQjRwIBw&amp;url=http://www.nairaland.com/2346084/deep-web-dont-know&amp;psig=AFQjCNGsWadciHfkhFyiepHt4lFnXp_hrw&amp;ust=14989014552720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ntys.nl/Stappegoor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cademic.lexisnexis.nl.lib.fontys.nl/?verb=sf&amp;sfi=AC01NBSimplSrch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ntys.nl/Stappegoor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iteratuurhelpdeskmoller@fontys.n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literatuurhelpdeskstappegoor@fontys.n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FB07A-7247-4265-A1DA-66526A37DBA7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nl-NL" sz="945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181849" y="829036"/>
            <a:ext cx="5829300" cy="572568"/>
          </a:xfrm>
        </p:spPr>
        <p:txBody>
          <a:bodyPr>
            <a:normAutofit fontScale="90000"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b="1" dirty="0"/>
              <a:t/>
            </a:r>
            <a:br>
              <a:rPr lang="nl-NL" altLang="nl-NL" b="1" dirty="0"/>
            </a:br>
            <a:endParaRPr lang="nl-NL" altLang="nl-N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747614" y="2317835"/>
            <a:ext cx="5823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nl-NL" sz="2800" dirty="0">
                <a:solidFill>
                  <a:srgbClr val="7030A0"/>
                </a:solidFill>
                <a:latin typeface="Arial" panose="020B0604020202020204" pitchFamily="34" charset="0"/>
              </a:rPr>
              <a:t>Zoeken naar goede bronnen</a:t>
            </a:r>
            <a:br>
              <a:rPr lang="nl-NL" altLang="nl-NL" sz="28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nl-NL" altLang="nl-NL" sz="2800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Pedagogiek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6069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BFBC7-ED43-46CA-B7ED-FAFC734E8692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l-NL" sz="945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40" y="1465897"/>
            <a:ext cx="4353759" cy="32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271252" y="0"/>
            <a:ext cx="533891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nl-NL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Google en </a:t>
            </a:r>
            <a:r>
              <a:rPr lang="en-US" altLang="nl-NL" sz="3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bronnenonderzoek</a:t>
            </a:r>
            <a:r>
              <a:rPr lang="en-US" altLang="nl-NL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nl-NL" sz="3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54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00143-C441-44FF-A888-566C086DCDD2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nl-NL" sz="945"/>
          </a:p>
        </p:txBody>
      </p:sp>
      <p:sp>
        <p:nvSpPr>
          <p:cNvPr id="32771" name="Tekstvak 1"/>
          <p:cNvSpPr txBox="1">
            <a:spLocks noChangeArrowheads="1"/>
          </p:cNvSpPr>
          <p:nvPr/>
        </p:nvSpPr>
        <p:spPr bwMode="auto">
          <a:xfrm>
            <a:off x="2178247" y="124274"/>
            <a:ext cx="7122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Google:  </a:t>
            </a:r>
            <a:r>
              <a:rPr lang="nl-NL" altLang="nl-NL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filetype:pdf</a:t>
            </a:r>
            <a:endParaRPr lang="nl-NL" altLang="nl-N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75210"/>
            <a:ext cx="4992830" cy="39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7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el 1"/>
          <p:cNvSpPr>
            <a:spLocks noGrp="1"/>
          </p:cNvSpPr>
          <p:nvPr>
            <p:ph type="title" idx="4294967295"/>
          </p:nvPr>
        </p:nvSpPr>
        <p:spPr>
          <a:xfrm>
            <a:off x="2401015" y="11216"/>
            <a:ext cx="6172200" cy="857250"/>
          </a:xfr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nl-NL" altLang="nl-NL" dirty="0"/>
              <a:t>      </a:t>
            </a:r>
            <a:r>
              <a:rPr lang="nl-NL" altLang="nl-NL" b="1" dirty="0"/>
              <a:t>Scholar.google.nl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ijdelijke aanduiding voor dianummer 3"/>
          <p:cNvSpPr txBox="1">
            <a:spLocks noGrp="1"/>
          </p:cNvSpPr>
          <p:nvPr/>
        </p:nvSpPr>
        <p:spPr bwMode="auto">
          <a:xfrm>
            <a:off x="4788025" y="4825194"/>
            <a:ext cx="159984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032C8A-8F00-44B8-98CC-7A48E333CA80}" type="slidenum">
              <a:rPr lang="nl-NL" altLang="nl-NL" sz="743"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nl-NL" altLang="nl-NL" sz="743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592" y="4129548"/>
            <a:ext cx="789895" cy="9122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4" y="1097549"/>
            <a:ext cx="8501607" cy="46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29FF2E-E1C2-4E17-B631-A542F58BFB5A}" type="slidenum">
              <a:rPr lang="nl-NL" altLang="nl-NL" sz="945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nl-NL" altLang="nl-NL" sz="945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65766" y="1038972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Zoekwoorden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8569" y="1678099"/>
            <a:ext cx="7254977" cy="33722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nl-NL" sz="1823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nl-NL" sz="189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1890" dirty="0">
                <a:latin typeface="Arial" pitchFamily="34" charset="0"/>
                <a:cs typeface="Arial" pitchFamily="34" charset="0"/>
              </a:rPr>
              <a:t>aanhalingstekens “ ”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sz="189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sz="1890" dirty="0">
                <a:latin typeface="Arial" pitchFamily="34" charset="0"/>
                <a:cs typeface="Arial" pitchFamily="34" charset="0"/>
              </a:rPr>
              <a:t>gebruik  booleaanse operatoren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sz="1890" i="1" dirty="0">
                <a:latin typeface="Arial" pitchFamily="34" charset="0"/>
                <a:cs typeface="Arial" pitchFamily="34" charset="0"/>
              </a:rPr>
              <a:t>               AND NOT OR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sz="1890" i="1" dirty="0">
                <a:latin typeface="Arial" pitchFamily="34" charset="0"/>
                <a:cs typeface="Arial" pitchFamily="34" charset="0"/>
              </a:rPr>
              <a:t>	       Google –teken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sz="189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sz="1890" dirty="0">
                <a:latin typeface="Arial" panose="020B0604020202020204" pitchFamily="34" charset="0"/>
                <a:cs typeface="Arial" panose="020B0604020202020204" pitchFamily="34" charset="0"/>
              </a:rPr>
              <a:t>woorden kun je afbreken met een </a:t>
            </a:r>
            <a:r>
              <a:rPr lang="nl-NL" sz="1890" i="1" dirty="0">
                <a:latin typeface="Arial" panose="020B0604020202020204" pitchFamily="34" charset="0"/>
                <a:cs typeface="Arial" panose="020B0604020202020204" pitchFamily="34" charset="0"/>
              </a:rPr>
              <a:t>asterisk *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sz="1890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nl-NL" sz="1890" i="1" dirty="0" err="1">
                <a:latin typeface="Arial" panose="020B0604020202020204" pitchFamily="34" charset="0"/>
                <a:cs typeface="Arial" panose="020B0604020202020204" pitchFamily="34" charset="0"/>
              </a:rPr>
              <a:t>Overheids</a:t>
            </a:r>
            <a:r>
              <a:rPr lang="nl-NL" sz="189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</a:p>
          <a:p>
            <a:pPr eaLnBrk="1" hangingPunct="1">
              <a:lnSpc>
                <a:spcPct val="80000"/>
              </a:lnSpc>
              <a:defRPr/>
            </a:pPr>
            <a:endParaRPr lang="nl-NL" sz="189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1890" dirty="0">
                <a:latin typeface="Arial" panose="020B0604020202020204" pitchFamily="34" charset="0"/>
                <a:cs typeface="Arial" panose="020B0604020202020204" pitchFamily="34" charset="0"/>
              </a:rPr>
              <a:t>zoek je naar </a:t>
            </a:r>
            <a:r>
              <a:rPr lang="nl-NL" sz="1890" i="1" dirty="0">
                <a:latin typeface="Arial" panose="020B0604020202020204" pitchFamily="34" charset="0"/>
                <a:cs typeface="Arial" panose="020B0604020202020204" pitchFamily="34" charset="0"/>
              </a:rPr>
              <a:t>of beleidsstukken</a:t>
            </a:r>
            <a:r>
              <a:rPr lang="nl-NL" sz="1890" dirty="0">
                <a:latin typeface="Arial" panose="020B0604020202020204" pitchFamily="34" charset="0"/>
                <a:cs typeface="Arial" panose="020B0604020202020204" pitchFamily="34" charset="0"/>
              </a:rPr>
              <a:t>, gebruik deze als extra zoektermen  </a:t>
            </a:r>
          </a:p>
          <a:p>
            <a:pPr eaLnBrk="1" hangingPunct="1">
              <a:lnSpc>
                <a:spcPct val="80000"/>
              </a:lnSpc>
              <a:defRPr/>
            </a:pPr>
            <a:endParaRPr lang="nl-NL" sz="189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1890" dirty="0">
                <a:latin typeface="Arial" panose="020B0604020202020204" pitchFamily="34" charset="0"/>
                <a:cs typeface="Arial" panose="020B0604020202020204" pitchFamily="34" charset="0"/>
              </a:rPr>
              <a:t>Google gebruik materiaalaanduiding:  </a:t>
            </a:r>
            <a:r>
              <a:rPr lang="nl-NL" sz="1890" dirty="0" err="1">
                <a:latin typeface="Arial" panose="020B0604020202020204" pitchFamily="34" charset="0"/>
                <a:cs typeface="Arial" panose="020B0604020202020204" pitchFamily="34" charset="0"/>
              </a:rPr>
              <a:t>filetype:pdf</a:t>
            </a:r>
            <a:r>
              <a:rPr lang="nl-NL" sz="18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9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1823" i="1" dirty="0"/>
              <a:t/>
            </a:r>
            <a:br>
              <a:rPr lang="nl-NL" sz="1823" i="1" dirty="0"/>
            </a:br>
            <a:r>
              <a:rPr lang="nl-NL" sz="1823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1823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1553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23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l-NL" sz="1823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82" y="154917"/>
            <a:ext cx="6858000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PIJL-OMLAAG 4"/>
          <p:cNvSpPr>
            <a:spLocks noChangeArrowheads="1"/>
          </p:cNvSpPr>
          <p:nvPr/>
        </p:nvSpPr>
        <p:spPr bwMode="auto">
          <a:xfrm rot="10800000">
            <a:off x="3545886" y="717947"/>
            <a:ext cx="399693" cy="627936"/>
          </a:xfrm>
          <a:prstGeom prst="down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rot="10800000" wrap="none" lIns="68579" tIns="34289" rIns="68579" b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</p:spTree>
    <p:extLst>
      <p:ext uri="{BB962C8B-B14F-4D97-AF65-F5344CB8AC3E}">
        <p14:creationId xmlns:p14="http://schemas.microsoft.com/office/powerpoint/2010/main" val="218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381" y="1219098"/>
            <a:ext cx="8229600" cy="85725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7030A0"/>
                </a:solidFill>
              </a:rPr>
              <a:t>Zoekresultaten vastleggen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5900" y="2209386"/>
            <a:ext cx="6172200" cy="3394472"/>
          </a:xfrm>
        </p:spPr>
        <p:txBody>
          <a:bodyPr>
            <a:normAutofit/>
          </a:bodyPr>
          <a:lstStyle/>
          <a:p>
            <a:r>
              <a:rPr lang="nl-NL" sz="1800" dirty="0"/>
              <a:t>Bron en zoektermen</a:t>
            </a:r>
          </a:p>
          <a:p>
            <a:endParaRPr lang="nl-NL" sz="1800" dirty="0"/>
          </a:p>
          <a:p>
            <a:r>
              <a:rPr lang="nl-NL" sz="1800" dirty="0"/>
              <a:t>Gegevens publicatie</a:t>
            </a:r>
          </a:p>
          <a:p>
            <a:endParaRPr lang="nl-NL" sz="1800" dirty="0"/>
          </a:p>
          <a:p>
            <a:r>
              <a:rPr lang="nl-NL" sz="1800" dirty="0"/>
              <a:t>Beschikbaarheid (online, bibliotheek)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02" y="176008"/>
            <a:ext cx="6858000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5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4538" y="760721"/>
            <a:ext cx="6172200" cy="85725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7030A0"/>
                </a:solidFill>
              </a:rPr>
              <a:t>Het diepe web </a:t>
            </a:r>
          </a:p>
        </p:txBody>
      </p:sp>
      <p:pic>
        <p:nvPicPr>
          <p:cNvPr id="2052" name="Picture 4" descr="Gerelateerde afbeeldi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2766"/>
            <a:ext cx="3860940" cy="31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485900" y="1617971"/>
            <a:ext cx="6172200" cy="21559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Google vindt heel veel niet. Hiervoor moet je op zoek in specifieke databanken en (wetenschappelijke) tijdschriften</a:t>
            </a:r>
          </a:p>
          <a:p>
            <a:endParaRPr lang="nl-NL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FF0000"/>
              </a:solidFill>
            </a:endParaRPr>
          </a:p>
          <a:p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5" name="Picture 5" descr="fa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0" y="92467"/>
            <a:ext cx="614219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16200000">
            <a:off x="4694396" y="650374"/>
            <a:ext cx="651332" cy="464855"/>
          </a:xfrm>
          <a:prstGeom prst="rightArrow">
            <a:avLst>
              <a:gd name="adj1" fmla="val 50000"/>
              <a:gd name="adj2" fmla="val 27583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</p:spTree>
    <p:extLst>
      <p:ext uri="{BB962C8B-B14F-4D97-AF65-F5344CB8AC3E}">
        <p14:creationId xmlns:p14="http://schemas.microsoft.com/office/powerpoint/2010/main" val="178803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FB07A-7247-4265-A1DA-66526A37DBA7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nl-NL" sz="945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414338" y="189667"/>
            <a:ext cx="5829300" cy="858321"/>
          </a:xfrm>
        </p:spPr>
        <p:txBody>
          <a:bodyPr>
            <a:noAutofit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Mediatheek Stappegoor </a:t>
            </a:r>
            <a:b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hthoek 1"/>
          <p:cNvSpPr/>
          <p:nvPr/>
        </p:nvSpPr>
        <p:spPr>
          <a:xfrm>
            <a:off x="153620" y="1638605"/>
            <a:ext cx="320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fontys.nl/Stappegoor.htm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A1303D-3F4A-4E57-982E-9703F1CC9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678" y="968905"/>
            <a:ext cx="5409029" cy="39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60CE0-7814-4984-AAD4-F782D2CE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Fontys Finder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40" y="1085603"/>
            <a:ext cx="6449960" cy="39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3"/>
          <p:cNvSpPr txBox="1">
            <a:spLocks noChangeArrowheads="1"/>
          </p:cNvSpPr>
          <p:nvPr/>
        </p:nvSpPr>
        <p:spPr bwMode="auto">
          <a:xfrm>
            <a:off x="2636156" y="405939"/>
            <a:ext cx="6260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</a:rPr>
              <a:t>Opleidingspagina </a:t>
            </a:r>
            <a:r>
              <a:rPr lang="nl-NL" altLang="nl-NL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Pedagogiek  </a:t>
            </a:r>
            <a:endParaRPr lang="nl-NL" altLang="nl-NL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53" y="983226"/>
            <a:ext cx="5658590" cy="42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985A50-CFE5-4A86-BA7E-047FFDC336D0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nl-NL" sz="945"/>
          </a:p>
        </p:txBody>
      </p:sp>
      <p:sp>
        <p:nvSpPr>
          <p:cNvPr id="37891" name="Tekstvak 3"/>
          <p:cNvSpPr txBox="1">
            <a:spLocks noChangeArrowheads="1"/>
          </p:cNvSpPr>
          <p:nvPr/>
        </p:nvSpPr>
        <p:spPr bwMode="auto">
          <a:xfrm>
            <a:off x="104369" y="2075250"/>
            <a:ext cx="4275851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 dirty="0" err="1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Lexis</a:t>
            </a:r>
            <a:r>
              <a:rPr lang="nl-NL" altLang="nl-NL" sz="2970" b="1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nl-NL" altLang="nl-NL" sz="2970" b="1" dirty="0" err="1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Nexis</a:t>
            </a:r>
            <a:r>
              <a:rPr lang="nl-NL" altLang="nl-NL" sz="2970" b="1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 Academic </a:t>
            </a:r>
            <a:endParaRPr lang="nl-NL" altLang="nl-NL" sz="297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57" y="1140542"/>
            <a:ext cx="4590574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03123" y="1140542"/>
            <a:ext cx="2408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Opiniebladen</a:t>
            </a:r>
          </a:p>
          <a:p>
            <a:r>
              <a:rPr lang="nl-NL" dirty="0"/>
              <a:t>- Kwaliteitskranten</a:t>
            </a:r>
          </a:p>
        </p:txBody>
      </p:sp>
    </p:spTree>
    <p:extLst>
      <p:ext uri="{BB962C8B-B14F-4D97-AF65-F5344CB8AC3E}">
        <p14:creationId xmlns:p14="http://schemas.microsoft.com/office/powerpoint/2010/main" val="29920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FB07A-7247-4265-A1DA-66526A37DBA7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945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181849" y="829036"/>
            <a:ext cx="5829300" cy="572568"/>
          </a:xfrm>
        </p:spPr>
        <p:txBody>
          <a:bodyPr>
            <a:normAutofit fontScale="90000"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b="1" dirty="0"/>
              <a:t/>
            </a:r>
            <a:br>
              <a:rPr lang="nl-NL" altLang="nl-NL" b="1" dirty="0"/>
            </a:br>
            <a:endParaRPr lang="nl-NL" altLang="nl-N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10199" y="1408186"/>
            <a:ext cx="8515350" cy="256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NL" sz="2900" dirty="0">
                <a:latin typeface="Arial" panose="020B0604020202020204" pitchFamily="34" charset="0"/>
              </a:rPr>
              <a:t>	</a:t>
            </a:r>
            <a:r>
              <a:rPr lang="en-US" altLang="nl-NL" sz="2800" dirty="0">
                <a:latin typeface="Arial" panose="020B0604020202020204" pitchFamily="34" charset="0"/>
              </a:rPr>
              <a:t/>
            </a:r>
            <a:br>
              <a:rPr lang="en-US" altLang="nl-NL" sz="2800" dirty="0">
                <a:latin typeface="Arial" panose="020B0604020202020204" pitchFamily="34" charset="0"/>
              </a:rPr>
            </a:br>
            <a:r>
              <a:rPr lang="en-US" altLang="nl-NL" sz="2800" dirty="0">
                <a:latin typeface="Arial" panose="020B0604020202020204" pitchFamily="34" charset="0"/>
              </a:rPr>
              <a:t>	Tips </a:t>
            </a:r>
            <a:r>
              <a:rPr lang="en-US" altLang="nl-NL" sz="2800" dirty="0" err="1">
                <a:latin typeface="Arial" panose="020B0604020202020204" pitchFamily="34" charset="0"/>
              </a:rPr>
              <a:t>voor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</a:rPr>
              <a:t>zoeken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</a:rPr>
              <a:t>naar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</a:rPr>
              <a:t>goede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</a:rPr>
              <a:t>bronnen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US" altLang="nl-NL" sz="2800" dirty="0">
                <a:latin typeface="Arial" panose="020B0604020202020204" pitchFamily="34" charset="0"/>
              </a:rPr>
              <a:t>   de Fontys </a:t>
            </a:r>
            <a:r>
              <a:rPr lang="en-US" altLang="nl-NL" sz="2800" dirty="0" err="1">
                <a:latin typeface="Arial" panose="020B0604020202020204" pitchFamily="34" charset="0"/>
              </a:rPr>
              <a:t>digitale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</a:rPr>
              <a:t>mediatheek</a:t>
            </a:r>
            <a:endParaRPr lang="en-US" altLang="nl-NL" sz="2800" dirty="0">
              <a:latin typeface="Arial" panose="020B0604020202020204" pitchFamily="34" charset="0"/>
            </a:endParaRPr>
          </a:p>
          <a:p>
            <a:pPr marL="457200" lvl="1" indent="0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US" altLang="nl-NL" sz="2800" dirty="0">
                <a:latin typeface="Arial" panose="020B0604020202020204" pitchFamily="34" charset="0"/>
              </a:rPr>
              <a:t/>
            </a:r>
            <a:br>
              <a:rPr lang="en-US" altLang="nl-NL" sz="2800" dirty="0">
                <a:latin typeface="Arial" panose="020B0604020202020204" pitchFamily="34" charset="0"/>
              </a:rPr>
            </a:br>
            <a:r>
              <a:rPr lang="en-US" altLang="nl-NL" sz="2800" dirty="0">
                <a:latin typeface="Arial" panose="020B0604020202020204" pitchFamily="34" charset="0"/>
              </a:rPr>
              <a:t>	</a:t>
            </a:r>
            <a:r>
              <a:rPr lang="en-US" altLang="nl-NL" sz="2800" dirty="0" err="1">
                <a:latin typeface="Arial" panose="020B0604020202020204" pitchFamily="34" charset="0"/>
              </a:rPr>
              <a:t>Waar</a:t>
            </a:r>
            <a:r>
              <a:rPr lang="en-US" altLang="nl-NL" sz="2800" dirty="0">
                <a:latin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</a:rPr>
              <a:t>kan</a:t>
            </a:r>
            <a:r>
              <a:rPr lang="en-US" altLang="nl-NL" sz="2800" dirty="0">
                <a:latin typeface="Arial" panose="020B0604020202020204" pitchFamily="34" charset="0"/>
              </a:rPr>
              <a:t> je </a:t>
            </a:r>
            <a:r>
              <a:rPr lang="en-US" altLang="nl-NL" sz="2800" dirty="0" err="1">
                <a:latin typeface="Arial" panose="020B0604020202020204" pitchFamily="34" charset="0"/>
              </a:rPr>
              <a:t>terecht</a:t>
            </a:r>
            <a:r>
              <a:rPr lang="en-US" altLang="nl-NL" sz="2800" dirty="0">
                <a:latin typeface="Arial" panose="020B0604020202020204" pitchFamily="34" charset="0"/>
              </a:rPr>
              <a:t> met </a:t>
            </a:r>
            <a:r>
              <a:rPr lang="en-US" altLang="nl-NL" sz="2800" dirty="0" err="1">
                <a:latin typeface="Arial" panose="020B0604020202020204" pitchFamily="34" charset="0"/>
              </a:rPr>
              <a:t>vragen</a:t>
            </a:r>
            <a:r>
              <a:rPr lang="en-US" altLang="nl-NL" sz="2800" dirty="0">
                <a:latin typeface="Arial" panose="020B0604020202020204" pitchFamily="34" charset="0"/>
              </a:rPr>
              <a:t>/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US" altLang="nl-NL" sz="2800" dirty="0">
                <a:latin typeface="Arial" panose="020B0604020202020204" pitchFamily="34" charset="0"/>
              </a:rPr>
              <a:t>    </a:t>
            </a:r>
            <a:r>
              <a:rPr lang="en-US" altLang="nl-NL" sz="2800" dirty="0" err="1">
                <a:latin typeface="Arial" panose="020B0604020202020204" pitchFamily="34" charset="0"/>
              </a:rPr>
              <a:t>ondersteuning</a:t>
            </a:r>
            <a:r>
              <a:rPr lang="en-US" altLang="nl-NL" sz="2800" dirty="0">
                <a:latin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55274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9226" y="154374"/>
            <a:ext cx="854914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  <a:endParaRPr lang="nl-NL" alt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48" y="942389"/>
            <a:ext cx="623021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75">
                <a:solidFill>
                  <a:schemeClr val="tx1"/>
                </a:solidFill>
                <a:latin typeface="Times New Roman" pitchFamily="18" charset="0"/>
              </a:defRPr>
            </a:lvl1pPr>
            <a:lvl2pPr marL="501491" indent="-192881" eaLnBrk="0" hangingPunct="0">
              <a:spcBef>
                <a:spcPct val="20000"/>
              </a:spcBef>
              <a:buChar char="–"/>
              <a:defRPr sz="1875">
                <a:solidFill>
                  <a:schemeClr val="tx1"/>
                </a:solidFill>
                <a:latin typeface="Times New Roman" pitchFamily="18" charset="0"/>
              </a:defRPr>
            </a:lvl2pPr>
            <a:lvl3pPr marL="771525" indent="-154305" eaLnBrk="0" hangingPunct="0">
              <a:spcBef>
                <a:spcPct val="20000"/>
              </a:spcBef>
              <a:buChar char="•"/>
              <a:defRPr sz="1650">
                <a:solidFill>
                  <a:schemeClr val="tx1"/>
                </a:solidFill>
                <a:latin typeface="Times New Roman" pitchFamily="18" charset="0"/>
              </a:defRPr>
            </a:lvl3pPr>
            <a:lvl4pPr marL="1080135" indent="-154305" eaLnBrk="0" hangingPunct="0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itchFamily="18" charset="0"/>
              </a:defRPr>
            </a:lvl4pPr>
            <a:lvl5pPr marL="1388745" indent="-154305" eaLnBrk="0" hangingPunct="0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6C484E-87F6-45F7-86E7-CDBF164C6A00}" type="slidenum">
              <a:rPr lang="en-US" altLang="nl-NL" sz="975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nl-NL" sz="975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771" y="-137652"/>
            <a:ext cx="6766925" cy="1550398"/>
          </a:xfrm>
        </p:spPr>
        <p:txBody>
          <a:bodyPr>
            <a:normAutofit/>
          </a:bodyPr>
          <a:lstStyle/>
          <a:p>
            <a:pPr algn="ctr"/>
            <a:r>
              <a:rPr lang="nl-NL" altLang="nl-NL" dirty="0" err="1" smtClean="0"/>
              <a:t>PsycArticles</a:t>
            </a:r>
            <a:endParaRPr lang="nl-NL" altLang="nl-NL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10" y="1839504"/>
            <a:ext cx="6777372" cy="24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2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Onderwijstijdschriftenplein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464" y="1039903"/>
            <a:ext cx="5886513" cy="37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22E400-18BE-4C18-B54C-A1C31B02B299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nl-NL" sz="945"/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773919" y="870109"/>
            <a:ext cx="4892755" cy="43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297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400" b="1" dirty="0">
                <a:solidFill>
                  <a:srgbClr val="7030A0"/>
                </a:solidFill>
                <a:latin typeface="Arial" panose="020B0604020202020204" pitchFamily="34" charset="0"/>
              </a:rPr>
              <a:t>3.</a:t>
            </a:r>
            <a:r>
              <a:rPr lang="en-US" altLang="nl-NL" sz="2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Wat </a:t>
            </a:r>
            <a:r>
              <a:rPr lang="en-US" altLang="nl-NL" sz="2400" b="1" u="sng" dirty="0" err="1">
                <a:solidFill>
                  <a:srgbClr val="7030A0"/>
                </a:solidFill>
                <a:latin typeface="Arial" panose="020B0604020202020204" pitchFamily="34" charset="0"/>
              </a:rPr>
              <a:t>heb</a:t>
            </a:r>
            <a:r>
              <a:rPr lang="en-US" altLang="nl-NL" sz="2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400" b="1" u="sng" dirty="0" err="1">
                <a:solidFill>
                  <a:srgbClr val="7030A0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2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  <a:r>
              <a:rPr lang="en-US" altLang="nl-NL" sz="2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1385684" y="356117"/>
            <a:ext cx="6042540" cy="481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363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2363" b="1" dirty="0">
                <a:solidFill>
                  <a:srgbClr val="333399"/>
                </a:solidFill>
                <a:latin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dirty="0">
              <a:solidFill>
                <a:srgbClr val="000099"/>
              </a:solidFill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en-US" altLang="nl-NL" sz="2160" dirty="0">
                <a:solidFill>
                  <a:srgbClr val="000099"/>
                </a:solidFill>
                <a:latin typeface="Arial" panose="020B0604020202020204" pitchFamily="34" charset="0"/>
              </a:rPr>
              <a:t>   - </a:t>
            </a:r>
            <a:r>
              <a:rPr lang="en-US" altLang="nl-NL" sz="2160" dirty="0">
                <a:latin typeface="Arial" panose="020B0604020202020204" pitchFamily="34" charset="0"/>
              </a:rPr>
              <a:t>Is het </a:t>
            </a:r>
            <a:r>
              <a:rPr lang="en-US" altLang="nl-NL" sz="2160" dirty="0" err="1">
                <a:latin typeface="Arial" panose="020B0604020202020204" pitchFamily="34" charset="0"/>
              </a:rPr>
              <a:t>actueel</a:t>
            </a:r>
            <a:r>
              <a:rPr lang="en-US" altLang="nl-NL" sz="2160" dirty="0">
                <a:latin typeface="Arial" panose="020B0604020202020204" pitchFamily="34" charset="0"/>
              </a:rPr>
              <a:t>?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en-US" altLang="nl-NL" sz="2160" dirty="0">
                <a:latin typeface="Arial" panose="020B0604020202020204" pitchFamily="34" charset="0"/>
              </a:rPr>
              <a:t>   - Is het </a:t>
            </a:r>
            <a:r>
              <a:rPr lang="en-US" altLang="nl-NL" sz="2160" dirty="0" err="1">
                <a:latin typeface="Arial" panose="020B0604020202020204" pitchFamily="34" charset="0"/>
              </a:rPr>
              <a:t>een</a:t>
            </a:r>
            <a:r>
              <a:rPr lang="en-US" altLang="nl-NL" sz="2160" dirty="0">
                <a:latin typeface="Arial" panose="020B0604020202020204" pitchFamily="34" charset="0"/>
              </a:rPr>
              <a:t> </a:t>
            </a:r>
            <a:r>
              <a:rPr lang="en-US" altLang="nl-NL" sz="2160" dirty="0" err="1">
                <a:latin typeface="Arial" panose="020B0604020202020204" pitchFamily="34" charset="0"/>
              </a:rPr>
              <a:t>artikel</a:t>
            </a:r>
            <a:r>
              <a:rPr lang="en-US" altLang="nl-NL" sz="2160" dirty="0">
                <a:latin typeface="Arial" panose="020B0604020202020204" pitchFamily="34" charset="0"/>
              </a:rPr>
              <a:t>, </a:t>
            </a:r>
            <a:r>
              <a:rPr lang="en-US" altLang="nl-NL" sz="2160" dirty="0" err="1">
                <a:latin typeface="Arial" panose="020B0604020202020204" pitchFamily="34" charset="0"/>
              </a:rPr>
              <a:t>boek</a:t>
            </a:r>
            <a:r>
              <a:rPr lang="en-US" altLang="nl-NL" sz="2160" dirty="0">
                <a:latin typeface="Arial" panose="020B0604020202020204" pitchFamily="34" charset="0"/>
              </a:rPr>
              <a:t>…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en-US" altLang="nl-NL" sz="2160" dirty="0">
                <a:latin typeface="Arial" panose="020B0604020202020204" pitchFamily="34" charset="0"/>
              </a:rPr>
              <a:t>   - </a:t>
            </a:r>
            <a:r>
              <a:rPr lang="en-US" altLang="nl-NL" sz="2160" dirty="0" err="1">
                <a:latin typeface="Arial" panose="020B0604020202020204" pitchFamily="34" charset="0"/>
              </a:rPr>
              <a:t>Samenvatting</a:t>
            </a:r>
            <a:r>
              <a:rPr lang="en-US" altLang="nl-NL" sz="2160" dirty="0">
                <a:latin typeface="Arial" panose="020B0604020202020204" pitchFamily="34" charset="0"/>
              </a:rPr>
              <a:t> / </a:t>
            </a:r>
            <a:r>
              <a:rPr lang="en-US" altLang="nl-NL" sz="2160" dirty="0" err="1">
                <a:latin typeface="Arial" panose="020B0604020202020204" pitchFamily="34" charset="0"/>
              </a:rPr>
              <a:t>fulltext</a:t>
            </a:r>
            <a:r>
              <a:rPr lang="en-US" altLang="nl-NL" sz="2160" dirty="0">
                <a:latin typeface="Arial" panose="020B0604020202020204" pitchFamily="34" charset="0"/>
              </a:rPr>
              <a:t>?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en-US" altLang="nl-NL" sz="2160" dirty="0">
                <a:latin typeface="Arial" panose="020B0604020202020204" pitchFamily="34" charset="0"/>
              </a:rPr>
              <a:t>   - </a:t>
            </a:r>
            <a:r>
              <a:rPr lang="en-US" altLang="nl-NL" sz="2160" dirty="0" err="1">
                <a:latin typeface="Arial" panose="020B0604020202020204" pitchFamily="34" charset="0"/>
              </a:rPr>
              <a:t>Komt</a:t>
            </a:r>
            <a:r>
              <a:rPr lang="en-US" altLang="nl-NL" sz="2160" dirty="0">
                <a:latin typeface="Arial" panose="020B0604020202020204" pitchFamily="34" charset="0"/>
              </a:rPr>
              <a:t> het </a:t>
            </a:r>
            <a:r>
              <a:rPr lang="en-US" altLang="nl-NL" sz="2160" dirty="0" err="1">
                <a:latin typeface="Arial" panose="020B0604020202020204" pitchFamily="34" charset="0"/>
              </a:rPr>
              <a:t>uit</a:t>
            </a:r>
            <a:r>
              <a:rPr lang="en-US" altLang="nl-NL" sz="2160" dirty="0">
                <a:latin typeface="Arial" panose="020B0604020202020204" pitchFamily="34" charset="0"/>
              </a:rPr>
              <a:t> </a:t>
            </a:r>
            <a:r>
              <a:rPr lang="en-US" altLang="nl-NL" sz="2160" dirty="0" err="1">
                <a:latin typeface="Arial" panose="020B0604020202020204" pitchFamily="34" charset="0"/>
              </a:rPr>
              <a:t>een</a:t>
            </a:r>
            <a:r>
              <a:rPr lang="en-US" altLang="nl-NL" sz="2160" dirty="0">
                <a:latin typeface="Arial" panose="020B0604020202020204" pitchFamily="34" charset="0"/>
              </a:rPr>
              <a:t> </a:t>
            </a:r>
            <a:r>
              <a:rPr lang="en-US" altLang="nl-NL" sz="2160" dirty="0" err="1">
                <a:latin typeface="Arial" panose="020B0604020202020204" pitchFamily="34" charset="0"/>
              </a:rPr>
              <a:t>wetenschappelijk</a:t>
            </a:r>
            <a:r>
              <a:rPr lang="en-US" altLang="nl-NL" sz="2160" dirty="0">
                <a:latin typeface="Arial" panose="020B0604020202020204" pitchFamily="34" charset="0"/>
              </a:rPr>
              <a:t/>
            </a:r>
            <a:br>
              <a:rPr lang="en-US" altLang="nl-NL" sz="2160" dirty="0">
                <a:latin typeface="Arial" panose="020B0604020202020204" pitchFamily="34" charset="0"/>
              </a:rPr>
            </a:br>
            <a:r>
              <a:rPr lang="en-US" altLang="nl-NL" sz="2160" dirty="0">
                <a:latin typeface="Arial" panose="020B0604020202020204" pitchFamily="34" charset="0"/>
              </a:rPr>
              <a:t>  </a:t>
            </a:r>
            <a:r>
              <a:rPr lang="en-US" altLang="nl-NL" sz="2160" dirty="0" err="1">
                <a:latin typeface="Arial" panose="020B0604020202020204" pitchFamily="34" charset="0"/>
              </a:rPr>
              <a:t>tijdschrift</a:t>
            </a:r>
            <a:r>
              <a:rPr lang="en-US" altLang="nl-NL" sz="2160" dirty="0">
                <a:latin typeface="Arial" panose="020B0604020202020204" pitchFamily="34" charset="0"/>
              </a:rPr>
              <a:t>?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en-US" altLang="nl-NL" sz="2160" dirty="0">
                <a:latin typeface="Arial" panose="020B0604020202020204" pitchFamily="34" charset="0"/>
              </a:rPr>
              <a:t>   - Is de auteur </a:t>
            </a:r>
            <a:r>
              <a:rPr lang="en-US" altLang="nl-NL" sz="2160" dirty="0" err="1">
                <a:latin typeface="Arial" panose="020B0604020202020204" pitchFamily="34" charset="0"/>
              </a:rPr>
              <a:t>wetenschapper</a:t>
            </a:r>
            <a:r>
              <a:rPr lang="en-US" altLang="nl-NL" sz="2160" dirty="0">
                <a:latin typeface="Arial" panose="020B0604020202020204" pitchFamily="34" charset="0"/>
              </a:rPr>
              <a:t> of </a:t>
            </a:r>
            <a:br>
              <a:rPr lang="en-US" altLang="nl-NL" sz="2160" dirty="0">
                <a:latin typeface="Arial" panose="020B0604020202020204" pitchFamily="34" charset="0"/>
              </a:rPr>
            </a:br>
            <a:r>
              <a:rPr lang="en-US" altLang="nl-NL" sz="2160" dirty="0">
                <a:latin typeface="Arial" panose="020B0604020202020204" pitchFamily="34" charset="0"/>
              </a:rPr>
              <a:t>  </a:t>
            </a:r>
            <a:r>
              <a:rPr lang="en-US" altLang="nl-NL" sz="2160" dirty="0" err="1">
                <a:latin typeface="Arial" panose="020B0604020202020204" pitchFamily="34" charset="0"/>
              </a:rPr>
              <a:t>ervaringsdeskundige</a:t>
            </a:r>
            <a:r>
              <a:rPr lang="en-US" altLang="nl-NL" sz="2160" dirty="0">
                <a:latin typeface="Arial" panose="020B0604020202020204" pitchFamily="34" charset="0"/>
              </a:rPr>
              <a:t>?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en-US" altLang="nl-NL" sz="2160" dirty="0">
                <a:latin typeface="Arial" panose="020B0604020202020204" pitchFamily="34" charset="0"/>
              </a:rPr>
              <a:t>   - </a:t>
            </a:r>
            <a:r>
              <a:rPr lang="en-US" altLang="nl-NL" sz="2160" dirty="0" err="1">
                <a:latin typeface="Arial" panose="020B0604020202020204" pitchFamily="34" charset="0"/>
              </a:rPr>
              <a:t>Vind</a:t>
            </a:r>
            <a:r>
              <a:rPr lang="en-US" altLang="nl-NL" sz="2160" dirty="0">
                <a:latin typeface="Arial" panose="020B0604020202020204" pitchFamily="34" charset="0"/>
              </a:rPr>
              <a:t> </a:t>
            </a:r>
            <a:r>
              <a:rPr lang="en-US" altLang="nl-NL" sz="2160" dirty="0" err="1">
                <a:latin typeface="Arial" panose="020B0604020202020204" pitchFamily="34" charset="0"/>
              </a:rPr>
              <a:t>ik</a:t>
            </a:r>
            <a:r>
              <a:rPr lang="en-US" altLang="nl-NL" sz="2160" dirty="0">
                <a:latin typeface="Arial" panose="020B0604020202020204" pitchFamily="34" charset="0"/>
              </a:rPr>
              <a:t> de </a:t>
            </a:r>
            <a:r>
              <a:rPr lang="en-US" altLang="nl-NL" sz="2160" dirty="0" err="1" smtClean="0">
                <a:latin typeface="Arial" panose="020B0604020202020204" pitchFamily="34" charset="0"/>
              </a:rPr>
              <a:t>bron</a:t>
            </a:r>
            <a:r>
              <a:rPr lang="en-US" altLang="nl-NL" sz="2160" dirty="0" smtClean="0">
                <a:latin typeface="Arial" panose="020B0604020202020204" pitchFamily="34" charset="0"/>
              </a:rPr>
              <a:t> </a:t>
            </a:r>
            <a:r>
              <a:rPr lang="en-US" altLang="nl-NL" sz="2160" dirty="0" err="1">
                <a:latin typeface="Arial" panose="020B0604020202020204" pitchFamily="34" charset="0"/>
              </a:rPr>
              <a:t>bruikbaar</a:t>
            </a:r>
            <a:r>
              <a:rPr lang="en-US" altLang="nl-NL" sz="2160" dirty="0">
                <a:latin typeface="Arial" panose="020B0604020202020204" pitchFamily="34" charset="0"/>
              </a:rPr>
              <a:t>?  </a:t>
            </a:r>
            <a:r>
              <a:rPr lang="en-US" altLang="nl-NL" sz="2430" b="1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en-US" altLang="nl-NL" sz="243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en-US" altLang="nl-NL" sz="2430" b="1" dirty="0">
                <a:solidFill>
                  <a:srgbClr val="000099"/>
                </a:solidFill>
                <a:latin typeface="Arial" panose="020B0604020202020204" pitchFamily="34" charset="0"/>
              </a:rPr>
              <a:t>   </a:t>
            </a:r>
            <a:endParaRPr lang="en-US" altLang="nl-NL" sz="243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1823" dirty="0">
                <a:solidFill>
                  <a:srgbClr val="FF3300"/>
                </a:solidFill>
                <a:latin typeface="Arial" panose="020B0604020202020204" pitchFamily="34" charset="0"/>
              </a:rPr>
              <a:t/>
            </a:r>
            <a:br>
              <a:rPr lang="en-US" altLang="nl-NL" sz="1823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nl-NL" sz="1823" dirty="0">
                <a:solidFill>
                  <a:srgbClr val="FF3300"/>
                </a:solidFill>
                <a:latin typeface="Arial" panose="020B0604020202020204" pitchFamily="34" charset="0"/>
              </a:rPr>
              <a:t>  </a:t>
            </a:r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53" y="118076"/>
            <a:ext cx="6151840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PIJL-OMHOOG 7"/>
          <p:cNvSpPr>
            <a:spLocks noChangeArrowheads="1"/>
          </p:cNvSpPr>
          <p:nvPr/>
        </p:nvSpPr>
        <p:spPr bwMode="auto">
          <a:xfrm>
            <a:off x="6093619" y="769586"/>
            <a:ext cx="364331" cy="732949"/>
          </a:xfrm>
          <a:prstGeom prst="upArrow">
            <a:avLst>
              <a:gd name="adj1" fmla="val 50000"/>
              <a:gd name="adj2" fmla="val 4982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166">
            <a:off x="6433789" y="1322206"/>
            <a:ext cx="149304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61" y="148291"/>
            <a:ext cx="614541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PIJL-OMHOOG 7"/>
          <p:cNvSpPr>
            <a:spLocks noChangeArrowheads="1"/>
          </p:cNvSpPr>
          <p:nvPr/>
        </p:nvSpPr>
        <p:spPr bwMode="auto">
          <a:xfrm>
            <a:off x="7643652" y="711071"/>
            <a:ext cx="364331" cy="432868"/>
          </a:xfrm>
          <a:prstGeom prst="upArrow">
            <a:avLst>
              <a:gd name="adj1" fmla="val 50000"/>
              <a:gd name="adj2" fmla="val 4982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 b="1">
              <a:latin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44" y="1354009"/>
            <a:ext cx="7058613" cy="34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7542" y="1"/>
            <a:ext cx="4629150" cy="1221600"/>
          </a:xfrm>
        </p:spPr>
        <p:txBody>
          <a:bodyPr>
            <a:noAutofit/>
          </a:bodyPr>
          <a:lstStyle/>
          <a:p>
            <a:r>
              <a:rPr lang="nl-NL" b="1" dirty="0"/>
              <a:t>Tekst citeren</a:t>
            </a:r>
            <a:br>
              <a:rPr lang="nl-NL" b="1" dirty="0"/>
            </a:br>
            <a:r>
              <a:rPr lang="nl-NL" b="1" dirty="0"/>
              <a:t> 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3748" y="1575300"/>
            <a:ext cx="5150756" cy="3015821"/>
          </a:xfrm>
        </p:spPr>
        <p:txBody>
          <a:bodyPr/>
          <a:lstStyle/>
          <a:p>
            <a:pPr marL="0" indent="0">
              <a:buNone/>
            </a:pPr>
            <a:endParaRPr lang="nl-NL" sz="900" dirty="0"/>
          </a:p>
          <a:p>
            <a:pPr marL="0" indent="0">
              <a:buNone/>
            </a:pP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De eerste stap die je neemt, is in feite een probleemanalyse</a:t>
            </a:r>
            <a:r>
              <a:rPr lang="nl-NL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2006, p. 68)</a:t>
            </a:r>
          </a:p>
          <a:p>
            <a:pPr marL="0" indent="0">
              <a:buNone/>
            </a:pPr>
            <a:endParaRPr lang="nl-NL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(2006) 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zegt: </a:t>
            </a:r>
            <a:r>
              <a:rPr lang="nl-NL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De eerste stap die je neemt, is in feite een probleem- en situatieanalyse</a:t>
            </a: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(p. 68)</a:t>
            </a:r>
          </a:p>
          <a:p>
            <a:endParaRPr lang="nl-NL" sz="900" dirty="0"/>
          </a:p>
          <a:p>
            <a:endParaRPr lang="nl-NL" sz="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C6149A4C-FF88-4BD5-9F00-E822CED6800F}" type="slidenum">
              <a:rPr lang="nl-NL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514350"/>
              <a:t>25</a:t>
            </a:fld>
            <a:endParaRPr lang="nl-NL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34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8272" y="0"/>
            <a:ext cx="4629150" cy="1234679"/>
          </a:xfrm>
        </p:spPr>
        <p:txBody>
          <a:bodyPr>
            <a:normAutofit/>
          </a:bodyPr>
          <a:lstStyle/>
          <a:p>
            <a:r>
              <a:rPr lang="nl-NL" b="1" dirty="0"/>
              <a:t>Parafraseren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> </a:t>
            </a:r>
            <a:r>
              <a:rPr lang="nl-NL" b="1" i="1" dirty="0" smtClean="0"/>
              <a:t> </a:t>
            </a:r>
            <a:r>
              <a:rPr lang="nl-NL" sz="1744" b="1" dirty="0"/>
              <a:t>(in eigen woorden weergeven)</a:t>
            </a:r>
            <a:br>
              <a:rPr lang="nl-NL" sz="1744" b="1" dirty="0"/>
            </a:br>
            <a:endParaRPr lang="nl-NL" sz="1744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900" b="1" dirty="0"/>
          </a:p>
          <a:p>
            <a:pPr marL="0" indent="0">
              <a:buNone/>
            </a:pPr>
            <a:r>
              <a:rPr lang="nl-NL" sz="900" b="1" dirty="0"/>
              <a:t> </a:t>
            </a:r>
          </a:p>
          <a:p>
            <a:pPr marL="0" indent="0">
              <a:buNone/>
            </a:pPr>
            <a:r>
              <a:rPr lang="nl-NL" sz="1275" b="1" dirty="0">
                <a:latin typeface="Arial" panose="020B0604020202020204" pitchFamily="34" charset="0"/>
                <a:cs typeface="Arial" panose="020B0604020202020204" pitchFamily="34" charset="0"/>
              </a:rPr>
              <a:t>Nooit</a:t>
            </a:r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 tussen ‘aanhalingstekens’</a:t>
            </a:r>
          </a:p>
          <a:p>
            <a:pPr marL="0" indent="0">
              <a:buNone/>
            </a:pPr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 Tussen haakjes (Achternaam auteur(s), jaartal, p. X)</a:t>
            </a:r>
          </a:p>
          <a:p>
            <a:pPr marL="0" indent="0">
              <a:buNone/>
            </a:pPr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 Paginanummer is niet verplicht </a:t>
            </a:r>
          </a:p>
          <a:p>
            <a:pPr marL="0" indent="0">
              <a:buNone/>
            </a:pPr>
            <a:r>
              <a:rPr lang="nl-NL" sz="900" dirty="0"/>
              <a:t> </a:t>
            </a:r>
          </a:p>
          <a:p>
            <a:pPr marL="0" indent="0">
              <a:buNone/>
            </a:pPr>
            <a:endParaRPr lang="nl-NL" sz="1275" dirty="0"/>
          </a:p>
          <a:p>
            <a:endParaRPr lang="nl-NL" sz="1275" dirty="0"/>
          </a:p>
          <a:p>
            <a:pPr marL="0" indent="0">
              <a:buNone/>
            </a:pPr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Voorbeelden:</a:t>
            </a:r>
          </a:p>
          <a:p>
            <a:endParaRPr lang="nl-NL" sz="12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Voor het onderzoek wordt aangeraden eerst het probleem of de situatie te analyseren (</a:t>
            </a:r>
            <a:r>
              <a:rPr lang="nl-NL" sz="1275" dirty="0" err="1"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, 2006, p.68).</a:t>
            </a:r>
          </a:p>
          <a:p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In praktijkgericht onderzoek voor zorg en welzijn wordt voor het onderzoek aangeraden om eerst het probleem te analyseren (</a:t>
            </a:r>
            <a:r>
              <a:rPr lang="nl-NL" sz="1275" dirty="0" err="1"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275" dirty="0">
                <a:latin typeface="Arial" panose="020B0604020202020204" pitchFamily="34" charset="0"/>
                <a:cs typeface="Arial" panose="020B0604020202020204" pitchFamily="34" charset="0"/>
              </a:rPr>
              <a:t>, 2006) en daarna…  </a:t>
            </a:r>
          </a:p>
          <a:p>
            <a:endParaRPr lang="nl-NL" sz="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C6149A4C-FF88-4BD5-9F00-E822CED6800F}" type="slidenum">
              <a:rPr lang="nl-NL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514350"/>
              <a:t>26</a:t>
            </a:fld>
            <a:endParaRPr lang="nl-NL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49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75856" y="439960"/>
            <a:ext cx="3980350" cy="648073"/>
          </a:xfrm>
        </p:spPr>
        <p:txBody>
          <a:bodyPr>
            <a:noAutofit/>
          </a:bodyPr>
          <a:lstStyle/>
          <a:p>
            <a:r>
              <a:rPr lang="nl-NL" sz="3200" b="1" dirty="0"/>
              <a:t> Literatuurlijst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9" name="Tekstvak 2"/>
          <p:cNvSpPr txBox="1"/>
          <p:nvPr/>
        </p:nvSpPr>
        <p:spPr>
          <a:xfrm>
            <a:off x="2514296" y="1533998"/>
            <a:ext cx="4167598" cy="298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literatuurlijst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je in je rapport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gebruikt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je rapport</a:t>
            </a:r>
          </a:p>
          <a:p>
            <a:pPr defTabSz="51435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alfabetische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volgorde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auteur</a:t>
            </a:r>
          </a:p>
          <a:p>
            <a:pPr defTabSz="51435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– </a:t>
            </a:r>
          </a:p>
          <a:p>
            <a:pPr marL="257175" lvl="1" defTabSz="51435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  </a:t>
            </a:r>
          </a:p>
          <a:p>
            <a:pPr marL="257175" lvl="1" defTabSz="51435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  ■</a:t>
            </a:r>
          </a:p>
          <a:p>
            <a:pPr marL="257175" lvl="1" defTabSz="51435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voor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 auteur</a:t>
            </a:r>
          </a:p>
          <a:p>
            <a:pPr marL="257175" lvl="1" defTabSz="51435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regel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inspringen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14350"/>
            <a:endParaRPr lang="en-US" sz="1013" dirty="0">
              <a:solidFill>
                <a:prstClr val="black"/>
              </a:solidFill>
              <a:latin typeface="Arial" panose="020B0604020202020204"/>
            </a:endParaRPr>
          </a:p>
          <a:p>
            <a:pPr defTabSz="514350"/>
            <a:endParaRPr lang="en-US" sz="1013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C6149A4C-FF88-4BD5-9F00-E822CED6800F}" type="slidenum">
              <a:rPr lang="nl-NL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514350"/>
              <a:t>27</a:t>
            </a:fld>
            <a:endParaRPr lang="nl-NL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574" y="70766"/>
            <a:ext cx="6145776" cy="857250"/>
          </a:xfrm>
        </p:spPr>
        <p:txBody>
          <a:bodyPr>
            <a:normAutofit/>
          </a:bodyPr>
          <a:lstStyle/>
          <a:p>
            <a:r>
              <a:rPr lang="nl-NL" dirty="0"/>
              <a:t>Voorbeelden bronnenlijst </a:t>
            </a:r>
          </a:p>
        </p:txBody>
      </p:sp>
      <p:sp>
        <p:nvSpPr>
          <p:cNvPr id="5" name="Rechthoek 4"/>
          <p:cNvSpPr/>
          <p:nvPr/>
        </p:nvSpPr>
        <p:spPr>
          <a:xfrm>
            <a:off x="1446218" y="2029552"/>
            <a:ext cx="604867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Boek</a:t>
            </a:r>
            <a: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Auteur, A. (jaar van uitgave). </a:t>
            </a:r>
            <a: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  <a:t>Titel van het boek</a:t>
            </a:r>
            <a:r>
              <a:rPr lang="nl-NL" sz="135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350" smtClean="0">
                <a:latin typeface="Arial" panose="020B0604020202020204" pitchFamily="34" charset="0"/>
                <a:cs typeface="Arial" panose="020B0604020202020204" pitchFamily="34" charset="0"/>
              </a:rPr>
              <a:t>Uitgeverij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350" dirty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1413536" y="2911265"/>
            <a:ext cx="6285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Tijdschriftartikel</a:t>
            </a:r>
            <a: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Auteur, A. (jaar van </a:t>
            </a:r>
            <a:r>
              <a:rPr lang="nl-NL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uitgave). Titel 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van het artikel. </a:t>
            </a:r>
            <a: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  <a:t>Naam tijdschrift, 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jaargang (nummer</a:t>
            </a:r>
            <a:r>
              <a:rPr lang="nl-NL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), xx-xx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39033" y="4000727"/>
            <a:ext cx="62106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Internetbronnen (websites, weblogs, sociale media, </a:t>
            </a:r>
            <a:r>
              <a:rPr lang="nl-NL" sz="13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databanken)</a:t>
            </a:r>
            <a: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Auteur, A. (jaar van uitgave).</a:t>
            </a:r>
            <a:r>
              <a:rPr lang="nl-NL" sz="1350" i="1" dirty="0">
                <a:latin typeface="Arial" panose="020B0604020202020204" pitchFamily="34" charset="0"/>
                <a:cs typeface="Arial" panose="020B0604020202020204" pitchFamily="34" charset="0"/>
              </a:rPr>
              <a:t>Titel van het document</a:t>
            </a:r>
            <a:r>
              <a:rPr lang="nl-NL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 Naam van </a:t>
            </a:r>
            <a:r>
              <a:rPr lang="nl-NL" sz="1350" smtClean="0">
                <a:latin typeface="Arial" panose="020B0604020202020204" pitchFamily="34" charset="0"/>
                <a:cs typeface="Arial" panose="020B0604020202020204" pitchFamily="34" charset="0"/>
              </a:rPr>
              <a:t>de website. 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Geraadpleegd op dag maand </a:t>
            </a:r>
            <a:r>
              <a:rPr lang="nl-NL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jaar, van 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http://url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28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62" y="1003438"/>
            <a:ext cx="5828328" cy="10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3097" y="65649"/>
            <a:ext cx="6352253" cy="994172"/>
          </a:xfrm>
        </p:spPr>
        <p:txBody>
          <a:bodyPr>
            <a:normAutofit/>
          </a:bodyPr>
          <a:lstStyle/>
          <a:p>
            <a:r>
              <a:rPr lang="nl-NL" dirty="0" smtClean="0"/>
              <a:t>Bron waarin een andere bron wordt genoemd. </a:t>
            </a:r>
            <a:r>
              <a:rPr lang="nl-NL" sz="1600" dirty="0" smtClean="0"/>
              <a:t>p.21-22</a:t>
            </a:r>
            <a:endParaRPr lang="nl-NL" sz="1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4488" y="1329613"/>
            <a:ext cx="5915025" cy="3263504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/>
              <a:t>Tekst</a:t>
            </a:r>
          </a:p>
          <a:p>
            <a:pPr marL="0" indent="0">
              <a:buNone/>
            </a:pPr>
            <a:r>
              <a:rPr lang="nl-NL" dirty="0"/>
              <a:t>“…op ons eigen handelen en ideeën uit te wisselen” (Dow, 2000, geciteerd in Van der Donk &amp; Van Lanen, 2015, p. 21)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“…op ons eigen handelen en ideeën uit te wisselen” (Dow, 2000, geciteerd in Van der Donk &amp; Van Lanen, 2015, p. 21)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b="1" dirty="0"/>
              <a:t>Bronnenlijst</a:t>
            </a:r>
          </a:p>
          <a:p>
            <a:pPr marL="0" indent="0">
              <a:buNone/>
            </a:pPr>
            <a:r>
              <a:rPr lang="nl-NL" dirty="0"/>
              <a:t>Van der Donk, C., &amp; Van Lanen, B. (2015). </a:t>
            </a:r>
            <a:r>
              <a:rPr lang="nl-NL" i="1" dirty="0"/>
              <a:t>Praktijkonderzoek in </a:t>
            </a:r>
            <a:r>
              <a:rPr lang="nl-NL" i="1" dirty="0" smtClean="0"/>
              <a:t>zorg </a:t>
            </a:r>
            <a:r>
              <a:rPr lang="nl-NL" i="1" dirty="0"/>
              <a:t>en welzijn </a:t>
            </a:r>
            <a:r>
              <a:rPr lang="nl-NL" dirty="0"/>
              <a:t>(2e herziene druk). </a:t>
            </a:r>
            <a:r>
              <a:rPr lang="nl-NL" dirty="0" err="1" smtClean="0"/>
              <a:t>Coutinho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6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FB07A-7247-4265-A1DA-66526A37DBA7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945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181849" y="829036"/>
            <a:ext cx="5829300" cy="572568"/>
          </a:xfrm>
        </p:spPr>
        <p:txBody>
          <a:bodyPr>
            <a:noAutofit/>
          </a:bodyPr>
          <a:lstStyle/>
          <a:p>
            <a:r>
              <a:rPr lang="nl-NL" altLang="nl-NL" b="1" dirty="0"/>
              <a:t>Mediatheek </a:t>
            </a:r>
            <a:r>
              <a:rPr lang="nl-NL" altLang="nl-NL" b="1" dirty="0" smtClean="0"/>
              <a:t>Stappegoor </a:t>
            </a:r>
            <a:r>
              <a:rPr lang="nl-NL" altLang="nl-NL" b="1" dirty="0"/>
              <a:t/>
            </a:r>
            <a:br>
              <a:rPr lang="nl-NL" altLang="nl-NL" b="1" dirty="0"/>
            </a:br>
            <a:r>
              <a:rPr lang="nl-NL" altLang="nl-NL" b="1" dirty="0"/>
              <a:t> </a:t>
            </a:r>
            <a:br>
              <a:rPr lang="nl-NL" altLang="nl-NL" b="1" dirty="0"/>
            </a:br>
            <a:r>
              <a:rPr lang="nl-NL" altLang="nl-NL" b="1" dirty="0"/>
              <a:t/>
            </a:r>
            <a:br>
              <a:rPr lang="nl-NL" altLang="nl-NL" b="1" dirty="0"/>
            </a:br>
            <a:endParaRPr lang="nl-NL" alt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2499376" y="4704130"/>
            <a:ext cx="327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fontys.nl/Stappegoor.htm</a:t>
            </a: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E5F09D-D293-453D-BC5C-8ADA2CAE1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778" y="975447"/>
            <a:ext cx="5211839" cy="37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4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601818" y="-668610"/>
            <a:ext cx="5143081" cy="2700300"/>
          </a:xfrm>
          <a:prstGeom prst="rect">
            <a:avLst/>
          </a:prstGeom>
        </p:spPr>
        <p:txBody>
          <a:bodyPr vert="horz" lIns="38576" tIns="19289" rIns="38576" bIns="1928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Internetbronnen</a:t>
            </a:r>
            <a:r>
              <a:rPr lang="nl-NL" sz="16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(websites, weblogs, sociale media, databanken, elektronische leeromgevingen)  </a:t>
            </a:r>
            <a:r>
              <a:rPr lang="nl-NL" sz="16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p.70-77 </a:t>
            </a:r>
            <a:r>
              <a:rPr lang="nl-NL" sz="16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nl-NL" sz="19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9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698022" y="2191318"/>
            <a:ext cx="3759927" cy="234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</a:t>
            </a:r>
          </a:p>
          <a:p>
            <a:pPr marL="120551" indent="-120551" defTabSz="514350"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 </a:t>
            </a:r>
            <a:r>
              <a:rPr lang="nl-NL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 van de auteur onbekend </a:t>
            </a: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gebruik je de naam van de organisatie</a:t>
            </a:r>
          </a:p>
          <a:p>
            <a:pPr marL="120551" indent="-120551" defTabSz="514350">
              <a:buFontTx/>
              <a:buChar char="-"/>
            </a:pPr>
            <a:endParaRPr lang="nl-NL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defTabSz="514350"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zowel </a:t>
            </a:r>
            <a:r>
              <a:rPr lang="nl-NL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 als organisatie onbekend </a:t>
            </a: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gebruik je de titel van de webpagina. (parafrase:  eerste woorden van de titel)</a:t>
            </a:r>
          </a:p>
          <a:p>
            <a:pPr marL="120551" indent="-120551" defTabSz="514350">
              <a:buFontTx/>
              <a:buChar char="-"/>
            </a:pPr>
            <a:endParaRPr lang="nl-NL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defTabSz="514350"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</a:t>
            </a:r>
            <a:r>
              <a:rPr lang="nl-NL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onbekend </a:t>
            </a: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gebruik je z.d. </a:t>
            </a:r>
          </a:p>
          <a:p>
            <a:pPr marL="120551" indent="-120551" defTabSz="514350">
              <a:buFontTx/>
              <a:buChar char="-"/>
            </a:pPr>
            <a:endParaRPr lang="nl-NL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defTabSz="514350"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Vermeld tussen [ ] als dat nodig is achter de titel de  soort bron bv. [film]</a:t>
            </a:r>
          </a:p>
          <a:p>
            <a:pPr marL="120551" indent="-120551" defTabSz="514350">
              <a:buFontTx/>
              <a:buChar char="-"/>
            </a:pPr>
            <a:endParaRPr lang="nl-NL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endParaRPr lang="nl-NL" sz="10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C6149A4C-FF88-4BD5-9F00-E822CED6800F}" type="slidenum">
              <a:rPr lang="nl-NL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514350"/>
              <a:t>30</a:t>
            </a:fld>
            <a:endParaRPr lang="nl-NL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698022" y="1271753"/>
            <a:ext cx="384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A. (jaar van uitgave). </a:t>
            </a:r>
            <a:r>
              <a:rPr lang="nl-N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 van het </a:t>
            </a:r>
            <a:r>
              <a:rPr lang="nl-NL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nl-N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Naam van de website. </a:t>
            </a:r>
            <a: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Geraadpleegd op dag maand jaar van http://url</a:t>
            </a:r>
            <a:b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Persoonlijke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In een literatuurlijst staan </a:t>
            </a:r>
            <a:r>
              <a:rPr lang="nl-NL" sz="1350" b="1" dirty="0">
                <a:latin typeface="Arial" panose="020B0604020202020204" pitchFamily="34" charset="0"/>
                <a:cs typeface="Arial" panose="020B0604020202020204" pitchFamily="34" charset="0"/>
              </a:rPr>
              <a:t>alleen verwijzingen die door de lezer kunnen worden geraadpleegd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, daarom worden interviews, e-mails, persoonlijke gesprekken, lessen, workshops, etc. niet genoemd. Er kan wel naar verwezen worden in de tekst.</a:t>
            </a:r>
          </a:p>
          <a:p>
            <a:pPr marL="0" indent="0">
              <a:buNone/>
            </a:pPr>
            <a:endParaRPr lang="nl-NL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350" dirty="0"/>
          </a:p>
          <a:p>
            <a:pPr marL="0" indent="0">
              <a:buNone/>
            </a:pPr>
            <a:r>
              <a:rPr lang="nl-NL" sz="1350" b="1" dirty="0">
                <a:latin typeface="Arial" panose="020B0604020202020204" pitchFamily="34" charset="0"/>
                <a:cs typeface="Arial" panose="020B0604020202020204" pitchFamily="34" charset="0"/>
              </a:rPr>
              <a:t>Voorbeeld:</a:t>
            </a:r>
          </a:p>
          <a:p>
            <a:pPr marL="0" indent="0">
              <a:buNone/>
            </a:pP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…maar dit is niet het geval (J. Jansen, persoonlijke communicatie, 30 november </a:t>
            </a:r>
            <a:r>
              <a:rPr lang="nl-NL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2021) </a:t>
            </a: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en zal… </a:t>
            </a:r>
          </a:p>
          <a:p>
            <a:pPr marL="0" indent="0">
              <a:buNone/>
            </a:pPr>
            <a:r>
              <a:rPr lang="nl-NL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C6149A4C-FF88-4BD5-9F00-E822CED6800F}" type="slidenum">
              <a:rPr lang="nl-NL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514350"/>
              <a:t>31</a:t>
            </a:fld>
            <a:endParaRPr lang="nl-NL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6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07226" y="0"/>
            <a:ext cx="5836673" cy="1307690"/>
          </a:xfrm>
        </p:spPr>
        <p:txBody>
          <a:bodyPr>
            <a:noAutofit/>
          </a:bodyPr>
          <a:lstStyle/>
          <a:p>
            <a:r>
              <a:rPr lang="nl-NL" sz="2400" cap="none" dirty="0" smtClean="0"/>
              <a:t/>
            </a:r>
            <a:br>
              <a:rPr lang="nl-NL" sz="2400" cap="none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cap="none" dirty="0" smtClean="0"/>
              <a:t>Tabellen en </a:t>
            </a:r>
            <a:r>
              <a:rPr lang="nl-NL" sz="3200" cap="none" dirty="0" smtClean="0"/>
              <a:t>figuren</a:t>
            </a:r>
            <a:r>
              <a:rPr lang="nl-NL" sz="2400" cap="none" dirty="0"/>
              <a:t/>
            </a:r>
            <a:br>
              <a:rPr lang="nl-NL" sz="2400" cap="none" dirty="0"/>
            </a:br>
            <a:r>
              <a:rPr lang="nl-NL" sz="2400" dirty="0"/>
              <a:t/>
            </a:r>
            <a:br>
              <a:rPr lang="nl-NL" sz="2400" dirty="0"/>
            </a:br>
            <a:endParaRPr lang="nl-NL" sz="2400" cap="none" dirty="0"/>
          </a:p>
        </p:txBody>
      </p:sp>
      <p:sp>
        <p:nvSpPr>
          <p:cNvPr id="7" name="Tekstvak 1"/>
          <p:cNvSpPr txBox="1"/>
          <p:nvPr/>
        </p:nvSpPr>
        <p:spPr>
          <a:xfrm>
            <a:off x="1753891" y="966124"/>
            <a:ext cx="5471525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Geef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naast het nummer van de figuur een korte omschrijving, meest logisch is om de beschrijving van de site over te nemen. Daarachter komen de gegevens en weblink van de afbeelding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Afbeelding 1</a:t>
            </a: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nl-NL" sz="1000" i="1" dirty="0">
                <a:latin typeface="Arial" panose="020B0604020202020204" pitchFamily="34" charset="0"/>
                <a:cs typeface="Arial" panose="020B0604020202020204" pitchFamily="34" charset="0"/>
              </a:rPr>
              <a:t>winkelen </a:t>
            </a:r>
            <a:r>
              <a:rPr lang="nl-N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nl-N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Opmerking</a:t>
            </a:r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Overgenomen 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uit </a:t>
            </a:r>
            <a:r>
              <a:rPr lang="nl-N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Meer </a:t>
            </a:r>
            <a:r>
              <a:rPr lang="nl-NL" sz="1000" i="1" dirty="0">
                <a:latin typeface="Arial" panose="020B0604020202020204" pitchFamily="34" charset="0"/>
                <a:cs typeface="Arial" panose="020B0604020202020204" pitchFamily="34" charset="0"/>
              </a:rPr>
              <a:t>Nederlanders shoppen </a:t>
            </a:r>
            <a:r>
              <a:rPr lang="nl-N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van CBS, 2016 (</a:t>
            </a:r>
            <a:r>
              <a:rPr lang="nl-NL" sz="1000" u="sng" dirty="0">
                <a:latin typeface="Arial" panose="020B0604020202020204" pitchFamily="34" charset="0"/>
                <a:cs typeface="Arial" panose="020B0604020202020204" pitchFamily="34" charset="0"/>
              </a:rPr>
              <a:t>https://www.cbs.nl/nl-nl/nieuws/2016/24/meer-nederlanders-shoppen-online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). Copyright 2016, CBS. </a:t>
            </a:r>
          </a:p>
          <a:p>
            <a:endParaRPr lang="nl-NL" sz="135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891" y="2598278"/>
            <a:ext cx="3358229" cy="1668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4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28" y="1611630"/>
            <a:ext cx="2587824" cy="18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2928" y="88491"/>
            <a:ext cx="6213988" cy="11330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Literatuurhelpdesk Stappegoor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kstvak 4"/>
          <p:cNvSpPr txBox="1">
            <a:spLocks noChangeArrowheads="1"/>
          </p:cNvSpPr>
          <p:nvPr/>
        </p:nvSpPr>
        <p:spPr bwMode="auto">
          <a:xfrm>
            <a:off x="4591665" y="2315647"/>
            <a:ext cx="2907844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9" tIns="30480" rIns="60959" bIns="304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640" b="1" dirty="0">
                <a:solidFill>
                  <a:srgbClr val="7030A0"/>
                </a:solidFill>
              </a:rPr>
              <a:t>Jullie zoeken,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640" b="1" dirty="0">
                <a:solidFill>
                  <a:srgbClr val="7030A0"/>
                </a:solidFill>
              </a:rPr>
              <a:t>wij ondersteunen </a:t>
            </a:r>
          </a:p>
        </p:txBody>
      </p:sp>
      <p:sp>
        <p:nvSpPr>
          <p:cNvPr id="49157" name="Tekstvak 5"/>
          <p:cNvSpPr txBox="1">
            <a:spLocks noChangeArrowheads="1"/>
          </p:cNvSpPr>
          <p:nvPr/>
        </p:nvSpPr>
        <p:spPr bwMode="auto">
          <a:xfrm>
            <a:off x="1820228" y="3964781"/>
            <a:ext cx="4944366" cy="3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9" tIns="30480" rIns="60959" bIns="304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90" b="1" dirty="0" smtClean="0">
                <a:latin typeface="Arial" panose="020B0604020202020204" pitchFamily="34" charset="0"/>
                <a:hlinkClick r:id="rId3"/>
              </a:rPr>
              <a:t>literatuurhelpdeskstappegoor@fontys.nl </a:t>
            </a:r>
            <a:endParaRPr lang="nl-NL" altLang="nl-NL" sz="1620" b="1" dirty="0"/>
          </a:p>
        </p:txBody>
      </p:sp>
    </p:spTree>
    <p:extLst>
      <p:ext uri="{BB962C8B-B14F-4D97-AF65-F5344CB8AC3E}">
        <p14:creationId xmlns:p14="http://schemas.microsoft.com/office/powerpoint/2010/main" val="38419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1826" y="432618"/>
            <a:ext cx="4629150" cy="3007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dirty="0"/>
              <a:t>Literatuurhelpdesk</a:t>
            </a: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2829" y="1955335"/>
            <a:ext cx="4785063" cy="254522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</a:p>
          <a:p>
            <a:pPr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literatuurhelpdeskstappegoor</a:t>
            </a:r>
            <a:endParaRPr lang="nl-N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09" y="1955335"/>
            <a:ext cx="1471234" cy="114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42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31">
                <a:solidFill>
                  <a:schemeClr val="tx1"/>
                </a:solidFill>
                <a:latin typeface="Times New Roman" pitchFamily="18" charset="0"/>
              </a:defRPr>
            </a:lvl1pPr>
            <a:lvl2pPr marL="376118" indent="-144661" eaLnBrk="0" hangingPunct="0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itchFamily="18" charset="0"/>
              </a:defRPr>
            </a:lvl2pPr>
            <a:lvl3pPr marL="578644" indent="-115729" eaLnBrk="0" hangingPunct="0">
              <a:spcBef>
                <a:spcPct val="20000"/>
              </a:spcBef>
              <a:buChar char="•"/>
              <a:defRPr sz="1238">
                <a:solidFill>
                  <a:schemeClr val="tx1"/>
                </a:solidFill>
                <a:latin typeface="Times New Roman" pitchFamily="18" charset="0"/>
              </a:defRPr>
            </a:lvl3pPr>
            <a:lvl4pPr marL="810101" indent="-115729" eaLnBrk="0" hangingPunct="0">
              <a:spcBef>
                <a:spcPct val="20000"/>
              </a:spcBef>
              <a:buChar char="–"/>
              <a:defRPr sz="1013">
                <a:solidFill>
                  <a:schemeClr val="tx1"/>
                </a:solidFill>
                <a:latin typeface="Times New Roman" pitchFamily="18" charset="0"/>
              </a:defRPr>
            </a:lvl4pPr>
            <a:lvl5pPr marL="1041559" indent="-115729" eaLnBrk="0" hangingPunct="0">
              <a:spcBef>
                <a:spcPct val="20000"/>
              </a:spcBef>
              <a:buChar char="»"/>
              <a:defRPr sz="1013">
                <a:solidFill>
                  <a:schemeClr val="tx1"/>
                </a:solidFill>
                <a:latin typeface="Times New Roman" pitchFamily="18" charset="0"/>
              </a:defRPr>
            </a:lvl5pPr>
            <a:lvl6pPr marL="1273016" indent="-115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1"/>
                </a:solidFill>
                <a:latin typeface="Times New Roman" pitchFamily="18" charset="0"/>
              </a:defRPr>
            </a:lvl6pPr>
            <a:lvl7pPr marL="1504474" indent="-115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1"/>
                </a:solidFill>
                <a:latin typeface="Times New Roman" pitchFamily="18" charset="0"/>
              </a:defRPr>
            </a:lvl7pPr>
            <a:lvl8pPr marL="1735931" indent="-115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1"/>
                </a:solidFill>
                <a:latin typeface="Times New Roman" pitchFamily="18" charset="0"/>
              </a:defRPr>
            </a:lvl8pPr>
            <a:lvl9pPr marL="1967389" indent="-115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DBA9B2-0EF5-4DE2-B498-28F4DA76463C}" type="slidenum">
              <a:rPr lang="nl-NL" altLang="nl-NL" sz="731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nl-NL" altLang="nl-NL" sz="73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924" name="Tijdelijke aanduiding voor dianummer 3"/>
          <p:cNvSpPr txBox="1">
            <a:spLocks noGrp="1"/>
          </p:cNvSpPr>
          <p:nvPr/>
        </p:nvSpPr>
        <p:spPr bwMode="auto">
          <a:xfrm>
            <a:off x="5686693" y="4157395"/>
            <a:ext cx="119988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C664DF-4FEC-41A5-B59E-23DC1B7E3872}" type="slidenum">
              <a:rPr lang="nl-NL" altLang="nl-NL" sz="563">
                <a:latin typeface="Arial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nl-NL" altLang="nl-NL" sz="563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6" y="1381206"/>
            <a:ext cx="1921532" cy="31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hthoek 6"/>
          <p:cNvSpPr>
            <a:spLocks noChangeArrowheads="1"/>
          </p:cNvSpPr>
          <p:nvPr/>
        </p:nvSpPr>
        <p:spPr bwMode="auto">
          <a:xfrm>
            <a:off x="3114943" y="3172094"/>
            <a:ext cx="3471863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81927" name="Tekstvak 7"/>
          <p:cNvSpPr txBox="1">
            <a:spLocks noChangeArrowheads="1"/>
          </p:cNvSpPr>
          <p:nvPr/>
        </p:nvSpPr>
        <p:spPr bwMode="auto">
          <a:xfrm>
            <a:off x="4022405" y="2630522"/>
            <a:ext cx="2117244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4" tIns="25717" rIns="51434" bIns="2571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rgbClr val="7030A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Succes met zoeken</a:t>
            </a:r>
          </a:p>
        </p:txBody>
      </p:sp>
    </p:spTree>
    <p:extLst>
      <p:ext uri="{BB962C8B-B14F-4D97-AF65-F5344CB8AC3E}">
        <p14:creationId xmlns:p14="http://schemas.microsoft.com/office/powerpoint/2010/main" val="14404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77DFBB-936A-4533-A73F-A2ED640F6F15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nl-NL" sz="945"/>
          </a:p>
        </p:txBody>
      </p:sp>
      <p:sp>
        <p:nvSpPr>
          <p:cNvPr id="13315" name="Tijdelijke aanduiding voor dianummer 1"/>
          <p:cNvSpPr txBox="1">
            <a:spLocks noGrp="1"/>
          </p:cNvSpPr>
          <p:nvPr/>
        </p:nvSpPr>
        <p:spPr bwMode="auto">
          <a:xfrm>
            <a:off x="6058258" y="4685943"/>
            <a:ext cx="159984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8888D7-A93C-4FA8-8AF5-767D3F2FF804}" type="slidenum">
              <a:rPr lang="nl-NL" altLang="nl-NL" sz="743"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743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316" name="Picture 2" descr="information_overloa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47" y="982523"/>
            <a:ext cx="6000750" cy="398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9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476" y="1255871"/>
            <a:ext cx="6112193" cy="3326130"/>
          </a:xfrm>
        </p:spPr>
        <p:txBody>
          <a:bodyPr vert="horz" lIns="0" tIns="0" rIns="0" bIns="0" rtlCol="0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9FC64-BC13-4D41-9ABC-211D8643B2BE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nl-NL" sz="945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157323" y="1627421"/>
            <a:ext cx="4529495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marL="85725" lvl="1" indent="0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None/>
            </a:pPr>
            <a:r>
              <a:rPr lang="en-US" altLang="nl-NL" sz="2430" dirty="0">
                <a:latin typeface="Arial" panose="020B0604020202020204" pitchFamily="34" charset="0"/>
              </a:rPr>
              <a:t>Wat </a:t>
            </a:r>
            <a:r>
              <a:rPr lang="en-US" altLang="nl-NL" sz="2430" dirty="0" err="1">
                <a:latin typeface="Arial" panose="020B0604020202020204" pitchFamily="34" charset="0"/>
              </a:rPr>
              <a:t>zoek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ik</a:t>
            </a:r>
            <a:r>
              <a:rPr lang="en-US" altLang="nl-NL" sz="2430" dirty="0">
                <a:latin typeface="Arial" panose="020B0604020202020204" pitchFamily="34" charset="0"/>
              </a:rPr>
              <a:t>?</a:t>
            </a:r>
            <a:endParaRPr lang="en-US" altLang="nl-NL" sz="1620" dirty="0">
              <a:latin typeface="Arial" panose="020B0604020202020204" pitchFamily="34" charset="0"/>
            </a:endParaRPr>
          </a:p>
          <a:p>
            <a:pPr marL="85725" lvl="1" indent="0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None/>
            </a:pPr>
            <a:r>
              <a:rPr lang="en-US" altLang="nl-NL" sz="2430" dirty="0" err="1">
                <a:latin typeface="Arial" panose="020B0604020202020204" pitchFamily="34" charset="0"/>
              </a:rPr>
              <a:t>Waar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en</a:t>
            </a:r>
            <a:r>
              <a:rPr lang="en-US" altLang="nl-NL" sz="2430" dirty="0">
                <a:latin typeface="Arial" panose="020B0604020202020204" pitchFamily="34" charset="0"/>
              </a:rPr>
              <a:t> hoe </a:t>
            </a:r>
            <a:r>
              <a:rPr lang="en-US" altLang="nl-NL" sz="2430" dirty="0" err="1">
                <a:latin typeface="Arial" panose="020B0604020202020204" pitchFamily="34" charset="0"/>
              </a:rPr>
              <a:t>zoek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ik</a:t>
            </a:r>
            <a:r>
              <a:rPr lang="en-US" altLang="nl-NL" sz="2430" dirty="0">
                <a:latin typeface="Arial" panose="020B0604020202020204" pitchFamily="34" charset="0"/>
              </a:rPr>
              <a:t>? </a:t>
            </a:r>
            <a:endParaRPr lang="en-US" altLang="nl-NL" sz="1620" dirty="0">
              <a:latin typeface="Arial" panose="020B0604020202020204" pitchFamily="34" charset="0"/>
            </a:endParaRPr>
          </a:p>
          <a:p>
            <a:pPr marL="85725" lvl="1" indent="0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None/>
            </a:pPr>
            <a:r>
              <a:rPr lang="en-US" altLang="nl-NL" sz="2430" dirty="0">
                <a:latin typeface="Arial" panose="020B0604020202020204" pitchFamily="34" charset="0"/>
              </a:rPr>
              <a:t>Wat </a:t>
            </a:r>
            <a:r>
              <a:rPr lang="en-US" altLang="nl-NL" sz="2430" dirty="0" err="1">
                <a:latin typeface="Arial" panose="020B0604020202020204" pitchFamily="34" charset="0"/>
              </a:rPr>
              <a:t>heb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ik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gevonden</a:t>
            </a:r>
            <a:r>
              <a:rPr lang="en-US" altLang="nl-NL" sz="2430" dirty="0">
                <a:latin typeface="Arial" panose="020B0604020202020204" pitchFamily="34" charset="0"/>
              </a:rPr>
              <a:t>?</a:t>
            </a:r>
            <a:endParaRPr lang="en-US" altLang="nl-NL" sz="1620" dirty="0">
              <a:latin typeface="Arial" panose="020B0604020202020204" pitchFamily="34" charset="0"/>
            </a:endParaRPr>
          </a:p>
          <a:p>
            <a:pPr marL="85725" lvl="1" indent="0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None/>
            </a:pPr>
            <a:r>
              <a:rPr lang="en-US" altLang="nl-NL" sz="2430" dirty="0">
                <a:latin typeface="Arial" panose="020B0604020202020204" pitchFamily="34" charset="0"/>
              </a:rPr>
              <a:t>Wat doe </a:t>
            </a:r>
            <a:r>
              <a:rPr lang="en-US" altLang="nl-NL" sz="2430" dirty="0" err="1">
                <a:latin typeface="Arial" panose="020B0604020202020204" pitchFamily="34" charset="0"/>
              </a:rPr>
              <a:t>ik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ermee</a:t>
            </a:r>
            <a:r>
              <a:rPr lang="en-US" altLang="nl-NL" sz="2430" dirty="0">
                <a:latin typeface="Arial" panose="020B0604020202020204" pitchFamily="34" charset="0"/>
              </a:rPr>
              <a:t>?</a:t>
            </a:r>
            <a:endParaRPr lang="en-US" altLang="nl-NL" sz="162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23" y="50835"/>
            <a:ext cx="6151840" cy="192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1473997" y="2319016"/>
            <a:ext cx="733806" cy="363474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348729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228" y="1920625"/>
            <a:ext cx="4443461" cy="2127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/>
              <a:t>Wat ga ik onderzoeken?</a:t>
            </a:r>
          </a:p>
          <a:p>
            <a:pPr marL="0" indent="0">
              <a:buNone/>
            </a:pPr>
            <a:r>
              <a:rPr lang="nl-NL" sz="1800" dirty="0"/>
              <a:t>Wat voor soort informatie heb ik nodig</a:t>
            </a:r>
          </a:p>
          <a:p>
            <a:pPr marL="0" indent="0">
              <a:buNone/>
            </a:pPr>
            <a:r>
              <a:rPr lang="nl-NL" sz="1800" dirty="0"/>
              <a:t>Wat weet ik al?</a:t>
            </a:r>
          </a:p>
          <a:p>
            <a:pPr marL="0" indent="0">
              <a:buNone/>
            </a:pPr>
            <a:r>
              <a:rPr lang="nl-NL" sz="1800" dirty="0"/>
              <a:t>Wat moet ik weten?</a:t>
            </a:r>
          </a:p>
          <a:p>
            <a:pPr marL="0" indent="0">
              <a:buNone/>
            </a:pPr>
            <a:r>
              <a:rPr lang="nl-NL" sz="1800" dirty="0"/>
              <a:t>Hoeveel informatie heb ik nodig?</a:t>
            </a:r>
          </a:p>
          <a:p>
            <a:pPr marL="0" indent="0">
              <a:buNone/>
            </a:pPr>
            <a:r>
              <a:rPr lang="nl-NL" sz="1800" dirty="0"/>
              <a:t>Hoe ga ik uitzoeken wat ik wil weten?</a:t>
            </a:r>
          </a:p>
          <a:p>
            <a:pPr marL="0" indent="0">
              <a:buNone/>
            </a:pPr>
            <a:r>
              <a:rPr lang="nl-NL" sz="1800" dirty="0"/>
              <a:t>Voor wie is de informatie bedoelt?</a:t>
            </a:r>
          </a:p>
        </p:txBody>
      </p:sp>
      <p:sp>
        <p:nvSpPr>
          <p:cNvPr id="4" name="AutoShape 4" descr="Afbeeldingsresultaat voor question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5" name="AutoShape 6" descr="Afbeeldingsresultaat voor questions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1032" name="Picture 8" descr="Afbeeldingsresultaat voor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2019147"/>
            <a:ext cx="2896295" cy="19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31" y="181521"/>
            <a:ext cx="6858001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OMLAAG 4"/>
          <p:cNvSpPr>
            <a:spLocks noChangeArrowheads="1"/>
          </p:cNvSpPr>
          <p:nvPr/>
        </p:nvSpPr>
        <p:spPr bwMode="auto">
          <a:xfrm rot="10800000">
            <a:off x="3324625" y="929841"/>
            <a:ext cx="400765" cy="629007"/>
          </a:xfrm>
          <a:prstGeom prst="downArrow">
            <a:avLst>
              <a:gd name="adj1" fmla="val 50000"/>
              <a:gd name="adj2" fmla="val 49941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</p:spTree>
    <p:extLst>
      <p:ext uri="{BB962C8B-B14F-4D97-AF65-F5344CB8AC3E}">
        <p14:creationId xmlns:p14="http://schemas.microsoft.com/office/powerpoint/2010/main" val="201403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4DFEC-6B72-4D59-BA62-3745FA44D3F1}" type="slidenum">
              <a:rPr lang="nl-NL" altLang="nl-NL" sz="945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945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2531" name="Picture 7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0689" y="203061"/>
            <a:ext cx="6858000" cy="642938"/>
          </a:xfrm>
          <a:noFill/>
        </p:spPr>
      </p:pic>
      <p:sp>
        <p:nvSpPr>
          <p:cNvPr id="22532" name="PIJL-OMLAAG 4"/>
          <p:cNvSpPr>
            <a:spLocks noChangeArrowheads="1"/>
          </p:cNvSpPr>
          <p:nvPr/>
        </p:nvSpPr>
        <p:spPr bwMode="auto">
          <a:xfrm rot="10800000">
            <a:off x="2373396" y="774404"/>
            <a:ext cx="400765" cy="627936"/>
          </a:xfrm>
          <a:prstGeom prst="downArrow">
            <a:avLst>
              <a:gd name="adj1" fmla="val 50000"/>
              <a:gd name="adj2" fmla="val 49856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rot="10800000" wrap="none" lIns="68579" tIns="34289" rIns="68579" b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  <p:sp>
        <p:nvSpPr>
          <p:cNvPr id="22533" name="Rechthoek 1"/>
          <p:cNvSpPr>
            <a:spLocks noChangeArrowheads="1"/>
          </p:cNvSpPr>
          <p:nvPr/>
        </p:nvSpPr>
        <p:spPr bwMode="auto">
          <a:xfrm>
            <a:off x="2573779" y="845999"/>
            <a:ext cx="3285193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altLang="nl-NL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Noteer zoektermen </a:t>
            </a:r>
            <a:endParaRPr lang="nl-NL" altLang="nl-NL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946055"/>
            <a:ext cx="6515100" cy="3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nl-NL" sz="2093" kern="0" dirty="0"/>
              <a:t/>
            </a:r>
            <a:br>
              <a:rPr lang="nl-NL" sz="2093" kern="0" dirty="0"/>
            </a:br>
            <a:r>
              <a:rPr lang="nl-NL" sz="2093" kern="0" dirty="0"/>
              <a:t>       </a:t>
            </a:r>
            <a:endParaRPr lang="nl-NL" sz="1890" kern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nl-NL" sz="1800" kern="0" dirty="0">
                <a:latin typeface="Arial" pitchFamily="34" charset="0"/>
                <a:cs typeface="Arial" pitchFamily="34" charset="0"/>
              </a:rPr>
              <a:t>Arbeidsmarkt  arbeidsrelaties arbeidsorganisaties loonmarkt werkgelegenheidsmarkt arbeidsverhoudingen arbeidsbestel</a:t>
            </a:r>
          </a:p>
          <a:p>
            <a:pPr marL="0" indent="0">
              <a:buNone/>
              <a:defRPr/>
            </a:pPr>
            <a:r>
              <a:rPr lang="nl-NL" sz="1800" kern="0" dirty="0">
                <a:latin typeface="Arial" pitchFamily="34" charset="0"/>
                <a:cs typeface="Arial" pitchFamily="34" charset="0"/>
              </a:rPr>
              <a:t>Arbeidsmarktrend  </a:t>
            </a:r>
          </a:p>
          <a:p>
            <a:pPr marL="0" indent="0">
              <a:buNone/>
              <a:defRPr/>
            </a:pPr>
            <a:r>
              <a:rPr lang="nl-NL" sz="1800" b="1" kern="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  <a:defRPr/>
            </a:pPr>
            <a:r>
              <a:rPr lang="nl-NL" sz="1890" b="1" kern="0" dirty="0">
                <a:latin typeface="Arial" pitchFamily="34" charset="0"/>
                <a:cs typeface="Arial" pitchFamily="34" charset="0"/>
              </a:rPr>
              <a:t>Auteurs</a:t>
            </a:r>
            <a:r>
              <a:rPr lang="nl-NL" sz="1890" kern="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nl-NL" sz="1890" b="1" kern="0" dirty="0">
                <a:latin typeface="Arial" pitchFamily="34" charset="0"/>
                <a:cs typeface="Arial" pitchFamily="34" charset="0"/>
              </a:rPr>
              <a:t>Organisaties: </a:t>
            </a:r>
          </a:p>
          <a:p>
            <a:pPr marL="0" indent="0">
              <a:buNone/>
              <a:defRPr/>
            </a:pPr>
            <a:r>
              <a:rPr lang="nl-NL" sz="1890" b="1" kern="0" dirty="0">
                <a:latin typeface="Arial" pitchFamily="34" charset="0"/>
                <a:cs typeface="Arial" pitchFamily="34" charset="0"/>
              </a:rPr>
              <a:t>Literatuur bij modules: </a:t>
            </a:r>
            <a:r>
              <a:rPr lang="nl-NL" sz="1890" kern="0" dirty="0">
                <a:latin typeface="Arial" pitchFamily="34" charset="0"/>
                <a:cs typeface="Arial" pitchFamily="34" charset="0"/>
              </a:rPr>
              <a:t>handboeken/tijdschriften … </a:t>
            </a:r>
          </a:p>
          <a:p>
            <a:pPr marL="0" indent="0">
              <a:buNone/>
              <a:defRPr/>
            </a:pPr>
            <a:r>
              <a:rPr lang="nl-NL" sz="1890" kern="0" dirty="0">
                <a:latin typeface="Arial" pitchFamily="34" charset="0"/>
                <a:cs typeface="Arial" pitchFamily="34" charset="0"/>
              </a:rPr>
              <a:t>      </a:t>
            </a:r>
            <a:endParaRPr lang="nl-NL" sz="2093" kern="0" dirty="0"/>
          </a:p>
          <a:p>
            <a:pPr>
              <a:buFont typeface="Wingdings" pitchFamily="2" charset="2"/>
              <a:buNone/>
              <a:defRPr/>
            </a:pPr>
            <a:endParaRPr lang="nl-NL" sz="2093" kern="0" dirty="0"/>
          </a:p>
        </p:txBody>
      </p:sp>
    </p:spTree>
    <p:extLst>
      <p:ext uri="{BB962C8B-B14F-4D97-AF65-F5344CB8AC3E}">
        <p14:creationId xmlns:p14="http://schemas.microsoft.com/office/powerpoint/2010/main" val="254984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1558766" y="724377"/>
            <a:ext cx="5829300" cy="858322"/>
          </a:xfrm>
        </p:spPr>
        <p:txBody>
          <a:bodyPr>
            <a:normAutofit/>
          </a:bodyPr>
          <a:lstStyle/>
          <a:p>
            <a:r>
              <a:rPr lang="nl-NL" altLang="nl-NL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Zoektermen: blijf variëren 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>
          <a:xfrm>
            <a:off x="1655207" y="1745576"/>
            <a:ext cx="5829300" cy="3087171"/>
          </a:xfrm>
        </p:spPr>
        <p:txBody>
          <a:bodyPr>
            <a:normAutofit/>
          </a:bodyPr>
          <a:lstStyle/>
          <a:p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Gebruik de kernwoorden uit je kennisvraag</a:t>
            </a:r>
          </a:p>
          <a:p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Bedenk synoniemen en verwante termen</a:t>
            </a:r>
          </a:p>
          <a:p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Noteer de kernwoorden uit bronnen die je al hebt gevonden (literatuur modules) </a:t>
            </a:r>
          </a:p>
          <a:p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Bekijk de literatuurlijsten in bronnen die je al hebt gevonden </a:t>
            </a:r>
          </a:p>
          <a:p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Verzamel namen van auteurs, tijdschriften en organisaties (Google </a:t>
            </a:r>
            <a:r>
              <a:rPr lang="nl-NL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, Wie heeft dit artikel geciteerd?)</a:t>
            </a:r>
          </a:p>
          <a:p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Denk in ‘termen van’ het te vinden stuk </a:t>
            </a:r>
          </a:p>
          <a:p>
            <a:endParaRPr lang="nl-NL" altLang="nl-NL" dirty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6FF43-BD35-4606-A849-0EEE942AA21F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nl-NL" sz="945"/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15" y="79423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PIJL-OMLAAG 4"/>
          <p:cNvSpPr>
            <a:spLocks noChangeArrowheads="1"/>
          </p:cNvSpPr>
          <p:nvPr/>
        </p:nvSpPr>
        <p:spPr bwMode="auto">
          <a:xfrm rot="10800000">
            <a:off x="2331212" y="327326"/>
            <a:ext cx="400765" cy="627936"/>
          </a:xfrm>
          <a:prstGeom prst="downArrow">
            <a:avLst>
              <a:gd name="adj1" fmla="val 50000"/>
              <a:gd name="adj2" fmla="val 49856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rot="10800000" wrap="none" lIns="68579" tIns="34289" rIns="68579" b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</p:spTree>
    <p:extLst>
      <p:ext uri="{BB962C8B-B14F-4D97-AF65-F5344CB8AC3E}">
        <p14:creationId xmlns:p14="http://schemas.microsoft.com/office/powerpoint/2010/main" val="89850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70E4E-A1C5-44FF-81A6-2416771AB0D4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nl-NL" sz="945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452640" y="2247714"/>
            <a:ext cx="6501170" cy="309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None/>
            </a:pPr>
            <a:endParaRPr lang="en-US" altLang="nl-NL" sz="2430" dirty="0">
              <a:latin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nl-NL" sz="2430" dirty="0">
                <a:latin typeface="Arial" panose="020B0604020202020204" pitchFamily="34" charset="0"/>
              </a:rPr>
              <a:t>Tips </a:t>
            </a:r>
            <a:r>
              <a:rPr lang="en-US" altLang="nl-NL" sz="2430" dirty="0" err="1">
                <a:latin typeface="Arial" panose="020B0604020202020204" pitchFamily="34" charset="0"/>
              </a:rPr>
              <a:t>en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trucs</a:t>
            </a:r>
            <a:r>
              <a:rPr lang="en-US" altLang="nl-NL" sz="2430" dirty="0">
                <a:latin typeface="Arial" panose="020B0604020202020204" pitchFamily="34" charset="0"/>
              </a:rPr>
              <a:t> </a:t>
            </a:r>
            <a:r>
              <a:rPr lang="en-US" altLang="nl-NL" sz="2430" dirty="0" err="1">
                <a:latin typeface="Arial" panose="020B0604020202020204" pitchFamily="34" charset="0"/>
              </a:rPr>
              <a:t>voor</a:t>
            </a:r>
            <a:r>
              <a:rPr lang="en-US" altLang="nl-NL" sz="2430" dirty="0">
                <a:latin typeface="Arial" panose="020B0604020202020204" pitchFamily="34" charset="0"/>
              </a:rPr>
              <a:t> het </a:t>
            </a:r>
            <a:r>
              <a:rPr lang="en-US" altLang="nl-NL" sz="2430" dirty="0" err="1">
                <a:latin typeface="Arial" panose="020B0604020202020204" pitchFamily="34" charset="0"/>
              </a:rPr>
              <a:t>zoeken</a:t>
            </a:r>
            <a:endParaRPr lang="en-US" altLang="nl-NL" sz="2430" dirty="0"/>
          </a:p>
          <a:p>
            <a:pPr marL="342900" indent="-342900">
              <a:lnSpc>
                <a:spcPct val="95000"/>
              </a:lnSpc>
              <a:spcBef>
                <a:spcPct val="0"/>
              </a:spcBef>
            </a:pPr>
            <a:endParaRPr lang="en-US" altLang="nl-NL" sz="2430" dirty="0">
              <a:latin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800" dirty="0" err="1">
                <a:latin typeface="Arial" panose="020B0604020202020204" pitchFamily="34" charset="0"/>
              </a:rPr>
              <a:t>gebruik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 smtClean="0">
                <a:latin typeface="Arial" panose="020B0604020202020204" pitchFamily="34" charset="0"/>
              </a:rPr>
              <a:t>geavanceerd</a:t>
            </a:r>
            <a:r>
              <a:rPr lang="en-US" altLang="nl-NL" sz="1800" dirty="0" smtClean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zoeken</a:t>
            </a:r>
            <a:endParaRPr lang="en-US" altLang="nl-NL" sz="18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800" dirty="0">
                <a:latin typeface="Arial" panose="020B0604020202020204" pitchFamily="34" charset="0"/>
              </a:rPr>
              <a:t>leg </a:t>
            </a:r>
            <a:r>
              <a:rPr lang="en-US" altLang="nl-NL" sz="1800" dirty="0" err="1">
                <a:latin typeface="Arial" panose="020B0604020202020204" pitchFamily="34" charset="0"/>
              </a:rPr>
              <a:t>zoekplan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en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resultaten</a:t>
            </a:r>
            <a:r>
              <a:rPr lang="en-US" altLang="nl-NL" sz="1800" dirty="0">
                <a:latin typeface="Arial" panose="020B0604020202020204" pitchFamily="34" charset="0"/>
              </a:rPr>
              <a:t> vast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800" dirty="0" err="1">
                <a:latin typeface="Arial" panose="020B0604020202020204" pitchFamily="34" charset="0"/>
              </a:rPr>
              <a:t>tijdsplanning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800" dirty="0" err="1">
                <a:latin typeface="Arial" panose="020B0604020202020204" pitchFamily="34" charset="0"/>
              </a:rPr>
              <a:t>kijk</a:t>
            </a:r>
            <a:r>
              <a:rPr lang="en-US" altLang="nl-NL" sz="1800" dirty="0">
                <a:latin typeface="Arial" panose="020B0604020202020204" pitchFamily="34" charset="0"/>
              </a:rPr>
              <a:t> in de </a:t>
            </a:r>
            <a:r>
              <a:rPr lang="en-US" altLang="nl-NL" sz="1800" dirty="0" err="1">
                <a:latin typeface="Arial" panose="020B0604020202020204" pitchFamily="34" charset="0"/>
              </a:rPr>
              <a:t>helpfunctie</a:t>
            </a:r>
            <a:endParaRPr lang="en-US" altLang="nl-NL" sz="1800" dirty="0">
              <a:latin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800" dirty="0" err="1">
                <a:latin typeface="Arial" panose="020B0604020202020204" pitchFamily="34" charset="0"/>
              </a:rPr>
              <a:t>kies</a:t>
            </a:r>
            <a:r>
              <a:rPr lang="en-US" altLang="nl-NL" sz="1800" dirty="0">
                <a:latin typeface="Arial" panose="020B0604020202020204" pitchFamily="34" charset="0"/>
              </a:rPr>
              <a:t> de </a:t>
            </a:r>
            <a:r>
              <a:rPr lang="en-US" altLang="nl-NL" sz="1800" dirty="0" err="1">
                <a:latin typeface="Arial" panose="020B0604020202020204" pitchFamily="34" charset="0"/>
              </a:rPr>
              <a:t>juiste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zoekstrategie</a:t>
            </a:r>
            <a:endParaRPr lang="en-US" altLang="nl-NL" sz="1800" dirty="0"/>
          </a:p>
          <a:p>
            <a:pPr marL="342900" indent="-342900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l-NL" sz="243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ct val="0"/>
              </a:spcBef>
            </a:pPr>
            <a:endParaRPr lang="en-US" altLang="nl-NL" sz="2430" dirty="0">
              <a:latin typeface="Arial" panose="020B0604020202020204" pitchFamily="34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472619" y="1598289"/>
            <a:ext cx="48006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2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Hoe </a:t>
            </a:r>
            <a:r>
              <a:rPr lang="en-US" altLang="nl-NL" sz="2400" b="1" u="sng" dirty="0" err="1">
                <a:solidFill>
                  <a:srgbClr val="7030A0"/>
                </a:solidFill>
                <a:latin typeface="Arial" panose="020B0604020202020204" pitchFamily="34" charset="0"/>
              </a:rPr>
              <a:t>zoek</a:t>
            </a:r>
            <a:r>
              <a:rPr lang="en-US" altLang="nl-NL" sz="2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400" b="1" u="sng" dirty="0" err="1">
                <a:solidFill>
                  <a:srgbClr val="7030A0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2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69" y="162667"/>
            <a:ext cx="61454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PIJL-OMHOOG 7"/>
          <p:cNvSpPr>
            <a:spLocks noChangeArrowheads="1"/>
          </p:cNvSpPr>
          <p:nvPr/>
        </p:nvSpPr>
        <p:spPr bwMode="auto">
          <a:xfrm>
            <a:off x="4521059" y="566780"/>
            <a:ext cx="364331" cy="732949"/>
          </a:xfrm>
          <a:prstGeom prst="upArrow">
            <a:avLst>
              <a:gd name="adj1" fmla="val 50000"/>
              <a:gd name="adj2" fmla="val 4982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4480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logo Mediatheek Moller (1).pptx" id="{3796B352-C85E-4AE0-A81D-5C146FB5B8C3}" vid="{B9E663F0-493C-46CC-8359-BCED0DE1BC38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logo Mediatheek Moller (1).pptx" id="{3796B352-C85E-4AE0-A81D-5C146FB5B8C3}" vid="{000C44A7-71AA-4FE0-95EC-1C1865CE55E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56c0861-0784-4a3d-ac88-778b2f64c3e1">CUHAW3YNXYKH-3156-834</_dlc_DocId>
    <_dlc_DocIdUrl xmlns="156c0861-0784-4a3d-ac88-778b2f64c3e1">
      <Url>https://connect.fontys.nl/instituten/flot/sw/flotmedewerkers/Team Mediatheek/_layouts/15/DocIdRedir.aspx?ID=CUHAW3YNXYKH-3156-834</Url>
      <Description>CUHAW3YNXYKH-3156-834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226E69C3B58419FE7586DFF5A9C50" ma:contentTypeVersion="0" ma:contentTypeDescription="Een nieuw document maken." ma:contentTypeScope="" ma:versionID="0b5765e3294c8133fd3c13da3656194f">
  <xsd:schema xmlns:xsd="http://www.w3.org/2001/XMLSchema" xmlns:xs="http://www.w3.org/2001/XMLSchema" xmlns:p="http://schemas.microsoft.com/office/2006/metadata/properties" xmlns:ns2="156c0861-0784-4a3d-ac88-778b2f64c3e1" targetNamespace="http://schemas.microsoft.com/office/2006/metadata/properties" ma:root="true" ma:fieldsID="fe2d6d7e5ccfbd4fd3693d7fa9762484" ns2:_="">
    <xsd:import namespace="156c0861-0784-4a3d-ac88-778b2f64c3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c0861-0784-4a3d-ac88-778b2f64c3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3461C-FE4D-4009-A7A5-D12A750FECF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56c0861-0784-4a3d-ac88-778b2f64c3e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07903D-2663-49A1-AD12-C72889A67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284C6-3EA8-4CAF-BD85-5606D6A0A85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A718453-3C84-4876-9D37-D2EFBE4A4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c0861-0784-4a3d-ac88-778b2f64c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Mediatheek Moller (1)</Template>
  <TotalTime>0</TotalTime>
  <Words>1300</Words>
  <Application>Microsoft Office PowerPoint</Application>
  <PresentationFormat>Diavoorstelling (16:9)</PresentationFormat>
  <Paragraphs>248</Paragraphs>
  <Slides>35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Symbol</vt:lpstr>
      <vt:lpstr>Times New Roman</vt:lpstr>
      <vt:lpstr>Wingdings</vt:lpstr>
      <vt:lpstr>Kantoorthema</vt:lpstr>
      <vt:lpstr>1_Kantoorthema</vt:lpstr>
      <vt:lpstr>   </vt:lpstr>
      <vt:lpstr>   </vt:lpstr>
      <vt:lpstr>Mediatheek Stappegoor     </vt:lpstr>
      <vt:lpstr>PowerPoint-presentatie</vt:lpstr>
      <vt:lpstr>PowerPoint-presentatie</vt:lpstr>
      <vt:lpstr>PowerPoint-presentatie</vt:lpstr>
      <vt:lpstr>PowerPoint-presentatie</vt:lpstr>
      <vt:lpstr>Zoektermen: blijf variëren </vt:lpstr>
      <vt:lpstr>PowerPoint-presentatie</vt:lpstr>
      <vt:lpstr>PowerPoint-presentatie</vt:lpstr>
      <vt:lpstr>PowerPoint-presentatie</vt:lpstr>
      <vt:lpstr>      Scholar.google.nl</vt:lpstr>
      <vt:lpstr>Zoekwoorden</vt:lpstr>
      <vt:lpstr>Zoekresultaten vastleggen</vt:lpstr>
      <vt:lpstr>Het diepe web </vt:lpstr>
      <vt:lpstr>Mediatheek Stappegoor   </vt:lpstr>
      <vt:lpstr>Fontys Finder </vt:lpstr>
      <vt:lpstr>PowerPoint-presentatie</vt:lpstr>
      <vt:lpstr>PowerPoint-presentatie</vt:lpstr>
      <vt:lpstr>PowerPoint-presentatie</vt:lpstr>
      <vt:lpstr>PsycArticles</vt:lpstr>
      <vt:lpstr>Onderwijstijdschriftenplein</vt:lpstr>
      <vt:lpstr>PowerPoint-presentatie</vt:lpstr>
      <vt:lpstr>PowerPoint-presentatie</vt:lpstr>
      <vt:lpstr>Tekst citeren  </vt:lpstr>
      <vt:lpstr>Parafraseren   (in eigen woorden weergeven) </vt:lpstr>
      <vt:lpstr> Literatuurlijst </vt:lpstr>
      <vt:lpstr>Voorbeelden bronnenlijst </vt:lpstr>
      <vt:lpstr>Bron waarin een andere bron wordt genoemd. p.21-22</vt:lpstr>
      <vt:lpstr>PowerPoint-presentatie</vt:lpstr>
      <vt:lpstr>Persoonlijke communicatie</vt:lpstr>
      <vt:lpstr>   Tabellen en figuren  </vt:lpstr>
      <vt:lpstr>Literatuurhelpdesk Stappegoor</vt:lpstr>
      <vt:lpstr>Literatuurhelpdesk 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Zoeken naar goede bronnen HRM</dc:title>
  <dc:creator>Eerenbeemt,Nathalie N.H. van den</dc:creator>
  <cp:lastModifiedBy>Knubben,Jos J.H.</cp:lastModifiedBy>
  <cp:revision>13</cp:revision>
  <dcterms:created xsi:type="dcterms:W3CDTF">2019-02-15T13:10:34Z</dcterms:created>
  <dcterms:modified xsi:type="dcterms:W3CDTF">2022-10-11T10:51:35Z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0x010100651226E69C3B58419FE7586DFF5A9C50</vt:lpwstr>
  </property>
  <property fmtid="{D5CDD505-2E9C-101B-9397-08002B2CF9AE}" pid="3" name="_dlc_DocIdItemGuid">
    <vt:lpwstr>ca7dcd58-9ac8-42c0-9ad6-3602672de915</vt:lpwstr>
  </property>
</Properties>
</file>